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5.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0"/>
  </p:notesMasterIdLst>
  <p:sldIdLst>
    <p:sldId id="332" r:id="rId6"/>
    <p:sldId id="335" r:id="rId7"/>
    <p:sldId id="367" r:id="rId8"/>
    <p:sldId id="336" r:id="rId9"/>
    <p:sldId id="337" r:id="rId10"/>
    <p:sldId id="334" r:id="rId11"/>
    <p:sldId id="346" r:id="rId12"/>
    <p:sldId id="347" r:id="rId13"/>
    <p:sldId id="348" r:id="rId14"/>
    <p:sldId id="349" r:id="rId15"/>
    <p:sldId id="350" r:id="rId16"/>
    <p:sldId id="351" r:id="rId17"/>
    <p:sldId id="352" r:id="rId18"/>
    <p:sldId id="353" r:id="rId19"/>
    <p:sldId id="355" r:id="rId20"/>
    <p:sldId id="356" r:id="rId21"/>
    <p:sldId id="358" r:id="rId22"/>
    <p:sldId id="359" r:id="rId23"/>
    <p:sldId id="360" r:id="rId24"/>
    <p:sldId id="361" r:id="rId25"/>
    <p:sldId id="362" r:id="rId26"/>
    <p:sldId id="363" r:id="rId27"/>
    <p:sldId id="364" r:id="rId28"/>
    <p:sldId id="36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3ACCFEA-D486-A350-E912-08902C15F7EE}" name="Fran Eatwell-Roberts" initials="FE" userId="S::fran.eatwell-roberts@gov.scot::ebfcd268-4363-4fe3-b96f-485aa617542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Fran Eatwell-Roberts" initials="FE" lastIdx="3" clrIdx="6">
    <p:extLst>
      <p:ext uri="{19B8F6BF-5375-455C-9EA6-DF929625EA0E}">
        <p15:presenceInfo xmlns:p15="http://schemas.microsoft.com/office/powerpoint/2012/main" userId="S::fran.eatwell-roberts@gov.scot::ebfcd268-4363-4fe3-b96f-485aa6175423" providerId="AD"/>
      </p:ext>
    </p:extLst>
  </p:cmAuthor>
  <p:cmAuthor id="1" name="Wallace G (Graeme)" initials="WG(" lastIdx="1" clrIdx="0">
    <p:extLst>
      <p:ext uri="{19B8F6BF-5375-455C-9EA6-DF929625EA0E}">
        <p15:presenceInfo xmlns:p15="http://schemas.microsoft.com/office/powerpoint/2012/main" userId="S-1-5-21-765483983-692928010-316617838-461352" providerId="AD"/>
      </p:ext>
    </p:extLst>
  </p:cmAuthor>
  <p:cmAuthor id="2" name="Melina Valdelievre" initials="MV" lastIdx="1" clrIdx="1">
    <p:extLst>
      <p:ext uri="{19B8F6BF-5375-455C-9EA6-DF929625EA0E}">
        <p15:presenceInfo xmlns:p15="http://schemas.microsoft.com/office/powerpoint/2012/main" userId="Melina Valdelievre" providerId="None"/>
      </p:ext>
    </p:extLst>
  </p:cmAuthor>
  <p:cmAuthor id="3" name="u449286" initials="u" lastIdx="12" clrIdx="2">
    <p:extLst>
      <p:ext uri="{19B8F6BF-5375-455C-9EA6-DF929625EA0E}">
        <p15:presenceInfo xmlns:p15="http://schemas.microsoft.com/office/powerpoint/2012/main" userId="u449286" providerId="None"/>
      </p:ext>
    </p:extLst>
  </p:cmAuthor>
  <p:cmAuthor id="4" name="Lise Mccaffery" initials="LM" lastIdx="16" clrIdx="3">
    <p:extLst>
      <p:ext uri="{19B8F6BF-5375-455C-9EA6-DF929625EA0E}">
        <p15:presenceInfo xmlns:p15="http://schemas.microsoft.com/office/powerpoint/2012/main" userId="S::lise.mccaffery@educationscotland.gov.scot::0f491846-bf31-4a4f-b17b-03fe0aa21517" providerId="AD"/>
      </p:ext>
    </p:extLst>
  </p:cmAuthor>
  <p:cmAuthor id="5" name="Fearghal Kelly" initials="FK" lastIdx="3" clrIdx="4">
    <p:extLst>
      <p:ext uri="{19B8F6BF-5375-455C-9EA6-DF929625EA0E}">
        <p15:presenceInfo xmlns:p15="http://schemas.microsoft.com/office/powerpoint/2012/main" userId="S::fearghal.kelly@educationscotland.gov.scot::c3683fe1-6cdd-4bad-beb3-602a473d56f3" providerId="AD"/>
      </p:ext>
    </p:extLst>
  </p:cmAuthor>
  <p:cmAuthor id="6" name="Roberts F (Francis)" initials="RF(" lastIdx="8" clrIdx="5">
    <p:extLst>
      <p:ext uri="{19B8F6BF-5375-455C-9EA6-DF929625EA0E}">
        <p15:presenceInfo xmlns:p15="http://schemas.microsoft.com/office/powerpoint/2012/main" userId="S-1-5-21-765483983-692928010-316617838-445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AD"/>
    <a:srgbClr val="05B050"/>
    <a:srgbClr val="00C9C3"/>
    <a:srgbClr val="00FFFF"/>
    <a:srgbClr val="E34D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5C6931-5ADD-4D12-B477-2FB4F99E656C}" v="600" dt="2022-08-22T17:46:02.138"/>
    <p1510:client id="{215D9A52-0CB4-4E6B-9740-0D05458C6C04}" v="13" dt="2022-08-29T12:11:40.599"/>
    <p1510:client id="{2B5A0AD8-DF81-403A-E4FA-A1C34062BB4F}" v="5" dt="2022-09-13T15:05:07.842"/>
    <p1510:client id="{47D89CB8-2DDE-86A5-9856-B327B99E9C00}" v="6" dt="2022-08-24T19:24:24.067"/>
    <p1510:client id="{72C3EC00-38E1-4EBB-83E4-17B25947777B}" v="11" dt="2022-08-22T18:12:41.567"/>
    <p1510:client id="{785F3684-8055-4FCC-AF72-ADCD9681B410}" v="659" dt="2022-08-22T18:10:33.884"/>
    <p1510:client id="{98AEB9D8-3C03-E59E-510F-34FBE1591DE0}" v="228" dt="2022-08-24T19:20:58.191"/>
    <p1510:client id="{9950107F-E806-9E89-DB48-91652064F898}" v="408" dt="2022-09-14T07:39:43.003"/>
    <p1510:client id="{99EA821E-C8D7-5EEF-D8FE-DEAA99CA6849}" v="1" dt="2022-08-29T16:54:51.964"/>
    <p1510:client id="{9A0051FC-520A-4AD4-ABA3-1E78FA487C6C}" v="407" dt="2022-08-22T17:23:23.436"/>
    <p1510:client id="{C1EB1874-8206-40C0-80ED-DA77C6560A43}" v="17" dt="2022-08-23T17:06:39.583"/>
    <p1510:client id="{CC8D3256-243B-E254-ECEA-AD4483EA130F}" v="7" dt="2022-08-29T16:26:31.2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99"/>
    <p:restoredTop sz="63386" autoAdjust="0"/>
  </p:normalViewPr>
  <p:slideViewPr>
    <p:cSldViewPr snapToGrid="0">
      <p:cViewPr varScale="1">
        <p:scale>
          <a:sx n="43" d="100"/>
          <a:sy n="43" d="100"/>
        </p:scale>
        <p:origin x="1244" y="36"/>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3.xml" Id="rId8" /><Relationship Type="http://schemas.openxmlformats.org/officeDocument/2006/relationships/slide" Target="slides/slide8.xml" Id="rId13" /><Relationship Type="http://schemas.openxmlformats.org/officeDocument/2006/relationships/slide" Target="slides/slide13.xml" Id="rId18" /><Relationship Type="http://schemas.openxmlformats.org/officeDocument/2006/relationships/slide" Target="slides/slide21.xml" Id="rId26" /><Relationship Type="http://schemas.openxmlformats.org/officeDocument/2006/relationships/customXml" Target="../customXml/item3.xml" Id="rId3" /><Relationship Type="http://schemas.openxmlformats.org/officeDocument/2006/relationships/slide" Target="slides/slide16.xml" Id="rId21" /><Relationship Type="http://schemas.openxmlformats.org/officeDocument/2006/relationships/theme" Target="theme/theme1.xml" Id="rId34" /><Relationship Type="http://schemas.openxmlformats.org/officeDocument/2006/relationships/slide" Target="slides/slide2.xml" Id="rId7" /><Relationship Type="http://schemas.openxmlformats.org/officeDocument/2006/relationships/slide" Target="slides/slide7.xml" Id="rId12" /><Relationship Type="http://schemas.openxmlformats.org/officeDocument/2006/relationships/slide" Target="slides/slide12.xml" Id="rId17" /><Relationship Type="http://schemas.openxmlformats.org/officeDocument/2006/relationships/slide" Target="slides/slide20.xml" Id="rId25" /><Relationship Type="http://schemas.openxmlformats.org/officeDocument/2006/relationships/viewProps" Target="viewProps.xml" Id="rId33" /><Relationship Type="http://schemas.openxmlformats.org/officeDocument/2006/relationships/slide" Target="slides/slide11.xml" Id="rId16" /><Relationship Type="http://schemas.openxmlformats.org/officeDocument/2006/relationships/slide" Target="slides/slide15.xml" Id="rId20" /><Relationship Type="http://schemas.openxmlformats.org/officeDocument/2006/relationships/slide" Target="slides/slide24.xml" Id="rId29" /><Relationship Type="http://schemas.openxmlformats.org/officeDocument/2006/relationships/customXml" Target="../customXml/item1.xml" Id="rId1" /><Relationship Type="http://schemas.openxmlformats.org/officeDocument/2006/relationships/slide" Target="slides/slide1.xml" Id="rId6" /><Relationship Type="http://schemas.openxmlformats.org/officeDocument/2006/relationships/slide" Target="slides/slide6.xml" Id="rId11" /><Relationship Type="http://schemas.openxmlformats.org/officeDocument/2006/relationships/slide" Target="slides/slide19.xml" Id="rId24" /><Relationship Type="http://schemas.openxmlformats.org/officeDocument/2006/relationships/presProps" Target="presProps.xml" Id="rId32" /><Relationship Type="http://schemas.microsoft.com/office/2018/10/relationships/authors" Target="authors.xml" Id="rId37" /><Relationship Type="http://schemas.openxmlformats.org/officeDocument/2006/relationships/slideMaster" Target="slideMasters/slideMaster1.xml" Id="rId5" /><Relationship Type="http://schemas.openxmlformats.org/officeDocument/2006/relationships/slide" Target="slides/slide10.xml" Id="rId15" /><Relationship Type="http://schemas.openxmlformats.org/officeDocument/2006/relationships/slide" Target="slides/slide18.xml" Id="rId23" /><Relationship Type="http://schemas.openxmlformats.org/officeDocument/2006/relationships/slide" Target="slides/slide23.xml" Id="rId28" /><Relationship Type="http://schemas.microsoft.com/office/2015/10/relationships/revisionInfo" Target="revisionInfo.xml" Id="rId36" /><Relationship Type="http://schemas.openxmlformats.org/officeDocument/2006/relationships/slide" Target="slides/slide5.xml" Id="rId10" /><Relationship Type="http://schemas.openxmlformats.org/officeDocument/2006/relationships/slide" Target="slides/slide14.xml" Id="rId19" /><Relationship Type="http://schemas.openxmlformats.org/officeDocument/2006/relationships/commentAuthors" Target="commentAuthors.xml" Id="rId31" /><Relationship Type="http://schemas.openxmlformats.org/officeDocument/2006/relationships/customXml" Target="../customXml/item4.xml" Id="rId4" /><Relationship Type="http://schemas.openxmlformats.org/officeDocument/2006/relationships/slide" Target="slides/slide4.xml" Id="rId9" /><Relationship Type="http://schemas.openxmlformats.org/officeDocument/2006/relationships/slide" Target="slides/slide9.xml" Id="rId14" /><Relationship Type="http://schemas.openxmlformats.org/officeDocument/2006/relationships/slide" Target="slides/slide17.xml" Id="rId22" /><Relationship Type="http://schemas.openxmlformats.org/officeDocument/2006/relationships/slide" Target="slides/slide22.xml" Id="rId27" /><Relationship Type="http://schemas.openxmlformats.org/officeDocument/2006/relationships/notesMaster" Target="notesMasters/notesMaster1.xml" Id="rId30" /><Relationship Type="http://schemas.openxmlformats.org/officeDocument/2006/relationships/tableStyles" Target="tableStyles.xml" Id="rId35" /><Relationship Type="http://schemas.openxmlformats.org/officeDocument/2006/relationships/customXml" Target="/customXML/item5.xml" Id="Rd3333b2c91744354"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AF26C7-34E1-4C79-910D-BEB47032519D}" type="datetimeFigureOut">
              <a:rPr lang="en-GB" smtClean="0"/>
              <a:t>21/09/2022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C24735-BD9A-48EC-9C0E-6EE35D90AE6E}" type="slidenum">
              <a:rPr lang="en-GB" smtClean="0"/>
              <a:t>‹#›</a:t>
            </a:fld>
            <a:endParaRPr lang="en-GB"/>
          </a:p>
        </p:txBody>
      </p:sp>
    </p:spTree>
    <p:extLst>
      <p:ext uri="{BB962C8B-B14F-4D97-AF65-F5344CB8AC3E}">
        <p14:creationId xmlns:p14="http://schemas.microsoft.com/office/powerpoint/2010/main" val="2862836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Purpose of the Toolkit </a:t>
            </a:r>
            <a:endParaRPr lang="en-GB" b="1" dirty="0" smtClean="0">
              <a:ea typeface="Calibri"/>
              <a:cs typeface="Calibri"/>
            </a:endParaRPr>
          </a:p>
          <a:p>
            <a:endParaRPr lang="en-GB" b="1" dirty="0" smtClean="0"/>
          </a:p>
          <a:p>
            <a:r>
              <a:rPr lang="en-GB" dirty="0" smtClean="0"/>
              <a:t>Each session aims to:</a:t>
            </a:r>
            <a:endParaRPr lang="en-US" dirty="0" smtClean="0"/>
          </a:p>
          <a:p>
            <a:pPr marL="285750" indent="-285750">
              <a:buFont typeface="Symbol,Sans-Serif"/>
              <a:buChar char="•"/>
            </a:pPr>
            <a:r>
              <a:rPr lang="en-GB" dirty="0" smtClean="0"/>
              <a:t>Prepare participants to give a considered response to one or more of the National Discussion survey questions. </a:t>
            </a:r>
            <a:endParaRPr lang="en-US" dirty="0" smtClean="0"/>
          </a:p>
          <a:p>
            <a:endParaRPr lang="en-US" dirty="0" smtClean="0"/>
          </a:p>
          <a:p>
            <a:r>
              <a:rPr lang="en-GB" b="1" dirty="0" smtClean="0"/>
              <a:t>General Guidance</a:t>
            </a:r>
            <a:endParaRPr lang="en-US" dirty="0" smtClean="0"/>
          </a:p>
          <a:p>
            <a:pPr marL="285750" indent="-285750">
              <a:buFont typeface="Symbol,Sans-Serif"/>
              <a:buChar char="•"/>
            </a:pPr>
            <a:r>
              <a:rPr lang="en-GB" dirty="0" smtClean="0"/>
              <a:t>There is no requirement to cover all the questions. </a:t>
            </a:r>
            <a:endParaRPr lang="en-US" dirty="0" smtClean="0"/>
          </a:p>
          <a:p>
            <a:pPr marL="285750" indent="-285750">
              <a:buFont typeface="Symbol,Sans-Serif"/>
              <a:buChar char="•"/>
            </a:pPr>
            <a:r>
              <a:rPr lang="en-GB" dirty="0" smtClean="0"/>
              <a:t>The Toolkit and text in this Facilitator’s Guide is for exemplification only. </a:t>
            </a:r>
            <a:endParaRPr lang="en-US" dirty="0" smtClean="0"/>
          </a:p>
          <a:p>
            <a:pPr marL="285750" indent="-285750">
              <a:buFont typeface="Symbol,Sans-Serif"/>
              <a:buChar char="•"/>
            </a:pPr>
            <a:r>
              <a:rPr lang="en-GB" dirty="0" smtClean="0"/>
              <a:t>Anyone who works in a professional team or with a group of adults (for example in an adult learning setting) can be a facilitator and use this guide. </a:t>
            </a:r>
            <a:endParaRPr lang="en-US" dirty="0" smtClean="0"/>
          </a:p>
          <a:p>
            <a:pPr marL="285750" indent="-285750">
              <a:buFont typeface="Symbol,Sans-Serif"/>
              <a:buChar char="•"/>
            </a:pPr>
            <a:r>
              <a:rPr lang="en-GB" dirty="0" smtClean="0"/>
              <a:t>Facilitators are welcome to adapt the toolkit activities or use their own group activities, or those from the other toolkits, to support discussion and exploration of the questions. Facilitators will know their participants’ needs best.</a:t>
            </a:r>
            <a:endParaRPr lang="en-US" dirty="0" smtClean="0"/>
          </a:p>
          <a:p>
            <a:pPr marL="285750" indent="-285750">
              <a:buFont typeface="Symbol,Sans-Serif"/>
              <a:buChar char="•"/>
            </a:pPr>
            <a:r>
              <a:rPr lang="en-GB" dirty="0" smtClean="0"/>
              <a:t>It is inevitable that in discussing the future shape of education in Scotland that participants may well refer to their personal experience of school, including their child’s current setting or school. It will therefore be important to set boundaries around what should and should not be raised.  For example, facilitators should request that individuals are not named and that discussions around people’s experiences of education are sensitive and respectful.</a:t>
            </a:r>
            <a:endParaRPr lang="en-US" dirty="0" smtClean="0"/>
          </a:p>
          <a:p>
            <a:pPr marL="285750" indent="-285750">
              <a:buFont typeface="Symbol,Sans-Serif"/>
              <a:buChar char="•"/>
            </a:pPr>
            <a:r>
              <a:rPr lang="en-GB" dirty="0" smtClean="0"/>
              <a:t>It is equally important to establish protocols, such as respect and honesty, for your group discussions to ensure that everyone’s voice is heard. </a:t>
            </a:r>
            <a:endParaRPr lang="en-US" dirty="0" smtClean="0"/>
          </a:p>
          <a:p>
            <a:pPr marL="285750" indent="-285750">
              <a:buFont typeface="Symbol,Sans-Serif"/>
              <a:buChar char="•"/>
            </a:pPr>
            <a:r>
              <a:rPr lang="en-GB" dirty="0" smtClean="0"/>
              <a:t>It is important to ensure that the video from Professors Campbell and Harris is shown at the outset of the session, if possible, to ensure a consistent understanding of the National Discussion. </a:t>
            </a:r>
            <a:endParaRPr lang="en-US" dirty="0" smtClean="0"/>
          </a:p>
          <a:p>
            <a:pPr marL="285750" indent="-285750">
              <a:buFont typeface="Symbol,Sans-Serif"/>
              <a:buChar char="•"/>
            </a:pPr>
            <a:r>
              <a:rPr lang="en-GB" dirty="0" smtClean="0"/>
              <a:t>Facilitators are encouraged to complete the survey from their perspective.</a:t>
            </a:r>
            <a:endParaRPr lang="en-US" dirty="0" smtClean="0"/>
          </a:p>
          <a:p>
            <a:endParaRPr lang="en-US" dirty="0" smtClean="0"/>
          </a:p>
          <a:p>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a:t>
            </a:fld>
            <a:endParaRPr lang="en-GB"/>
          </a:p>
        </p:txBody>
      </p:sp>
    </p:spTree>
    <p:extLst>
      <p:ext uri="{BB962C8B-B14F-4D97-AF65-F5344CB8AC3E}">
        <p14:creationId xmlns:p14="http://schemas.microsoft.com/office/powerpoint/2010/main" val="2273935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US" dirty="0" smtClean="0"/>
          </a:p>
          <a:p>
            <a:endParaRPr lang="en-US" dirty="0" smtClean="0">
              <a:ea typeface="Calibri"/>
              <a:cs typeface="Calibri"/>
            </a:endParaRPr>
          </a:p>
          <a:p>
            <a:r>
              <a:rPr lang="en-GB" b="1" dirty="0" smtClean="0"/>
              <a:t>Discussion Prompts</a:t>
            </a:r>
            <a:r>
              <a:rPr lang="en-GB" dirty="0" smtClean="0"/>
              <a:t>:</a:t>
            </a:r>
            <a:endParaRPr lang="en-US" dirty="0" smtClean="0"/>
          </a:p>
          <a:p>
            <a:endParaRPr lang="en-US" dirty="0" smtClean="0"/>
          </a:p>
          <a:p>
            <a:r>
              <a:rPr lang="en-GB" dirty="0" smtClean="0"/>
              <a:t>A possible prompt to promote thinking around question 6 – </a:t>
            </a:r>
            <a:r>
              <a:rPr lang="en-GB" b="1" dirty="0" smtClean="0"/>
              <a:t>What are your thoughts on how that future vision for Scottish education could be achieved?</a:t>
            </a:r>
            <a:endParaRPr lang="en-US" dirty="0" smtClean="0"/>
          </a:p>
          <a:p>
            <a:endParaRPr lang="en-US" dirty="0" smtClean="0"/>
          </a:p>
          <a:p>
            <a:r>
              <a:rPr lang="en-GB" dirty="0" smtClean="0"/>
              <a:t>In considering question 6 above, participants could also be provided with the following scaffolding to support their thinking and any discussion. For example:</a:t>
            </a:r>
            <a:endParaRPr lang="en-US" dirty="0" smtClean="0"/>
          </a:p>
          <a:p>
            <a:endParaRPr lang="en-US" dirty="0" smtClean="0"/>
          </a:p>
          <a:p>
            <a:pPr marL="171450" indent="-171450">
              <a:buFont typeface="Symbol"/>
              <a:buChar char="•"/>
            </a:pPr>
            <a:r>
              <a:rPr lang="en-GB" i="1" dirty="0" smtClean="0"/>
              <a:t>Is there something that education in Scotland should be doing in future that it isn’t now? </a:t>
            </a:r>
            <a:r>
              <a:rPr lang="en-GB" dirty="0" smtClean="0"/>
              <a:t> This ‘compare and contrast’ question invites participants to consider how things might be, in contrast to how they are. This might involve them suggesting things to keep, discard or improve.</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12</a:t>
            </a:fld>
            <a:endParaRPr lang="en-GB"/>
          </a:p>
        </p:txBody>
      </p:sp>
    </p:spTree>
    <p:extLst>
      <p:ext uri="{BB962C8B-B14F-4D97-AF65-F5344CB8AC3E}">
        <p14:creationId xmlns:p14="http://schemas.microsoft.com/office/powerpoint/2010/main" val="4342744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US" dirty="0" smtClean="0"/>
          </a:p>
          <a:p>
            <a:endParaRPr lang="en-US" dirty="0" smtClean="0">
              <a:ea typeface="Calibri"/>
              <a:cs typeface="Calibri"/>
            </a:endParaRPr>
          </a:p>
          <a:p>
            <a:r>
              <a:rPr lang="en-GB" b="1" dirty="0" smtClean="0"/>
              <a:t>Discussion Prompts</a:t>
            </a:r>
            <a:r>
              <a:rPr lang="en-GB" dirty="0" smtClean="0"/>
              <a:t>:</a:t>
            </a:r>
            <a:endParaRPr lang="en-US" dirty="0" smtClean="0"/>
          </a:p>
          <a:p>
            <a:endParaRPr lang="en-US" dirty="0" smtClean="0"/>
          </a:p>
          <a:p>
            <a:r>
              <a:rPr lang="en-GB" dirty="0" smtClean="0"/>
              <a:t>A possible prompt to promote thinking around question 7 – </a:t>
            </a:r>
            <a:r>
              <a:rPr lang="en-GB" b="1" dirty="0" smtClean="0"/>
              <a:t>What do you think would need to happen first to achieve that vision for education in Scotland?</a:t>
            </a:r>
            <a:endParaRPr lang="en-US" dirty="0" smtClean="0"/>
          </a:p>
          <a:p>
            <a:endParaRPr lang="en-US" dirty="0" smtClean="0"/>
          </a:p>
          <a:p>
            <a:r>
              <a:rPr lang="en-GB" dirty="0" smtClean="0"/>
              <a:t>In considering question 7 above, participants could be provided with the following scaffolding to support their thinking and any discussion. For example:</a:t>
            </a:r>
            <a:endParaRPr lang="en-US" dirty="0" smtClean="0"/>
          </a:p>
          <a:p>
            <a:endParaRPr lang="en-US" dirty="0" smtClean="0"/>
          </a:p>
          <a:p>
            <a:pPr marL="171450" indent="-171450">
              <a:buFont typeface="Symbol"/>
              <a:buChar char="•"/>
            </a:pPr>
            <a:r>
              <a:rPr lang="en-GB" dirty="0" smtClean="0"/>
              <a:t>Reflecting on your answers for questions 5 and 6, what is the first thing that needs to be addressed to make this happen?</a:t>
            </a:r>
            <a:endParaRPr lang="en-US" dirty="0" smtClean="0"/>
          </a:p>
          <a:p>
            <a:pPr marL="171450" indent="-171450">
              <a:buFont typeface="Symbol"/>
              <a:buChar char="•"/>
            </a:pPr>
            <a:r>
              <a:rPr lang="en-GB" dirty="0" smtClean="0"/>
              <a:t>Who needs to be involved in the process?</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13</a:t>
            </a:fld>
            <a:endParaRPr lang="en-GB"/>
          </a:p>
        </p:txBody>
      </p:sp>
    </p:spTree>
    <p:extLst>
      <p:ext uri="{BB962C8B-B14F-4D97-AF65-F5344CB8AC3E}">
        <p14:creationId xmlns:p14="http://schemas.microsoft.com/office/powerpoint/2010/main" val="628997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US" dirty="0" smtClean="0"/>
          </a:p>
          <a:p>
            <a:endParaRPr lang="en-US" dirty="0" smtClean="0">
              <a:ea typeface="Calibri"/>
              <a:cs typeface="Calibri"/>
            </a:endParaRPr>
          </a:p>
          <a:p>
            <a:r>
              <a:rPr lang="en-GB" b="1" dirty="0" smtClean="0"/>
              <a:t>Discussion Prompts</a:t>
            </a:r>
            <a:r>
              <a:rPr lang="en-GB" dirty="0" smtClean="0"/>
              <a:t>:</a:t>
            </a:r>
            <a:endParaRPr lang="en-US" dirty="0" smtClean="0"/>
          </a:p>
          <a:p>
            <a:endParaRPr lang="en-US" dirty="0" smtClean="0"/>
          </a:p>
          <a:p>
            <a:r>
              <a:rPr lang="en-GB" dirty="0" smtClean="0"/>
              <a:t>A possible prompt to promote thinking around question 8 - </a:t>
            </a:r>
            <a:r>
              <a:rPr lang="en-GB" b="1" dirty="0" smtClean="0"/>
              <a:t>What needs to happen to enable everyone with an interest in Scottish education, to have their say and contribute to future decisions and actions?</a:t>
            </a:r>
            <a:endParaRPr lang="en-US" dirty="0" smtClean="0"/>
          </a:p>
          <a:p>
            <a:endParaRPr lang="en-US" dirty="0" smtClean="0"/>
          </a:p>
          <a:p>
            <a:r>
              <a:rPr lang="en-GB" dirty="0" smtClean="0"/>
              <a:t>In considering question 8 above, participants could also be provided with the following scaffolding to support their thinking and any discussion. For example:</a:t>
            </a:r>
            <a:endParaRPr lang="en-US" dirty="0" smtClean="0"/>
          </a:p>
          <a:p>
            <a:endParaRPr lang="en-US" dirty="0" smtClean="0"/>
          </a:p>
          <a:p>
            <a:pPr marL="171450" indent="-171450">
              <a:buFont typeface="Symbol"/>
              <a:buChar char="•"/>
            </a:pPr>
            <a:r>
              <a:rPr lang="en-GB" dirty="0" smtClean="0"/>
              <a:t>How can parents/families be meaningfully engaged in knowing about and contributing to their child’s learning in education settings, such as early years and schools?</a:t>
            </a:r>
            <a:endParaRPr lang="en-US" dirty="0" smtClean="0"/>
          </a:p>
          <a:p>
            <a:pPr marL="171450" indent="-171450">
              <a:buFont typeface="Symbol"/>
              <a:buChar char="•"/>
            </a:pPr>
            <a:r>
              <a:rPr lang="en-GB" dirty="0" smtClean="0"/>
              <a:t>Thinking about your own circumstances, what would help you engage and contribute to future discussions and actions on Scottish education.</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14</a:t>
            </a:fld>
            <a:endParaRPr lang="en-GB"/>
          </a:p>
        </p:txBody>
      </p:sp>
    </p:spTree>
    <p:extLst>
      <p:ext uri="{BB962C8B-B14F-4D97-AF65-F5344CB8AC3E}">
        <p14:creationId xmlns:p14="http://schemas.microsoft.com/office/powerpoint/2010/main" val="39883361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Session 2: Our future learning, equity, wellbeing, rights &amp; world </a:t>
            </a:r>
            <a:endParaRPr lang="en-US" b="1" dirty="0" smtClean="0"/>
          </a:p>
          <a:p>
            <a:r>
              <a:rPr lang="en-GB" dirty="0" smtClean="0"/>
              <a:t> </a:t>
            </a:r>
            <a:endParaRPr lang="en-US" dirty="0" smtClean="0"/>
          </a:p>
          <a:p>
            <a:r>
              <a:rPr lang="en-GB" b="1" dirty="0" smtClean="0"/>
              <a:t>Facilitator Notes</a:t>
            </a:r>
            <a:endParaRPr lang="en-US" b="1" dirty="0" smtClean="0"/>
          </a:p>
          <a:p>
            <a:pPr marL="171450" indent="-171450">
              <a:buFont typeface="Arial"/>
              <a:buChar char="•"/>
            </a:pPr>
            <a:r>
              <a:rPr lang="en-GB" dirty="0" smtClean="0"/>
              <a:t>Session 2 supports facilitators to explore the five additional thematic questions of the National Discussion with groups. </a:t>
            </a:r>
            <a:endParaRPr lang="en-US" dirty="0" smtClean="0">
              <a:ea typeface="Calibri" panose="020F0502020204030204"/>
              <a:cs typeface="Calibri" panose="020F0502020204030204"/>
            </a:endParaRPr>
          </a:p>
          <a:p>
            <a:pPr marL="171450" indent="-171450">
              <a:buFont typeface="Arial"/>
              <a:buChar char="•"/>
            </a:pPr>
            <a:r>
              <a:rPr lang="en-GB" dirty="0" smtClean="0">
                <a:ea typeface="Calibri"/>
                <a:cs typeface="Calibri"/>
              </a:rPr>
              <a:t>You can choose to discuss the questions you wish to cover.</a:t>
            </a:r>
          </a:p>
          <a:p>
            <a:pPr marL="171450" indent="-171450">
              <a:buFont typeface="Arial"/>
              <a:buChar char="•"/>
            </a:pPr>
            <a:r>
              <a:rPr lang="en-GB" dirty="0" smtClean="0">
                <a:ea typeface="Calibri"/>
                <a:cs typeface="Calibri"/>
              </a:rPr>
              <a:t>In a large group, you may wish to break into smaller groups focusing on a different question each.</a:t>
            </a:r>
          </a:p>
          <a:p>
            <a:pPr marL="171450" indent="-171450">
              <a:buFont typeface="Arial"/>
              <a:buChar char="•"/>
            </a:pPr>
            <a:r>
              <a:rPr lang="en-GB" dirty="0" smtClean="0"/>
              <a:t>Summaries of discussions relating to these themes can be shared via the online survey.</a:t>
            </a:r>
            <a:endParaRPr lang="en-GB" b="1" dirty="0" smtClean="0">
              <a:ea typeface="Calibri"/>
              <a:cs typeface="Calibri"/>
            </a:endParaRPr>
          </a:p>
          <a:p>
            <a:endParaRPr lang="en-US" dirty="0" smtClean="0">
              <a:ea typeface="Calibri"/>
              <a:cs typeface="Calibri"/>
            </a:endParaRPr>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16</a:t>
            </a:fld>
            <a:endParaRPr lang="en-GB"/>
          </a:p>
        </p:txBody>
      </p:sp>
    </p:spTree>
    <p:extLst>
      <p:ext uri="{BB962C8B-B14F-4D97-AF65-F5344CB8AC3E}">
        <p14:creationId xmlns:p14="http://schemas.microsoft.com/office/powerpoint/2010/main" val="18352033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GB" dirty="0" smtClean="0">
              <a:ea typeface="Calibri"/>
              <a:cs typeface="Calibri"/>
            </a:endParaRPr>
          </a:p>
          <a:p>
            <a:endParaRPr lang="en-GB" i="1" dirty="0" smtClean="0">
              <a:ea typeface="Calibri"/>
              <a:cs typeface="Calibri"/>
            </a:endParaRPr>
          </a:p>
          <a:p>
            <a:r>
              <a:rPr lang="en-GB" b="1" dirty="0" smtClean="0">
                <a:ea typeface="Calibri"/>
                <a:cs typeface="Calibri"/>
              </a:rPr>
              <a:t>Our Future Learning: How can high quality educational experiences, teaching, and learning be best supported for children and young people in Scotland?</a:t>
            </a:r>
            <a:endParaRPr lang="en-US" dirty="0" smtClean="0">
              <a:ea typeface="Calibri"/>
              <a:cs typeface="Calibri"/>
            </a:endParaRPr>
          </a:p>
          <a:p>
            <a:endParaRPr lang="en-GB" b="1" dirty="0" smtClean="0">
              <a:ea typeface="Calibri"/>
              <a:cs typeface="Calibri"/>
            </a:endParaRPr>
          </a:p>
          <a:p>
            <a:r>
              <a:rPr lang="en-GB" dirty="0" smtClean="0">
                <a:ea typeface="Calibri"/>
                <a:cs typeface="Calibri"/>
              </a:rPr>
              <a:t> </a:t>
            </a:r>
            <a:r>
              <a:rPr lang="en-GB" b="1" i="1" dirty="0" smtClean="0"/>
              <a:t>Discussion Prompts</a:t>
            </a:r>
            <a:endParaRPr lang="en-US" dirty="0" smtClean="0">
              <a:ea typeface="Calibri"/>
              <a:cs typeface="Calibri"/>
            </a:endParaRPr>
          </a:p>
          <a:p>
            <a:pPr marL="285750" indent="-285750">
              <a:buFont typeface="Symbol"/>
              <a:buChar char="•"/>
            </a:pPr>
            <a:r>
              <a:rPr lang="en-GB" dirty="0" smtClean="0"/>
              <a:t>What could effective learning for every young person look like in the future? What is most important for children at different ages and stages of their development and education? And for meeting each child and young person’s individual and diverse needs?</a:t>
            </a:r>
            <a:endParaRPr lang="en-US" dirty="0" smtClean="0"/>
          </a:p>
          <a:p>
            <a:pPr marL="285750" indent="-285750">
              <a:buFont typeface="Symbol"/>
              <a:buChar char="•"/>
            </a:pPr>
            <a:r>
              <a:rPr lang="en-GB" dirty="0" smtClean="0"/>
              <a:t>What will those supporting learning need to do? How can high quality teaching and the work of practitioners be supported and developed to meet future learner’ needs? What is the role of other local and national organisations in supporting learners’ success?</a:t>
            </a:r>
            <a:endParaRPr lang="en-US" dirty="0" smtClean="0"/>
          </a:p>
          <a:p>
            <a:pPr marL="285750" indent="-285750">
              <a:buFont typeface="Symbol"/>
              <a:buChar char="•"/>
            </a:pPr>
            <a:r>
              <a:rPr lang="en-GB" dirty="0" smtClean="0"/>
              <a:t>How can parents/families be meaningfully engaged in knowing about and contributing to their child’s learning in education settings, such as early years and schools?</a:t>
            </a:r>
            <a:endParaRPr lang="en-US" dirty="0" smtClean="0"/>
          </a:p>
          <a:p>
            <a:pPr marL="285750" indent="-285750">
              <a:buFont typeface="Symbol"/>
              <a:buChar char="•"/>
            </a:pPr>
            <a:r>
              <a:rPr lang="en-GB" dirty="0" smtClean="0"/>
              <a:t>What will the curriculum of the future look like? What will young people need to know and do in order to be successful?</a:t>
            </a:r>
            <a:endParaRPr lang="en-US" dirty="0" smtClean="0"/>
          </a:p>
          <a:p>
            <a:pPr marL="285750" indent="-285750">
              <a:buFont typeface="Symbol"/>
              <a:buChar char="•"/>
            </a:pPr>
            <a:r>
              <a:rPr lang="en-GB" dirty="0" smtClean="0"/>
              <a:t>What updating, if any, to Curriculum for Excellence is needed? Do the four capacities of successful learners, confident individuals, responsible citizens and effective contributors remain relevant for future learners?</a:t>
            </a:r>
            <a:endParaRPr lang="en-US" dirty="0" smtClean="0"/>
          </a:p>
          <a:p>
            <a:pPr marL="285750" indent="-285750">
              <a:buFont typeface="Symbol"/>
              <a:buChar char="•"/>
            </a:pPr>
            <a:r>
              <a:rPr lang="en-GB" dirty="0" smtClean="0"/>
              <a:t>What should be considered successful outcomes for learners? How will all learners have opportunities for their successes to be recognised? What reforms, if any, to assessments will be required to meet future learners’ needs?</a:t>
            </a:r>
            <a:endParaRPr lang="en-US" dirty="0" smtClean="0"/>
          </a:p>
          <a:p>
            <a:pPr marL="285750" indent="-285750">
              <a:buFont typeface="Symbol"/>
              <a:buChar char="•"/>
            </a:pPr>
            <a:r>
              <a:rPr lang="en-GB" dirty="0" smtClean="0"/>
              <a:t>What would a successful education system look like?</a:t>
            </a:r>
            <a:endParaRPr lang="en-US" dirty="0" smtClean="0"/>
          </a:p>
          <a:p>
            <a:endParaRPr lang="en-US" dirty="0" smtClean="0">
              <a:ea typeface="Calibri"/>
              <a:cs typeface="Calibri"/>
            </a:endParaRPr>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17</a:t>
            </a:fld>
            <a:endParaRPr lang="en-GB"/>
          </a:p>
        </p:txBody>
      </p:sp>
    </p:spTree>
    <p:extLst>
      <p:ext uri="{BB962C8B-B14F-4D97-AF65-F5344CB8AC3E}">
        <p14:creationId xmlns:p14="http://schemas.microsoft.com/office/powerpoint/2010/main" val="28793169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GB" dirty="0" smtClean="0"/>
          </a:p>
          <a:p>
            <a:endParaRPr lang="en-GB" dirty="0" smtClean="0"/>
          </a:p>
          <a:p>
            <a:r>
              <a:rPr lang="en-GB" b="1" dirty="0" smtClean="0"/>
              <a:t>Our Future Equity: How can every child and young person’s individual needs be supported and addressed in the future?</a:t>
            </a:r>
            <a:endParaRPr lang="en-GB" dirty="0" smtClean="0">
              <a:ea typeface="Calibri" panose="020F0502020204030204"/>
              <a:cs typeface="Calibri" panose="020F0502020204030204"/>
            </a:endParaRPr>
          </a:p>
          <a:p>
            <a:endParaRPr lang="en-GB" b="1" i="1" dirty="0" smtClean="0"/>
          </a:p>
          <a:p>
            <a:r>
              <a:rPr lang="en-GB" b="1" i="1" dirty="0" smtClean="0"/>
              <a:t>Discussion Prompts</a:t>
            </a:r>
            <a:endParaRPr lang="en-GB" dirty="0" smtClean="0">
              <a:ea typeface="Calibri"/>
              <a:cs typeface="Calibri"/>
            </a:endParaRPr>
          </a:p>
          <a:p>
            <a:pPr marL="171450" indent="-171450">
              <a:buFont typeface="Symbol"/>
              <a:buChar char="•"/>
            </a:pPr>
            <a:r>
              <a:rPr lang="en-GB" dirty="0" smtClean="0"/>
              <a:t>What is needed for an education system that is fair to everyone and equitable (i.e. it works for everyone and any barriers to access and educational opportunities that any young person faces are removed)? What needs to be done to make this happen?</a:t>
            </a:r>
            <a:endParaRPr lang="en-GB" dirty="0" smtClean="0">
              <a:ea typeface="Calibri"/>
              <a:cs typeface="Calibri"/>
            </a:endParaRPr>
          </a:p>
          <a:p>
            <a:pPr marL="171450" indent="-171450">
              <a:buFont typeface="Symbol"/>
              <a:buChar char="•"/>
            </a:pPr>
            <a:r>
              <a:rPr lang="en-GB" dirty="0" smtClean="0"/>
              <a:t>What barriers to children and young people’s engagement and achievements in education need to be addressed? How could this be done?</a:t>
            </a:r>
            <a:endParaRPr lang="en-GB" dirty="0" smtClean="0">
              <a:ea typeface="Calibri"/>
              <a:cs typeface="Calibri"/>
            </a:endParaRPr>
          </a:p>
          <a:p>
            <a:pPr marL="171450" indent="-171450">
              <a:buFont typeface="Symbol"/>
              <a:buChar char="•"/>
            </a:pPr>
            <a:r>
              <a:rPr lang="en-GB" dirty="0" smtClean="0"/>
              <a:t>What would a future education system look like if every child was respected, valued and included, and no-one was left behind? How can this be achieved in future?</a:t>
            </a:r>
            <a:endParaRPr lang="en-GB" dirty="0" smtClean="0">
              <a:ea typeface="Calibri"/>
              <a:cs typeface="Calibri"/>
            </a:endParaRPr>
          </a:p>
          <a:p>
            <a:pPr marL="171450" indent="-171450">
              <a:buFont typeface="Symbol"/>
              <a:buChar char="•"/>
            </a:pPr>
            <a:r>
              <a:rPr lang="en-GB" dirty="0" smtClean="0"/>
              <a:t>How can the education system be inclusive of, and appropriate for, the diversity of Scotland’s children and young people, and their communities?</a:t>
            </a:r>
            <a:endParaRPr lang="en-GB" dirty="0" smtClean="0">
              <a:ea typeface="Calibri"/>
              <a:cs typeface="Calibri"/>
            </a:endParaRPr>
          </a:p>
          <a:p>
            <a:pPr marL="171450" indent="-171450">
              <a:buFont typeface="Symbol"/>
              <a:buChar char="•"/>
            </a:pPr>
            <a:r>
              <a:rPr lang="en-GB" dirty="0" smtClean="0"/>
              <a:t>How can children and young people learn to respect and value the diversity of people in Scotland and around the world?</a:t>
            </a:r>
            <a:endParaRPr lang="en-GB" dirty="0" smtClean="0">
              <a:ea typeface="Calibri"/>
              <a:cs typeface="Calibri"/>
            </a:endParaRPr>
          </a:p>
          <a:p>
            <a:pPr marL="171450" indent="-171450">
              <a:buFont typeface="Symbol"/>
              <a:buChar char="•"/>
            </a:pPr>
            <a:r>
              <a:rPr lang="en-GB" dirty="0" smtClean="0"/>
              <a:t>What would need to change to make this a reality?</a:t>
            </a:r>
            <a:endParaRPr lang="en-GB" dirty="0" smtClean="0">
              <a:ea typeface="Calibri"/>
              <a:cs typeface="Calibri"/>
            </a:endParaRPr>
          </a:p>
          <a:p>
            <a:endParaRPr lang="en-GB" b="1" i="1" dirty="0" smtClean="0">
              <a:ea typeface="Calibri"/>
              <a:cs typeface="Calibri"/>
            </a:endParaRPr>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18</a:t>
            </a:fld>
            <a:endParaRPr lang="en-GB"/>
          </a:p>
        </p:txBody>
      </p:sp>
    </p:spTree>
    <p:extLst>
      <p:ext uri="{BB962C8B-B14F-4D97-AF65-F5344CB8AC3E}">
        <p14:creationId xmlns:p14="http://schemas.microsoft.com/office/powerpoint/2010/main" val="15006379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GB" dirty="0" smtClean="0"/>
          </a:p>
          <a:p>
            <a:endParaRPr lang="en-GB" b="1" dirty="0" smtClean="0"/>
          </a:p>
          <a:p>
            <a:r>
              <a:rPr lang="en-GB" b="1" dirty="0" smtClean="0"/>
              <a:t>Our Future Well-Being: How can children and young people’s mental, emotional, social, and physical wellbeing and safety be cared for and supported in the future?</a:t>
            </a:r>
            <a:endParaRPr lang="en-GB" dirty="0" smtClean="0"/>
          </a:p>
          <a:p>
            <a:endParaRPr lang="en-GB" b="1" dirty="0" smtClean="0"/>
          </a:p>
          <a:p>
            <a:r>
              <a:rPr lang="en-GB" b="1" i="1" dirty="0" smtClean="0"/>
              <a:t>Discussion Prompts</a:t>
            </a:r>
          </a:p>
          <a:p>
            <a:pPr marL="171450" indent="-171450">
              <a:buFont typeface="Symbol"/>
              <a:buChar char="•"/>
            </a:pPr>
            <a:r>
              <a:rPr lang="en-GB" dirty="0" smtClean="0"/>
              <a:t>What is needed to ensure all children and young people feel safe in education settings? </a:t>
            </a:r>
          </a:p>
          <a:p>
            <a:pPr marL="171450" indent="-171450">
              <a:buFont typeface="Symbol"/>
              <a:buChar char="•"/>
            </a:pPr>
            <a:r>
              <a:rPr lang="en-GB" dirty="0" smtClean="0"/>
              <a:t>What supports for wellbeing are required? And how can the right help at the right time be provided?</a:t>
            </a:r>
          </a:p>
          <a:p>
            <a:pPr marL="171450" indent="-171450">
              <a:buFont typeface="Symbol"/>
              <a:buChar char="•"/>
            </a:pPr>
            <a:r>
              <a:rPr lang="en-GB" dirty="0" smtClean="0"/>
              <a:t>How do we ensure that all young people feel good about themselves so that they are ready to learn?</a:t>
            </a:r>
          </a:p>
          <a:p>
            <a:pPr marL="171450" indent="-171450">
              <a:buFont typeface="Symbol"/>
              <a:buChar char="•"/>
            </a:pPr>
            <a:r>
              <a:rPr lang="en-GB" dirty="0" smtClean="0"/>
              <a:t>What opportunities are needed in the future for children and young people to be physically active in play and learning?</a:t>
            </a:r>
          </a:p>
          <a:p>
            <a:pPr marL="171450" indent="-171450">
              <a:buFont typeface="Symbol"/>
              <a:buChar char="•"/>
            </a:pPr>
            <a:r>
              <a:rPr lang="en-GB" dirty="0" smtClean="0"/>
              <a:t>What should the priorities be for children and young people’s mental health? What can the future education system do?</a:t>
            </a:r>
          </a:p>
          <a:p>
            <a:pPr marL="171450" indent="-171450">
              <a:buFont typeface="Symbol"/>
              <a:buChar char="•"/>
            </a:pPr>
            <a:r>
              <a:rPr lang="en-GB" dirty="0" smtClean="0"/>
              <a:t>How can learners’ views, experiences and suggestions be listened to, respected and included in future education decisions? What existing approaches can be built on or what new approaches are needed?</a:t>
            </a:r>
          </a:p>
          <a:p>
            <a:pPr marL="171450" indent="-171450">
              <a:buFont typeface="Symbol"/>
              <a:buChar char="•"/>
            </a:pPr>
            <a:r>
              <a:rPr lang="en-GB" dirty="0" smtClean="0"/>
              <a:t>How can respectful relationships throughout the education system be achieved in future? What would this require?</a:t>
            </a:r>
          </a:p>
          <a:p>
            <a:pPr marL="171450" indent="-171450">
              <a:buFont typeface="Symbol"/>
              <a:buChar char="•"/>
            </a:pPr>
            <a:r>
              <a:rPr lang="en-GB" dirty="0" smtClean="0"/>
              <a:t>How can the future wellbeing of adults also be supported and addressed? What is required and how can this be achieved?</a:t>
            </a:r>
          </a:p>
          <a:p>
            <a:endParaRPr lang="en-GB" b="1" i="1" dirty="0" smtClean="0">
              <a:ea typeface="Calibri"/>
              <a:cs typeface="Calibri"/>
            </a:endParaRPr>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19</a:t>
            </a:fld>
            <a:endParaRPr lang="en-GB"/>
          </a:p>
        </p:txBody>
      </p:sp>
    </p:spTree>
    <p:extLst>
      <p:ext uri="{BB962C8B-B14F-4D97-AF65-F5344CB8AC3E}">
        <p14:creationId xmlns:p14="http://schemas.microsoft.com/office/powerpoint/2010/main" val="33095944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GB" dirty="0" smtClean="0"/>
          </a:p>
          <a:p>
            <a:endParaRPr lang="en-GB" dirty="0" smtClean="0"/>
          </a:p>
          <a:p>
            <a:r>
              <a:rPr lang="en-GB" b="1" dirty="0" smtClean="0"/>
              <a:t>Our Future Rights: How can the right of every child and young person to have opportunities to develop their full potential be achieved in future?</a:t>
            </a:r>
            <a:endParaRPr lang="en-GB" dirty="0" smtClean="0"/>
          </a:p>
          <a:p>
            <a:endParaRPr lang="en-GB" dirty="0" smtClean="0"/>
          </a:p>
          <a:p>
            <a:r>
              <a:rPr lang="en-GB" b="1" i="1" dirty="0" smtClean="0"/>
              <a:t>Discussion Prompts</a:t>
            </a:r>
            <a:endParaRPr lang="en-GB" dirty="0" smtClean="0"/>
          </a:p>
          <a:p>
            <a:pPr marL="171450" indent="-171450">
              <a:buFont typeface="Symbol"/>
              <a:buChar char="•"/>
            </a:pPr>
            <a:r>
              <a:rPr lang="en-GB" dirty="0" smtClean="0"/>
              <a:t>How can a child-friendly and learner-centred education system be developed for the future? What current successes can be built on and what changes are needed?</a:t>
            </a:r>
          </a:p>
          <a:p>
            <a:pPr marL="171450" indent="-171450">
              <a:buFont typeface="Symbol"/>
              <a:buChar char="•"/>
            </a:pPr>
            <a:r>
              <a:rPr lang="en-GB" dirty="0" smtClean="0"/>
              <a:t>How will an education system in the future fully represent and safeguard your rights and the rights of all young people?</a:t>
            </a:r>
          </a:p>
          <a:p>
            <a:pPr marL="171450" indent="-171450">
              <a:buFont typeface="Symbol"/>
              <a:buChar char="•"/>
            </a:pPr>
            <a:r>
              <a:rPr lang="en-GB" dirty="0" smtClean="0"/>
              <a:t>How can children and young people be supported to develop their understanding of human rights, to live peacefully, and to respect other people and the environment?</a:t>
            </a:r>
          </a:p>
          <a:p>
            <a:endParaRPr lang="en-GB" b="1" i="1" dirty="0" smtClean="0">
              <a:ea typeface="Calibri"/>
              <a:cs typeface="Calibri"/>
            </a:endParaRPr>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20</a:t>
            </a:fld>
            <a:endParaRPr lang="en-GB"/>
          </a:p>
        </p:txBody>
      </p:sp>
    </p:spTree>
    <p:extLst>
      <p:ext uri="{BB962C8B-B14F-4D97-AF65-F5344CB8AC3E}">
        <p14:creationId xmlns:p14="http://schemas.microsoft.com/office/powerpoint/2010/main" val="25933338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GB" dirty="0" smtClean="0"/>
          </a:p>
          <a:p>
            <a:endParaRPr lang="en-GB" dirty="0" smtClean="0"/>
          </a:p>
          <a:p>
            <a:r>
              <a:rPr lang="en-GB" b="1" dirty="0" smtClean="0"/>
              <a:t>Our Future World: How can children and young people be helped to learn about our changing world, so they feel able to positively contribute?</a:t>
            </a:r>
            <a:endParaRPr lang="en-GB" dirty="0" smtClean="0"/>
          </a:p>
          <a:p>
            <a:endParaRPr lang="en-GB" dirty="0" smtClean="0"/>
          </a:p>
          <a:p>
            <a:r>
              <a:rPr lang="en-GB" b="1" i="1" dirty="0" smtClean="0"/>
              <a:t>Discussion Prompts</a:t>
            </a:r>
            <a:r>
              <a:rPr lang="en-GB" dirty="0" smtClean="0"/>
              <a:t> </a:t>
            </a:r>
            <a:endParaRPr lang="en-GB" dirty="0" smtClean="0">
              <a:ea typeface="Calibri"/>
              <a:cs typeface="Calibri"/>
            </a:endParaRPr>
          </a:p>
          <a:p>
            <a:pPr marL="171450" indent="-171450">
              <a:buFont typeface="Symbol"/>
              <a:buChar char="•"/>
            </a:pPr>
            <a:r>
              <a:rPr lang="en-GB" dirty="0" smtClean="0"/>
              <a:t>What are the key issues, in relation to Scottish education, that you feel passionate about right now? Are these being addressed and if not, how can they be best addressed in future?</a:t>
            </a:r>
            <a:endParaRPr lang="en-GB" dirty="0" smtClean="0">
              <a:ea typeface="Calibri"/>
              <a:cs typeface="Calibri"/>
            </a:endParaRPr>
          </a:p>
          <a:p>
            <a:pPr marL="171450" indent="-171450">
              <a:buFont typeface="Symbol"/>
              <a:buChar char="•"/>
            </a:pPr>
            <a:r>
              <a:rPr lang="en-GB" dirty="0" smtClean="0"/>
              <a:t>How can young people be supported in their educational pathways and transitions to fulfil their personal aspirations and future career ambitions?</a:t>
            </a:r>
            <a:endParaRPr lang="en-GB" dirty="0" smtClean="0">
              <a:ea typeface="Calibri"/>
              <a:cs typeface="Calibri"/>
            </a:endParaRPr>
          </a:p>
          <a:p>
            <a:pPr marL="171450" indent="-171450">
              <a:buFont typeface="Symbol"/>
              <a:buChar char="•"/>
            </a:pPr>
            <a:r>
              <a:rPr lang="en-GB" dirty="0" smtClean="0"/>
              <a:t>In your opinion, what would an appropriate and effective integration of digital technologies look like in learning and teaching? </a:t>
            </a:r>
            <a:endParaRPr lang="en-GB" dirty="0" smtClean="0">
              <a:ea typeface="Calibri"/>
              <a:cs typeface="Calibri"/>
            </a:endParaRPr>
          </a:p>
          <a:p>
            <a:pPr marL="171450" indent="-171450">
              <a:buFont typeface="Symbol"/>
              <a:buChar char="•"/>
            </a:pPr>
            <a:r>
              <a:rPr lang="en-GB" dirty="0" smtClean="0"/>
              <a:t>What do Scotland’s learners need to know about the world we are living in, how it is changing, and how they can contribute to the world (locally and/or globally)?</a:t>
            </a:r>
            <a:endParaRPr lang="en-GB" dirty="0" smtClean="0">
              <a:ea typeface="Calibri"/>
              <a:cs typeface="Calibri"/>
            </a:endParaRPr>
          </a:p>
          <a:p>
            <a:endParaRPr lang="en-GB" b="1" i="1" smtClean="0">
              <a:ea typeface="Calibri"/>
              <a:cs typeface="Calibri"/>
            </a:endParaRPr>
          </a:p>
          <a:p>
            <a:endParaRPr lang="en-GB"/>
          </a:p>
        </p:txBody>
      </p:sp>
      <p:sp>
        <p:nvSpPr>
          <p:cNvPr id="4" name="Slide Number Placeholder 3"/>
          <p:cNvSpPr>
            <a:spLocks noGrp="1"/>
          </p:cNvSpPr>
          <p:nvPr>
            <p:ph type="sldNum" sz="quarter" idx="10"/>
          </p:nvPr>
        </p:nvSpPr>
        <p:spPr/>
        <p:txBody>
          <a:bodyPr/>
          <a:lstStyle/>
          <a:p>
            <a:fld id="{14C24735-BD9A-48EC-9C0E-6EE35D90AE6E}" type="slidenum">
              <a:rPr lang="en-GB" smtClean="0"/>
              <a:t>21</a:t>
            </a:fld>
            <a:endParaRPr lang="en-GB"/>
          </a:p>
        </p:txBody>
      </p:sp>
    </p:spTree>
    <p:extLst>
      <p:ext uri="{BB962C8B-B14F-4D97-AF65-F5344CB8AC3E}">
        <p14:creationId xmlns:p14="http://schemas.microsoft.com/office/powerpoint/2010/main" val="6460252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4C24735-BD9A-48EC-9C0E-6EE35D90AE6E}" type="slidenum">
              <a:rPr lang="en-GB" smtClean="0"/>
              <a:t>23</a:t>
            </a:fld>
            <a:endParaRPr lang="en-GB"/>
          </a:p>
        </p:txBody>
      </p:sp>
    </p:spTree>
    <p:extLst>
      <p:ext uri="{BB962C8B-B14F-4D97-AF65-F5344CB8AC3E}">
        <p14:creationId xmlns:p14="http://schemas.microsoft.com/office/powerpoint/2010/main" val="1975100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4C24735-BD9A-48EC-9C0E-6EE35D90AE6E}" type="slidenum">
              <a:rPr lang="en-GB" smtClean="0"/>
              <a:t>2</a:t>
            </a:fld>
            <a:endParaRPr lang="en-GB"/>
          </a:p>
        </p:txBody>
      </p:sp>
    </p:spTree>
    <p:extLst>
      <p:ext uri="{BB962C8B-B14F-4D97-AF65-F5344CB8AC3E}">
        <p14:creationId xmlns:p14="http://schemas.microsoft.com/office/powerpoint/2010/main" val="1669639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dirty="0" smtClean="0"/>
              <a:t>Each one of us brings rich experiences,</a:t>
            </a:r>
            <a:r>
              <a:rPr lang="en-GB" baseline="0" dirty="0" smtClean="0"/>
              <a:t> skills and knowledge to the </a:t>
            </a:r>
            <a:r>
              <a:rPr lang="en-GB" dirty="0" smtClean="0"/>
              <a:t>discussion</a:t>
            </a:r>
            <a:r>
              <a:rPr lang="en-GB" baseline="0" dirty="0" smtClean="0"/>
              <a:t>. </a:t>
            </a:r>
            <a:endParaRPr lang="en-US" dirty="0" smtClean="0"/>
          </a:p>
          <a:p>
            <a:pPr>
              <a:defRPr/>
            </a:pPr>
            <a:r>
              <a:rPr lang="en-GB" dirty="0" smtClean="0"/>
              <a:t>The diversity </a:t>
            </a:r>
            <a:r>
              <a:rPr lang="en-GB" baseline="0" dirty="0" smtClean="0"/>
              <a:t>of voice and </a:t>
            </a:r>
            <a:r>
              <a:rPr lang="en-GB" dirty="0" smtClean="0"/>
              <a:t>thoughts </a:t>
            </a:r>
            <a:r>
              <a:rPr lang="en-GB" baseline="0" dirty="0" smtClean="0"/>
              <a:t>is our </a:t>
            </a:r>
            <a:r>
              <a:rPr lang="en-GB" dirty="0" smtClean="0"/>
              <a:t>collective </a:t>
            </a:r>
            <a:r>
              <a:rPr lang="en-GB" baseline="0" dirty="0" smtClean="0"/>
              <a:t>strength.</a:t>
            </a:r>
            <a:endParaRPr lang="en-GB" dirty="0" smtClean="0"/>
          </a:p>
          <a:p>
            <a:pPr>
              <a:defRPr/>
            </a:pPr>
            <a:r>
              <a:rPr lang="en-GB" dirty="0" smtClean="0"/>
              <a:t>We have some questions we’d like you to consider and want to hear all your voices in each part of</a:t>
            </a:r>
            <a:r>
              <a:rPr lang="en-GB" baseline="0" dirty="0" smtClean="0"/>
              <a:t> the </a:t>
            </a:r>
            <a:r>
              <a:rPr lang="en-GB" dirty="0" smtClean="0"/>
              <a:t>discussion today</a:t>
            </a:r>
            <a:r>
              <a:rPr lang="en-GB" baseline="0" dirty="0" smtClean="0"/>
              <a:t>.</a:t>
            </a:r>
            <a:endParaRPr lang="en-GB" dirty="0">
              <a:ea typeface="Calibri"/>
              <a:cs typeface="Calibri"/>
            </a:endParaRPr>
          </a:p>
        </p:txBody>
      </p:sp>
      <p:sp>
        <p:nvSpPr>
          <p:cNvPr id="4" name="Slide Number Placeholder 3"/>
          <p:cNvSpPr>
            <a:spLocks noGrp="1"/>
          </p:cNvSpPr>
          <p:nvPr>
            <p:ph type="sldNum" sz="quarter" idx="5"/>
          </p:nvPr>
        </p:nvSpPr>
        <p:spPr/>
        <p:txBody>
          <a:bodyPr/>
          <a:lstStyle/>
          <a:p>
            <a:fld id="{14C24735-BD9A-48EC-9C0E-6EE35D90AE6E}" type="slidenum">
              <a:rPr lang="en-GB" smtClean="0"/>
              <a:t>5</a:t>
            </a:fld>
            <a:endParaRPr lang="en-GB"/>
          </a:p>
        </p:txBody>
      </p:sp>
    </p:spTree>
    <p:extLst>
      <p:ext uri="{BB962C8B-B14F-4D97-AF65-F5344CB8AC3E}">
        <p14:creationId xmlns:p14="http://schemas.microsoft.com/office/powerpoint/2010/main" val="2321117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Session 1: Our future education</a:t>
            </a:r>
            <a:endParaRPr lang="en-US" b="1" dirty="0" smtClean="0"/>
          </a:p>
          <a:p>
            <a:endParaRPr lang="en-GB" b="1" dirty="0" smtClean="0"/>
          </a:p>
          <a:p>
            <a:r>
              <a:rPr lang="en-GB" b="1" dirty="0" smtClean="0"/>
              <a:t>Facilitator Notes</a:t>
            </a:r>
            <a:endParaRPr lang="en-US" b="1" dirty="0" smtClean="0">
              <a:ea typeface="Calibri"/>
              <a:cs typeface="Calibri"/>
            </a:endParaRPr>
          </a:p>
          <a:p>
            <a:endParaRPr lang="en-US" dirty="0" smtClean="0"/>
          </a:p>
          <a:p>
            <a:r>
              <a:rPr lang="en-GB" dirty="0" smtClean="0"/>
              <a:t>Session 1 supports participants to consider the eight core National Discussion questions. </a:t>
            </a:r>
            <a:endParaRPr lang="en-US" dirty="0" smtClean="0"/>
          </a:p>
          <a:p>
            <a:endParaRPr lang="en-GB" dirty="0" smtClean="0"/>
          </a:p>
          <a:p>
            <a:r>
              <a:rPr lang="en-GB" dirty="0" smtClean="0"/>
              <a:t>Facilitators are encouraged to support groups to discuss the questions before summarising and sharing the output of their discussions. </a:t>
            </a:r>
            <a:endParaRPr lang="en-US" dirty="0" smtClean="0"/>
          </a:p>
          <a:p>
            <a:endParaRPr lang="en-GB" dirty="0" smtClean="0">
              <a:ea typeface="Calibri"/>
              <a:cs typeface="Calibri"/>
            </a:endParaRPr>
          </a:p>
          <a:p>
            <a:r>
              <a:rPr lang="en-GB" dirty="0" smtClean="0"/>
              <a:t>Depending on the group, each of the questions could be discussed in turn, or alternatively the participants could be grouped and allocated different questions to explore. </a:t>
            </a:r>
            <a:endParaRPr lang="en-US" dirty="0" smtClean="0">
              <a:ea typeface="Calibri"/>
              <a:cs typeface="Calibri"/>
            </a:endParaRPr>
          </a:p>
          <a:p>
            <a:endParaRPr lang="en-US" dirty="0" smtClean="0"/>
          </a:p>
          <a:p>
            <a:r>
              <a:rPr lang="en-GB" dirty="0" smtClean="0"/>
              <a:t>A summary of the output from the group discussions can be shared via the online survey.</a:t>
            </a:r>
            <a:endParaRPr lang="en-GB" b="1" dirty="0" smtClean="0">
              <a:ea typeface="Calibri"/>
              <a:cs typeface="Calibri"/>
            </a:endParaRPr>
          </a:p>
          <a:p>
            <a:endParaRPr lang="en-US" dirty="0" smtClean="0"/>
          </a:p>
          <a:p>
            <a:r>
              <a:rPr lang="en-GB" dirty="0" smtClean="0"/>
              <a:t>Please note questions 5 – 7 can be used together to facilitate deeper discussion on vision and prioritising the actions for implementation. Alternatively, they can be discussed separately.</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6</a:t>
            </a:fld>
            <a:endParaRPr lang="en-GB"/>
          </a:p>
        </p:txBody>
      </p:sp>
    </p:spTree>
    <p:extLst>
      <p:ext uri="{BB962C8B-B14F-4D97-AF65-F5344CB8AC3E}">
        <p14:creationId xmlns:p14="http://schemas.microsoft.com/office/powerpoint/2010/main" val="140357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US" dirty="0" smtClean="0"/>
          </a:p>
          <a:p>
            <a:endParaRPr lang="en-GB" b="1" dirty="0" smtClean="0"/>
          </a:p>
          <a:p>
            <a:r>
              <a:rPr lang="en-GB" b="1" dirty="0" smtClean="0"/>
              <a:t>Discussion Prompts</a:t>
            </a:r>
            <a:r>
              <a:rPr lang="en-GB" dirty="0" smtClean="0"/>
              <a:t>:</a:t>
            </a:r>
            <a:endParaRPr lang="en-US" dirty="0" smtClean="0">
              <a:ea typeface="Calibri"/>
              <a:cs typeface="Calibri"/>
            </a:endParaRPr>
          </a:p>
          <a:p>
            <a:endParaRPr lang="en-US" dirty="0" smtClean="0"/>
          </a:p>
          <a:p>
            <a:r>
              <a:rPr lang="en-GB" dirty="0" smtClean="0"/>
              <a:t>Question 1, could be considered in two parts:</a:t>
            </a:r>
            <a:endParaRPr lang="en-US" dirty="0" smtClean="0"/>
          </a:p>
          <a:p>
            <a:endParaRPr lang="en-US" dirty="0" smtClean="0"/>
          </a:p>
          <a:p>
            <a:r>
              <a:rPr lang="en-GB" dirty="0" smtClean="0"/>
              <a:t>1 (a) What kind of education will be needed by children and young people in Scotland in the future?</a:t>
            </a:r>
            <a:endParaRPr lang="en-US" dirty="0" smtClean="0"/>
          </a:p>
          <a:p>
            <a:r>
              <a:rPr lang="en-US" dirty="0" smtClean="0">
                <a:cs typeface="+mn-lt"/>
              </a:rPr>
              <a:t/>
            </a:r>
            <a:br>
              <a:rPr lang="en-US" dirty="0" smtClean="0">
                <a:cs typeface="+mn-lt"/>
              </a:rPr>
            </a:br>
            <a:r>
              <a:rPr lang="en-GB" dirty="0" smtClean="0"/>
              <a:t>1 (b) Do you have any thoughts on what might be needed to achieve this?</a:t>
            </a:r>
            <a:endParaRPr lang="en-US" dirty="0" smtClean="0"/>
          </a:p>
          <a:p>
            <a:endParaRPr lang="en-US" dirty="0" smtClean="0"/>
          </a:p>
          <a:p>
            <a:r>
              <a:rPr lang="en-GB" dirty="0" smtClean="0"/>
              <a:t>In considering question 1, participants could be provided with the following scaffolding to support their thinking and any discussion. For example:</a:t>
            </a:r>
            <a:endParaRPr lang="en-US" dirty="0" smtClean="0"/>
          </a:p>
          <a:p>
            <a:endParaRPr lang="en-US" dirty="0" smtClean="0"/>
          </a:p>
          <a:p>
            <a:pPr marL="285750" indent="-285750">
              <a:buFont typeface="Symbol"/>
              <a:buChar char="•"/>
            </a:pPr>
            <a:r>
              <a:rPr lang="en-GB" dirty="0" smtClean="0"/>
              <a:t>What do children and young people need to learn to prepare them for the future and help them thrive?  This may include developing skills that do not currently exist. They are skills to excel; to collaborate and empathise with others and to create their own future.</a:t>
            </a:r>
            <a:endParaRPr lang="en-US" dirty="0" smtClean="0"/>
          </a:p>
          <a:p>
            <a:pPr marL="285750" indent="-285750">
              <a:buFont typeface="Symbol"/>
              <a:buChar char="•"/>
            </a:pPr>
            <a:r>
              <a:rPr lang="en-GB" dirty="0" smtClean="0"/>
              <a:t>What is needed for an education system that is fair to everyone and equitable (i.e. it works for everyone and any barriers to access and educational opportunities that any young person faces are removed)? What needs to be done to make this happen?</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7</a:t>
            </a:fld>
            <a:endParaRPr lang="en-GB"/>
          </a:p>
        </p:txBody>
      </p:sp>
    </p:spTree>
    <p:extLst>
      <p:ext uri="{BB962C8B-B14F-4D97-AF65-F5344CB8AC3E}">
        <p14:creationId xmlns:p14="http://schemas.microsoft.com/office/powerpoint/2010/main" val="3577697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GB" dirty="0" smtClean="0"/>
          </a:p>
          <a:p>
            <a:endParaRPr lang="en-GB" b="1" dirty="0" smtClean="0"/>
          </a:p>
          <a:p>
            <a:r>
              <a:rPr lang="en-GB" b="1" dirty="0" smtClean="0"/>
              <a:t>Discussion Prompts</a:t>
            </a:r>
            <a:r>
              <a:rPr lang="en-GB" dirty="0" smtClean="0"/>
              <a:t>:</a:t>
            </a:r>
            <a:endParaRPr lang="en-US" dirty="0" smtClean="0">
              <a:ea typeface="Calibri"/>
              <a:cs typeface="Calibri"/>
            </a:endParaRPr>
          </a:p>
          <a:p>
            <a:endParaRPr lang="en-US" dirty="0" smtClean="0"/>
          </a:p>
          <a:p>
            <a:r>
              <a:rPr lang="en-GB" dirty="0" smtClean="0"/>
              <a:t>A possible prompt to promote thinking around Question 2 - </a:t>
            </a:r>
            <a:r>
              <a:rPr lang="en-GB" b="1" dirty="0" smtClean="0"/>
              <a:t>What do you think children and young people in Scotland will need in the future to help them feel supported in their learning?</a:t>
            </a:r>
            <a:endParaRPr lang="en-US" dirty="0" smtClean="0"/>
          </a:p>
          <a:p>
            <a:endParaRPr lang="en-US" dirty="0" smtClean="0"/>
          </a:p>
          <a:p>
            <a:r>
              <a:rPr lang="en-GB" dirty="0" smtClean="0"/>
              <a:t>In considering question 2,</a:t>
            </a:r>
            <a:r>
              <a:rPr lang="en-GB" b="1" dirty="0" smtClean="0"/>
              <a:t> </a:t>
            </a:r>
            <a:r>
              <a:rPr lang="en-GB" dirty="0" smtClean="0"/>
              <a:t>participants could also be provided with the following scaffolding to support their thinking and any discussion. For example:</a:t>
            </a:r>
            <a:endParaRPr lang="en-US" dirty="0" smtClean="0"/>
          </a:p>
          <a:p>
            <a:endParaRPr lang="en-US" dirty="0" smtClean="0"/>
          </a:p>
          <a:p>
            <a:pPr marL="285750" indent="-285750">
              <a:buFont typeface="Symbol"/>
              <a:buChar char="•"/>
            </a:pPr>
            <a:r>
              <a:rPr lang="en-GB" dirty="0" smtClean="0"/>
              <a:t>How can learners’ views, experiences and suggestions be listened to, respected and included in future education decisions? What existing approaches can be built on, or what new approaches are needed? </a:t>
            </a:r>
            <a:endParaRPr lang="en-US" dirty="0" smtClean="0"/>
          </a:p>
          <a:p>
            <a:pPr marL="285750" indent="-285750">
              <a:buFont typeface="Symbol"/>
              <a:buChar char="•"/>
            </a:pPr>
            <a:r>
              <a:rPr lang="en-GB" dirty="0" smtClean="0"/>
              <a:t>What supports for mental health and wellbeing are required? And how can the right help at the right time be provided?</a:t>
            </a:r>
            <a:endParaRPr lang="en-US" dirty="0" smtClean="0"/>
          </a:p>
          <a:p>
            <a:pPr marL="285750" indent="-285750">
              <a:buFont typeface="Symbol"/>
              <a:buChar char="•"/>
            </a:pPr>
            <a:r>
              <a:rPr lang="en-GB" dirty="0" smtClean="0"/>
              <a:t>What is needed to ensure all children and young people feel safe in education settings?</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8</a:t>
            </a:fld>
            <a:endParaRPr lang="en-GB"/>
          </a:p>
        </p:txBody>
      </p:sp>
    </p:spTree>
    <p:extLst>
      <p:ext uri="{BB962C8B-B14F-4D97-AF65-F5344CB8AC3E}">
        <p14:creationId xmlns:p14="http://schemas.microsoft.com/office/powerpoint/2010/main" val="61273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US" dirty="0" smtClean="0"/>
          </a:p>
          <a:p>
            <a:endParaRPr lang="en-US" dirty="0" smtClean="0">
              <a:ea typeface="Calibri"/>
              <a:cs typeface="Calibri"/>
            </a:endParaRPr>
          </a:p>
          <a:p>
            <a:r>
              <a:rPr lang="en-GB" b="1" dirty="0" smtClean="0"/>
              <a:t>Discussion Prompts</a:t>
            </a:r>
            <a:r>
              <a:rPr lang="en-GB" dirty="0" smtClean="0"/>
              <a:t>:</a:t>
            </a:r>
            <a:endParaRPr lang="en-US" dirty="0" smtClean="0"/>
          </a:p>
          <a:p>
            <a:endParaRPr lang="en-US" dirty="0" smtClean="0"/>
          </a:p>
          <a:p>
            <a:r>
              <a:rPr lang="en-GB" dirty="0" smtClean="0"/>
              <a:t>A possible prompt to promote thinking around question 3 - </a:t>
            </a:r>
            <a:r>
              <a:rPr lang="en-GB" b="1" dirty="0" smtClean="0"/>
              <a:t>If there was only one thing about Scottish education that you think should continue, what would this be and why?</a:t>
            </a:r>
            <a:endParaRPr lang="en-US" dirty="0" smtClean="0"/>
          </a:p>
          <a:p>
            <a:endParaRPr lang="en-US" dirty="0" smtClean="0"/>
          </a:p>
          <a:p>
            <a:r>
              <a:rPr lang="en-GB" dirty="0" smtClean="0"/>
              <a:t>In considering question 3, participants could also be provided with the following scaffolding to support their thinking and any discussion. For example:</a:t>
            </a:r>
            <a:endParaRPr lang="en-US" dirty="0" smtClean="0"/>
          </a:p>
          <a:p>
            <a:endParaRPr lang="en-US" dirty="0" smtClean="0"/>
          </a:p>
          <a:p>
            <a:pPr marL="171450" indent="-171450">
              <a:buFont typeface="Symbol"/>
              <a:buChar char="•"/>
            </a:pPr>
            <a:r>
              <a:rPr lang="en-GB" dirty="0" smtClean="0"/>
              <a:t>Reflecting on your own and/or your child’s experience of Scottish education, what works well and should continue?</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9</a:t>
            </a:fld>
            <a:endParaRPr lang="en-GB"/>
          </a:p>
        </p:txBody>
      </p:sp>
    </p:spTree>
    <p:extLst>
      <p:ext uri="{BB962C8B-B14F-4D97-AF65-F5344CB8AC3E}">
        <p14:creationId xmlns:p14="http://schemas.microsoft.com/office/powerpoint/2010/main" val="1591193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US" dirty="0" smtClean="0"/>
          </a:p>
          <a:p>
            <a:endParaRPr lang="en-US" dirty="0" smtClean="0">
              <a:ea typeface="Calibri"/>
              <a:cs typeface="Calibri"/>
            </a:endParaRPr>
          </a:p>
          <a:p>
            <a:r>
              <a:rPr lang="en-GB" b="1" dirty="0" smtClean="0"/>
              <a:t>Discussion Prompts</a:t>
            </a:r>
            <a:r>
              <a:rPr lang="en-GB" dirty="0" smtClean="0"/>
              <a:t>:</a:t>
            </a:r>
            <a:endParaRPr lang="en-US" dirty="0" smtClean="0"/>
          </a:p>
          <a:p>
            <a:endParaRPr lang="en-US" dirty="0" smtClean="0"/>
          </a:p>
          <a:p>
            <a:r>
              <a:rPr lang="en-GB" dirty="0" smtClean="0"/>
              <a:t>A possible prompt to promote thinking around question 4 - </a:t>
            </a:r>
            <a:r>
              <a:rPr lang="en-GB" b="1" dirty="0" smtClean="0"/>
              <a:t>In your opinion, what do you think the most important priorities for the Scottish education system should be in the future?</a:t>
            </a:r>
            <a:endParaRPr lang="en-US" dirty="0" smtClean="0"/>
          </a:p>
          <a:p>
            <a:endParaRPr lang="en-US" dirty="0" smtClean="0"/>
          </a:p>
          <a:p>
            <a:r>
              <a:rPr lang="en-GB" dirty="0" smtClean="0"/>
              <a:t>In considering question 4 above, participants could also be provided with the following scaffolding to support their thinking and any discussion. For example:</a:t>
            </a:r>
            <a:endParaRPr lang="en-US" dirty="0" smtClean="0"/>
          </a:p>
          <a:p>
            <a:endParaRPr lang="en-US" dirty="0" smtClean="0"/>
          </a:p>
          <a:p>
            <a:pPr marL="171450" indent="-171450">
              <a:buFont typeface="Symbol"/>
              <a:buChar char="•"/>
            </a:pPr>
            <a:r>
              <a:rPr lang="en-GB" dirty="0" smtClean="0"/>
              <a:t>What should the ‘point of education’ be in Scotland? This question can support participants to consider what they see as current priorities in education as well as who sets them, and how much they feel involved in that process. It will likely involve discussions about success and how it is/might be measured.</a:t>
            </a:r>
            <a:endParaRPr lang="en-US" dirty="0" smtClean="0"/>
          </a:p>
          <a:p>
            <a:pPr marL="171450" indent="-171450">
              <a:buFont typeface="Symbol"/>
              <a:buChar char="•"/>
            </a:pPr>
            <a:r>
              <a:rPr lang="en-GB" dirty="0" smtClean="0"/>
              <a:t>What is most important for children at different ages and stages of their development and education?</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10</a:t>
            </a:fld>
            <a:endParaRPr lang="en-GB"/>
          </a:p>
        </p:txBody>
      </p:sp>
    </p:spTree>
    <p:extLst>
      <p:ext uri="{BB962C8B-B14F-4D97-AF65-F5344CB8AC3E}">
        <p14:creationId xmlns:p14="http://schemas.microsoft.com/office/powerpoint/2010/main" val="3444430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Facilitator Notes</a:t>
            </a:r>
            <a:endParaRPr lang="en-US" dirty="0" smtClean="0"/>
          </a:p>
          <a:p>
            <a:endParaRPr lang="en-US" dirty="0" smtClean="0">
              <a:ea typeface="Calibri"/>
              <a:cs typeface="Calibri"/>
            </a:endParaRPr>
          </a:p>
          <a:p>
            <a:r>
              <a:rPr lang="en-GB" b="1" dirty="0" smtClean="0"/>
              <a:t>Discussion Prompts</a:t>
            </a:r>
            <a:r>
              <a:rPr lang="en-GB" dirty="0" smtClean="0"/>
              <a:t>:</a:t>
            </a:r>
            <a:endParaRPr lang="en-US" dirty="0" smtClean="0"/>
          </a:p>
          <a:p>
            <a:endParaRPr lang="en-US" dirty="0" smtClean="0"/>
          </a:p>
          <a:p>
            <a:r>
              <a:rPr lang="en-GB" dirty="0" smtClean="0"/>
              <a:t>A possible prompt to promote thinking around question 5 - </a:t>
            </a:r>
            <a:r>
              <a:rPr lang="en-GB" b="1" dirty="0" smtClean="0"/>
              <a:t>What are your thoughts on what the future of education in Scotland should look like?</a:t>
            </a:r>
            <a:endParaRPr lang="en-US" dirty="0" smtClean="0"/>
          </a:p>
          <a:p>
            <a:endParaRPr lang="en-US" dirty="0" smtClean="0"/>
          </a:p>
          <a:p>
            <a:r>
              <a:rPr lang="en-GB" dirty="0" smtClean="0"/>
              <a:t>In considering question 5 above, participants could be provided with the following scaffolding to support their thinking and any discussion. For example:</a:t>
            </a:r>
            <a:endParaRPr lang="en-US" dirty="0" smtClean="0"/>
          </a:p>
          <a:p>
            <a:endParaRPr lang="en-US" dirty="0" smtClean="0"/>
          </a:p>
          <a:p>
            <a:pPr marL="171450" indent="-171450">
              <a:buFont typeface="Symbol"/>
              <a:buChar char="•"/>
            </a:pPr>
            <a:r>
              <a:rPr lang="en-GB" dirty="0" smtClean="0"/>
              <a:t>What would the school day look like? </a:t>
            </a:r>
            <a:endParaRPr lang="en-US" dirty="0" smtClean="0"/>
          </a:p>
          <a:p>
            <a:pPr marL="171450" indent="-171450">
              <a:buFont typeface="Symbol"/>
              <a:buChar char="•"/>
            </a:pPr>
            <a:r>
              <a:rPr lang="en-GB" dirty="0" smtClean="0"/>
              <a:t>What would classrooms look like? </a:t>
            </a:r>
            <a:endParaRPr lang="en-US" dirty="0" smtClean="0"/>
          </a:p>
          <a:p>
            <a:pPr marL="171450" indent="-171450">
              <a:buFont typeface="Symbol"/>
              <a:buChar char="•"/>
            </a:pPr>
            <a:r>
              <a:rPr lang="en-GB" dirty="0" smtClean="0"/>
              <a:t>Where and when might learning happen? </a:t>
            </a:r>
            <a:endParaRPr lang="en-US" dirty="0" smtClean="0"/>
          </a:p>
          <a:p>
            <a:pPr marL="171450" indent="-171450">
              <a:buFont typeface="Symbol"/>
              <a:buChar char="•"/>
            </a:pPr>
            <a:r>
              <a:rPr lang="en-GB" dirty="0" smtClean="0"/>
              <a:t>What would a timetable in a secondary school look like?</a:t>
            </a:r>
            <a:endParaRPr lang="en-US" dirty="0" smtClean="0"/>
          </a:p>
          <a:p>
            <a:pPr marL="171450" indent="-171450">
              <a:buFont typeface="Symbol"/>
              <a:buChar char="•"/>
            </a:pPr>
            <a:r>
              <a:rPr lang="en-GB" dirty="0" smtClean="0"/>
              <a:t>What would assessment look like?</a:t>
            </a:r>
            <a:endParaRPr lang="en-US" dirty="0" smtClean="0"/>
          </a:p>
          <a:p>
            <a:pPr marL="171450" indent="-171450">
              <a:buFont typeface="Symbol"/>
              <a:buChar char="•"/>
            </a:pPr>
            <a:r>
              <a:rPr lang="en-GB" dirty="0" smtClean="0"/>
              <a:t>What would teachers be like in future? How would they teach?</a:t>
            </a:r>
            <a:endParaRPr lang="en-US" dirty="0" smtClean="0"/>
          </a:p>
          <a:p>
            <a:pPr marL="171450" indent="-171450">
              <a:buFont typeface="Symbol"/>
              <a:buChar char="•"/>
            </a:pPr>
            <a:r>
              <a:rPr lang="en-GB" dirty="0" smtClean="0"/>
              <a:t>What will the curriculum of the future look like?</a:t>
            </a:r>
            <a:endParaRPr lang="en-US" dirty="0" smtClean="0"/>
          </a:p>
          <a:p>
            <a:endParaRPr lang="en-GB" dirty="0"/>
          </a:p>
        </p:txBody>
      </p:sp>
      <p:sp>
        <p:nvSpPr>
          <p:cNvPr id="4" name="Slide Number Placeholder 3"/>
          <p:cNvSpPr>
            <a:spLocks noGrp="1"/>
          </p:cNvSpPr>
          <p:nvPr>
            <p:ph type="sldNum" sz="quarter" idx="10"/>
          </p:nvPr>
        </p:nvSpPr>
        <p:spPr/>
        <p:txBody>
          <a:bodyPr/>
          <a:lstStyle/>
          <a:p>
            <a:fld id="{14C24735-BD9A-48EC-9C0E-6EE35D90AE6E}" type="slidenum">
              <a:rPr lang="en-GB" smtClean="0"/>
              <a:t>11</a:t>
            </a:fld>
            <a:endParaRPr lang="en-GB"/>
          </a:p>
        </p:txBody>
      </p:sp>
    </p:spTree>
    <p:extLst>
      <p:ext uri="{BB962C8B-B14F-4D97-AF65-F5344CB8AC3E}">
        <p14:creationId xmlns:p14="http://schemas.microsoft.com/office/powerpoint/2010/main" val="30009578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0" name="Rectangle 99">
            <a:extLst>
              <a:ext uri="{FF2B5EF4-FFF2-40B4-BE49-F238E27FC236}">
                <a16:creationId xmlns:a16="http://schemas.microsoft.com/office/drawing/2014/main" id="{6DE30225-8564-44BD-7303-368681272E49}"/>
              </a:ext>
            </a:extLst>
          </p:cNvPr>
          <p:cNvSpPr/>
          <p:nvPr userDrawn="1"/>
        </p:nvSpPr>
        <p:spPr>
          <a:xfrm>
            <a:off x="3958752" y="5645323"/>
            <a:ext cx="711640" cy="67929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20">
            <a:extLst>
              <a:ext uri="{FF2B5EF4-FFF2-40B4-BE49-F238E27FC236}">
                <a16:creationId xmlns:a16="http://schemas.microsoft.com/office/drawing/2014/main" id="{75C8F346-112F-D302-782D-9DE8A921A7F2}"/>
              </a:ext>
            </a:extLst>
          </p:cNvPr>
          <p:cNvSpPr/>
          <p:nvPr userDrawn="1"/>
        </p:nvSpPr>
        <p:spPr>
          <a:xfrm rot="5400000">
            <a:off x="2935577" y="5281041"/>
            <a:ext cx="938341" cy="895689"/>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Oval 95">
            <a:extLst>
              <a:ext uri="{FF2B5EF4-FFF2-40B4-BE49-F238E27FC236}">
                <a16:creationId xmlns:a16="http://schemas.microsoft.com/office/drawing/2014/main" id="{A8594CDE-270D-6ACA-277E-AFDBD1DC1D14}"/>
              </a:ext>
            </a:extLst>
          </p:cNvPr>
          <p:cNvSpPr/>
          <p:nvPr userDrawn="1"/>
        </p:nvSpPr>
        <p:spPr>
          <a:xfrm>
            <a:off x="5631499" y="5190936"/>
            <a:ext cx="929002" cy="929002"/>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 name="Picture 80">
            <a:extLst>
              <a:ext uri="{FF2B5EF4-FFF2-40B4-BE49-F238E27FC236}">
                <a16:creationId xmlns:a16="http://schemas.microsoft.com/office/drawing/2014/main" id="{367ED82C-1796-61CE-1E06-CF923623290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836718" y="1002121"/>
            <a:ext cx="5465009" cy="4870663"/>
          </a:xfrm>
          <a:prstGeom prst="rect">
            <a:avLst/>
          </a:prstGeom>
        </p:spPr>
      </p:pic>
      <p:sp>
        <p:nvSpPr>
          <p:cNvPr id="6" name="Rectangle 5">
            <a:extLst>
              <a:ext uri="{FF2B5EF4-FFF2-40B4-BE49-F238E27FC236}">
                <a16:creationId xmlns:a16="http://schemas.microsoft.com/office/drawing/2014/main" id="{B539B71F-62B8-CAAB-4204-3921DC8F9675}"/>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icon&#10;&#10;Description automatically generated">
            <a:extLst>
              <a:ext uri="{FF2B5EF4-FFF2-40B4-BE49-F238E27FC236}">
                <a16:creationId xmlns:a16="http://schemas.microsoft.com/office/drawing/2014/main" id="{067376F9-7E69-91D7-816D-C2CF12C205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4264" y="209721"/>
            <a:ext cx="774625" cy="547402"/>
          </a:xfrm>
          <a:prstGeom prst="rect">
            <a:avLst/>
          </a:prstGeom>
        </p:spPr>
      </p:pic>
      <p:sp>
        <p:nvSpPr>
          <p:cNvPr id="3" name="Rectangle 2">
            <a:extLst>
              <a:ext uri="{FF2B5EF4-FFF2-40B4-BE49-F238E27FC236}">
                <a16:creationId xmlns:a16="http://schemas.microsoft.com/office/drawing/2014/main" id="{E6002415-94AA-FC66-16B9-9BC96AA5C9C7}"/>
              </a:ext>
            </a:extLst>
          </p:cNvPr>
          <p:cNvSpPr/>
          <p:nvPr userDrawn="1"/>
        </p:nvSpPr>
        <p:spPr>
          <a:xfrm>
            <a:off x="205059" y="6048380"/>
            <a:ext cx="8205015" cy="799472"/>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b="1" dirty="0">
                <a:latin typeface="Arial" panose="020B0604020202020204" pitchFamily="34" charset="0"/>
                <a:cs typeface="Arial" panose="020B0604020202020204" pitchFamily="34" charset="0"/>
              </a:rPr>
              <a:t>Discussion guide for groups of </a:t>
            </a:r>
            <a:r>
              <a:rPr lang="en-US" sz="3200" b="1" dirty="0">
                <a:solidFill>
                  <a:srgbClr val="00C9C3"/>
                </a:solidFill>
                <a:latin typeface="Arial" panose="020B0604020202020204" pitchFamily="34" charset="0"/>
                <a:cs typeface="Arial" panose="020B0604020202020204" pitchFamily="34" charset="0"/>
              </a:rPr>
              <a:t>adults</a:t>
            </a:r>
            <a:r>
              <a:rPr lang="en-US" sz="3200" b="1" dirty="0">
                <a:solidFill>
                  <a:srgbClr val="00FFFF"/>
                </a:solidFill>
                <a:latin typeface="Arial" panose="020B0604020202020204" pitchFamily="34" charset="0"/>
                <a:cs typeface="Arial" panose="020B0604020202020204" pitchFamily="34" charset="0"/>
              </a:rPr>
              <a:t> </a:t>
            </a:r>
          </a:p>
        </p:txBody>
      </p:sp>
      <p:pic>
        <p:nvPicPr>
          <p:cNvPr id="2" name="Picture 1">
            <a:extLst>
              <a:ext uri="{FF2B5EF4-FFF2-40B4-BE49-F238E27FC236}">
                <a16:creationId xmlns:a16="http://schemas.microsoft.com/office/drawing/2014/main" id="{0341270E-980C-82FF-63D1-BCC0E892F5C7}"/>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9328836" y="209721"/>
            <a:ext cx="2628900" cy="482600"/>
          </a:xfrm>
          <a:prstGeom prst="rect">
            <a:avLst/>
          </a:prstGeom>
        </p:spPr>
      </p:pic>
      <p:sp>
        <p:nvSpPr>
          <p:cNvPr id="11" name="Rounded Rectangular Callout 1">
            <a:extLst>
              <a:ext uri="{FF2B5EF4-FFF2-40B4-BE49-F238E27FC236}">
                <a16:creationId xmlns:a16="http://schemas.microsoft.com/office/drawing/2014/main" id="{F7934BAC-1B8A-6182-8BA8-9525753A4BEA}"/>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ular Callout 1">
            <a:extLst>
              <a:ext uri="{FF2B5EF4-FFF2-40B4-BE49-F238E27FC236}">
                <a16:creationId xmlns:a16="http://schemas.microsoft.com/office/drawing/2014/main" id="{7E77F313-386D-071A-62D9-307F2C35660D}"/>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dirty="0">
              <a:solidFill>
                <a:srgbClr val="004AAD"/>
              </a:solidFill>
              <a:latin typeface="Comic Sans MS" panose="030F0902030302020204" pitchFamily="66" charset="0"/>
            </a:endParaRPr>
          </a:p>
        </p:txBody>
      </p:sp>
      <p:sp>
        <p:nvSpPr>
          <p:cNvPr id="14" name="TextBox 13">
            <a:extLst>
              <a:ext uri="{FF2B5EF4-FFF2-40B4-BE49-F238E27FC236}">
                <a16:creationId xmlns:a16="http://schemas.microsoft.com/office/drawing/2014/main" id="{9E4DC39E-19EB-F05C-6FF3-EFF81F9A29ED}"/>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dirty="0">
                <a:solidFill>
                  <a:srgbClr val="05B050"/>
                </a:solidFill>
                <a:latin typeface="Arial" panose="020B0604020202020204" pitchFamily="34" charset="0"/>
                <a:cs typeface="Arial" panose="020B0604020202020204" pitchFamily="34" charset="0"/>
              </a:rPr>
              <a:t> #</a:t>
            </a:r>
            <a:r>
              <a:rPr lang="en-US" sz="1500" b="1" dirty="0" err="1">
                <a:solidFill>
                  <a:srgbClr val="05B050"/>
                </a:solidFill>
                <a:latin typeface="Arial" panose="020B0604020202020204" pitchFamily="34" charset="0"/>
                <a:cs typeface="Arial" panose="020B0604020202020204" pitchFamily="34" charset="0"/>
              </a:rPr>
              <a:t>TalkScottishEducation</a:t>
            </a:r>
            <a:endParaRPr lang="en-US" sz="1500" b="1" dirty="0">
              <a:solidFill>
                <a:srgbClr val="05B050"/>
              </a:solidFill>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B5E0989C-9A75-94E5-5F79-87D8CBA91657}"/>
              </a:ext>
            </a:extLst>
          </p:cNvPr>
          <p:cNvSpPr/>
          <p:nvPr userDrawn="1"/>
        </p:nvSpPr>
        <p:spPr>
          <a:xfrm>
            <a:off x="56858" y="1031733"/>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2E7E9FF1-9C46-742D-AFDB-8819BE94EC97}"/>
              </a:ext>
            </a:extLst>
          </p:cNvPr>
          <p:cNvSpPr/>
          <p:nvPr userDrawn="1"/>
        </p:nvSpPr>
        <p:spPr>
          <a:xfrm>
            <a:off x="13773" y="4480919"/>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20335944-D110-8995-6856-7679A0534EF4}"/>
              </a:ext>
            </a:extLst>
          </p:cNvPr>
          <p:cNvSpPr/>
          <p:nvPr userDrawn="1"/>
        </p:nvSpPr>
        <p:spPr>
          <a:xfrm>
            <a:off x="2025527" y="890634"/>
            <a:ext cx="887506" cy="56611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1870CAC0-0884-663D-3391-FA400278CC5D}"/>
              </a:ext>
            </a:extLst>
          </p:cNvPr>
          <p:cNvSpPr/>
          <p:nvPr userDrawn="1"/>
        </p:nvSpPr>
        <p:spPr>
          <a:xfrm>
            <a:off x="1562332" y="4985278"/>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C1F5FF15-5FA8-83A5-0655-7DA405C1B82F}"/>
              </a:ext>
            </a:extLst>
          </p:cNvPr>
          <p:cNvSpPr/>
          <p:nvPr userDrawn="1"/>
        </p:nvSpPr>
        <p:spPr>
          <a:xfrm>
            <a:off x="1944178" y="4752220"/>
            <a:ext cx="711640" cy="67929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Oval 63">
            <a:extLst>
              <a:ext uri="{FF2B5EF4-FFF2-40B4-BE49-F238E27FC236}">
                <a16:creationId xmlns:a16="http://schemas.microsoft.com/office/drawing/2014/main" id="{4602128C-31D9-110E-5087-4E652A1E6134}"/>
              </a:ext>
            </a:extLst>
          </p:cNvPr>
          <p:cNvSpPr/>
          <p:nvPr userDrawn="1"/>
        </p:nvSpPr>
        <p:spPr>
          <a:xfrm>
            <a:off x="2604368" y="1018152"/>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4B30D6B3-94A7-DCA3-1CCC-B6E4DA60CBDF}"/>
              </a:ext>
            </a:extLst>
          </p:cNvPr>
          <p:cNvSpPr/>
          <p:nvPr userDrawn="1"/>
        </p:nvSpPr>
        <p:spPr>
          <a:xfrm>
            <a:off x="348548" y="5076381"/>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20">
            <a:extLst>
              <a:ext uri="{FF2B5EF4-FFF2-40B4-BE49-F238E27FC236}">
                <a16:creationId xmlns:a16="http://schemas.microsoft.com/office/drawing/2014/main" id="{D1C72636-6D19-87B9-7563-9255E80269B9}"/>
              </a:ext>
            </a:extLst>
          </p:cNvPr>
          <p:cNvSpPr/>
          <p:nvPr userDrawn="1"/>
        </p:nvSpPr>
        <p:spPr>
          <a:xfrm rot="5400000">
            <a:off x="88727" y="3350156"/>
            <a:ext cx="818991" cy="766483"/>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20">
            <a:extLst>
              <a:ext uri="{FF2B5EF4-FFF2-40B4-BE49-F238E27FC236}">
                <a16:creationId xmlns:a16="http://schemas.microsoft.com/office/drawing/2014/main" id="{774E2F5E-7772-85AD-279A-55068DD3355E}"/>
              </a:ext>
            </a:extLst>
          </p:cNvPr>
          <p:cNvSpPr/>
          <p:nvPr userDrawn="1"/>
        </p:nvSpPr>
        <p:spPr>
          <a:xfrm rot="5400000">
            <a:off x="685553" y="906716"/>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20">
            <a:extLst>
              <a:ext uri="{FF2B5EF4-FFF2-40B4-BE49-F238E27FC236}">
                <a16:creationId xmlns:a16="http://schemas.microsoft.com/office/drawing/2014/main" id="{A0662977-995E-CA16-14BC-B11AB4C1E78D}"/>
              </a:ext>
            </a:extLst>
          </p:cNvPr>
          <p:cNvSpPr/>
          <p:nvPr userDrawn="1"/>
        </p:nvSpPr>
        <p:spPr>
          <a:xfrm>
            <a:off x="534590" y="4085548"/>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20">
            <a:extLst>
              <a:ext uri="{FF2B5EF4-FFF2-40B4-BE49-F238E27FC236}">
                <a16:creationId xmlns:a16="http://schemas.microsoft.com/office/drawing/2014/main" id="{800500B0-BFA6-54D3-8468-993C14263647}"/>
              </a:ext>
            </a:extLst>
          </p:cNvPr>
          <p:cNvSpPr/>
          <p:nvPr userDrawn="1"/>
        </p:nvSpPr>
        <p:spPr>
          <a:xfrm rot="16200000">
            <a:off x="209288" y="2016101"/>
            <a:ext cx="513934" cy="5268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Oval 71">
            <a:extLst>
              <a:ext uri="{FF2B5EF4-FFF2-40B4-BE49-F238E27FC236}">
                <a16:creationId xmlns:a16="http://schemas.microsoft.com/office/drawing/2014/main" id="{CA988A59-0148-9C63-4845-226F8BA18535}"/>
              </a:ext>
            </a:extLst>
          </p:cNvPr>
          <p:cNvSpPr/>
          <p:nvPr userDrawn="1"/>
        </p:nvSpPr>
        <p:spPr>
          <a:xfrm>
            <a:off x="324337" y="2213678"/>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472D1CB9-7BD7-236B-D800-5CFD5D9FFDC5}"/>
              </a:ext>
            </a:extLst>
          </p:cNvPr>
          <p:cNvSpPr/>
          <p:nvPr userDrawn="1"/>
        </p:nvSpPr>
        <p:spPr>
          <a:xfrm>
            <a:off x="6055493" y="2400633"/>
            <a:ext cx="417459" cy="417459"/>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0E98F4C5-DC08-1A3D-9F51-D006C1AB9296}"/>
              </a:ext>
            </a:extLst>
          </p:cNvPr>
          <p:cNvSpPr/>
          <p:nvPr userDrawn="1"/>
        </p:nvSpPr>
        <p:spPr>
          <a:xfrm>
            <a:off x="5096944" y="899665"/>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E03A9AFA-B432-51C8-397A-3105A294C0F3}"/>
              </a:ext>
            </a:extLst>
          </p:cNvPr>
          <p:cNvSpPr/>
          <p:nvPr userDrawn="1"/>
        </p:nvSpPr>
        <p:spPr>
          <a:xfrm>
            <a:off x="5460974" y="1200349"/>
            <a:ext cx="887506" cy="8471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20">
            <a:extLst>
              <a:ext uri="{FF2B5EF4-FFF2-40B4-BE49-F238E27FC236}">
                <a16:creationId xmlns:a16="http://schemas.microsoft.com/office/drawing/2014/main" id="{7822C303-EAC4-3D9A-6639-B28845E300E8}"/>
              </a:ext>
            </a:extLst>
          </p:cNvPr>
          <p:cNvSpPr/>
          <p:nvPr userDrawn="1"/>
        </p:nvSpPr>
        <p:spPr>
          <a:xfrm rot="10800000">
            <a:off x="3854565" y="1123744"/>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a:extLst>
              <a:ext uri="{FF2B5EF4-FFF2-40B4-BE49-F238E27FC236}">
                <a16:creationId xmlns:a16="http://schemas.microsoft.com/office/drawing/2014/main" id="{388F6754-2633-9C73-5A4B-6F121E210CD6}"/>
              </a:ext>
            </a:extLst>
          </p:cNvPr>
          <p:cNvSpPr/>
          <p:nvPr userDrawn="1"/>
        </p:nvSpPr>
        <p:spPr>
          <a:xfrm>
            <a:off x="3617176" y="895495"/>
            <a:ext cx="887505" cy="887505"/>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5382135F-4688-EEF7-A09D-D07C8BAC4B5D}"/>
              </a:ext>
            </a:extLst>
          </p:cNvPr>
          <p:cNvSpPr/>
          <p:nvPr userDrawn="1"/>
        </p:nvSpPr>
        <p:spPr>
          <a:xfrm>
            <a:off x="6128656" y="984542"/>
            <a:ext cx="535926" cy="535926"/>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2C3BD3A2-CCE8-DEFF-C470-F2C933D3D553}"/>
              </a:ext>
            </a:extLst>
          </p:cNvPr>
          <p:cNvSpPr/>
          <p:nvPr userDrawn="1"/>
        </p:nvSpPr>
        <p:spPr>
          <a:xfrm>
            <a:off x="1422096" y="5452110"/>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EA1890F1-741F-D3D6-C617-E0BA5787F542}"/>
              </a:ext>
            </a:extLst>
          </p:cNvPr>
          <p:cNvSpPr/>
          <p:nvPr userDrawn="1"/>
        </p:nvSpPr>
        <p:spPr>
          <a:xfrm>
            <a:off x="155039" y="4002823"/>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7EA71F97-B205-F4D6-8D42-A4A0E7AB03CB}"/>
              </a:ext>
            </a:extLst>
          </p:cNvPr>
          <p:cNvSpPr/>
          <p:nvPr userDrawn="1"/>
        </p:nvSpPr>
        <p:spPr>
          <a:xfrm>
            <a:off x="1558223" y="1096003"/>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A5053C28-0658-ADF8-97B1-4A9164786CAC}"/>
              </a:ext>
            </a:extLst>
          </p:cNvPr>
          <p:cNvSpPr/>
          <p:nvPr userDrawn="1"/>
        </p:nvSpPr>
        <p:spPr>
          <a:xfrm>
            <a:off x="1444548" y="991657"/>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BD8FCB14-5F0F-5976-A39D-44F6FE97984A}"/>
              </a:ext>
            </a:extLst>
          </p:cNvPr>
          <p:cNvSpPr/>
          <p:nvPr userDrawn="1"/>
        </p:nvSpPr>
        <p:spPr>
          <a:xfrm>
            <a:off x="5460331" y="2263321"/>
            <a:ext cx="1163483" cy="1163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BE0D7BDB-030A-67EF-432A-0BF630ED08FE}"/>
              </a:ext>
            </a:extLst>
          </p:cNvPr>
          <p:cNvSpPr/>
          <p:nvPr userDrawn="1"/>
        </p:nvSpPr>
        <p:spPr>
          <a:xfrm>
            <a:off x="24602" y="2608425"/>
            <a:ext cx="542448" cy="51779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87">
            <a:extLst>
              <a:ext uri="{FF2B5EF4-FFF2-40B4-BE49-F238E27FC236}">
                <a16:creationId xmlns:a16="http://schemas.microsoft.com/office/drawing/2014/main" id="{D1C5BC1F-0A38-6D70-BC1E-27E2C2F53F40}"/>
              </a:ext>
            </a:extLst>
          </p:cNvPr>
          <p:cNvSpPr/>
          <p:nvPr userDrawn="1"/>
        </p:nvSpPr>
        <p:spPr>
          <a:xfrm>
            <a:off x="2923400" y="4550423"/>
            <a:ext cx="887506" cy="56611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Oval 88">
            <a:extLst>
              <a:ext uri="{FF2B5EF4-FFF2-40B4-BE49-F238E27FC236}">
                <a16:creationId xmlns:a16="http://schemas.microsoft.com/office/drawing/2014/main" id="{7931F092-D558-043E-6C6C-2432998C9138}"/>
              </a:ext>
            </a:extLst>
          </p:cNvPr>
          <p:cNvSpPr/>
          <p:nvPr userDrawn="1"/>
        </p:nvSpPr>
        <p:spPr>
          <a:xfrm>
            <a:off x="3502241" y="4677941"/>
            <a:ext cx="766483" cy="766483"/>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2CB9DA05-424F-9F12-F830-00C7149DA461}"/>
              </a:ext>
            </a:extLst>
          </p:cNvPr>
          <p:cNvSpPr/>
          <p:nvPr userDrawn="1"/>
        </p:nvSpPr>
        <p:spPr>
          <a:xfrm>
            <a:off x="5880725" y="3624716"/>
            <a:ext cx="723796" cy="69089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20">
            <a:extLst>
              <a:ext uri="{FF2B5EF4-FFF2-40B4-BE49-F238E27FC236}">
                <a16:creationId xmlns:a16="http://schemas.microsoft.com/office/drawing/2014/main" id="{41E6B6F4-405F-DAC6-0554-E422CBA543D3}"/>
              </a:ext>
            </a:extLst>
          </p:cNvPr>
          <p:cNvSpPr/>
          <p:nvPr userDrawn="1"/>
        </p:nvSpPr>
        <p:spPr>
          <a:xfrm rot="10800000">
            <a:off x="4752438" y="4783533"/>
            <a:ext cx="887506" cy="847165"/>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Oval 92">
            <a:extLst>
              <a:ext uri="{FF2B5EF4-FFF2-40B4-BE49-F238E27FC236}">
                <a16:creationId xmlns:a16="http://schemas.microsoft.com/office/drawing/2014/main" id="{5D7DD5B6-741A-EDB6-AEA1-0B54A6374F34}"/>
              </a:ext>
            </a:extLst>
          </p:cNvPr>
          <p:cNvSpPr/>
          <p:nvPr userDrawn="1"/>
        </p:nvSpPr>
        <p:spPr>
          <a:xfrm>
            <a:off x="4536921" y="5027843"/>
            <a:ext cx="518080" cy="518080"/>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20">
            <a:extLst>
              <a:ext uri="{FF2B5EF4-FFF2-40B4-BE49-F238E27FC236}">
                <a16:creationId xmlns:a16="http://schemas.microsoft.com/office/drawing/2014/main" id="{3F99AF52-E81A-7580-3098-B1727B754905}"/>
              </a:ext>
            </a:extLst>
          </p:cNvPr>
          <p:cNvSpPr/>
          <p:nvPr userDrawn="1"/>
        </p:nvSpPr>
        <p:spPr>
          <a:xfrm rot="5400000">
            <a:off x="5863076" y="4024951"/>
            <a:ext cx="802982" cy="766483"/>
          </a:xfrm>
          <a:custGeom>
            <a:avLst/>
            <a:gdLst>
              <a:gd name="connsiteX0" fmla="*/ 0 w 887506"/>
              <a:gd name="connsiteY0" fmla="*/ 0 h 847165"/>
              <a:gd name="connsiteX1" fmla="*/ 887506 w 887506"/>
              <a:gd name="connsiteY1" fmla="*/ 0 h 847165"/>
              <a:gd name="connsiteX2" fmla="*/ 887506 w 887506"/>
              <a:gd name="connsiteY2" fmla="*/ 847165 h 847165"/>
              <a:gd name="connsiteX3" fmla="*/ 0 w 887506"/>
              <a:gd name="connsiteY3" fmla="*/ 847165 h 847165"/>
              <a:gd name="connsiteX4" fmla="*/ 0 w 887506"/>
              <a:gd name="connsiteY4" fmla="*/ 0 h 847165"/>
              <a:gd name="connsiteX0" fmla="*/ 457200 w 887506"/>
              <a:gd name="connsiteY0" fmla="*/ 411983 h 847165"/>
              <a:gd name="connsiteX1" fmla="*/ 887506 w 887506"/>
              <a:gd name="connsiteY1" fmla="*/ 0 h 847165"/>
              <a:gd name="connsiteX2" fmla="*/ 887506 w 887506"/>
              <a:gd name="connsiteY2" fmla="*/ 847165 h 847165"/>
              <a:gd name="connsiteX3" fmla="*/ 0 w 887506"/>
              <a:gd name="connsiteY3" fmla="*/ 847165 h 847165"/>
              <a:gd name="connsiteX4" fmla="*/ 457200 w 887506"/>
              <a:gd name="connsiteY4" fmla="*/ 411983 h 847165"/>
              <a:gd name="connsiteX0" fmla="*/ 105507 w 887506"/>
              <a:gd name="connsiteY0" fmla="*/ 0 h 872285"/>
              <a:gd name="connsiteX1" fmla="*/ 887506 w 887506"/>
              <a:gd name="connsiteY1" fmla="*/ 25120 h 872285"/>
              <a:gd name="connsiteX2" fmla="*/ 887506 w 887506"/>
              <a:gd name="connsiteY2" fmla="*/ 872285 h 872285"/>
              <a:gd name="connsiteX3" fmla="*/ 0 w 887506"/>
              <a:gd name="connsiteY3" fmla="*/ 872285 h 872285"/>
              <a:gd name="connsiteX4" fmla="*/ 105507 w 887506"/>
              <a:gd name="connsiteY4" fmla="*/ 0 h 87228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170821 w 887506"/>
              <a:gd name="connsiteY0" fmla="*/ 180871 h 847165"/>
              <a:gd name="connsiteX1" fmla="*/ 887506 w 887506"/>
              <a:gd name="connsiteY1" fmla="*/ 0 h 847165"/>
              <a:gd name="connsiteX2" fmla="*/ 887506 w 887506"/>
              <a:gd name="connsiteY2" fmla="*/ 847165 h 847165"/>
              <a:gd name="connsiteX3" fmla="*/ 0 w 887506"/>
              <a:gd name="connsiteY3" fmla="*/ 847165 h 847165"/>
              <a:gd name="connsiteX4" fmla="*/ 170821 w 887506"/>
              <a:gd name="connsiteY4" fmla="*/ 180871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 name="connsiteX0" fmla="*/ 0 w 887506"/>
              <a:gd name="connsiteY0" fmla="*/ 847165 h 847165"/>
              <a:gd name="connsiteX1" fmla="*/ 887506 w 887506"/>
              <a:gd name="connsiteY1" fmla="*/ 0 h 847165"/>
              <a:gd name="connsiteX2" fmla="*/ 887506 w 887506"/>
              <a:gd name="connsiteY2" fmla="*/ 847165 h 847165"/>
              <a:gd name="connsiteX3" fmla="*/ 0 w 887506"/>
              <a:gd name="connsiteY3" fmla="*/ 847165 h 847165"/>
            </a:gdLst>
            <a:ahLst/>
            <a:cxnLst>
              <a:cxn ang="0">
                <a:pos x="connsiteX0" y="connsiteY0"/>
              </a:cxn>
              <a:cxn ang="0">
                <a:pos x="connsiteX1" y="connsiteY1"/>
              </a:cxn>
              <a:cxn ang="0">
                <a:pos x="connsiteX2" y="connsiteY2"/>
              </a:cxn>
              <a:cxn ang="0">
                <a:pos x="connsiteX3" y="connsiteY3"/>
              </a:cxn>
            </a:cxnLst>
            <a:rect l="l" t="t" r="r" b="b"/>
            <a:pathLst>
              <a:path w="887506" h="847165">
                <a:moveTo>
                  <a:pt x="0" y="847165"/>
                </a:moveTo>
                <a:cubicBezTo>
                  <a:pt x="0" y="309060"/>
                  <a:pt x="342679" y="25120"/>
                  <a:pt x="887506" y="0"/>
                </a:cubicBezTo>
                <a:lnTo>
                  <a:pt x="887506" y="847165"/>
                </a:lnTo>
                <a:lnTo>
                  <a:pt x="0" y="847165"/>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ular Callout 6">
            <a:extLst>
              <a:ext uri="{FF2B5EF4-FFF2-40B4-BE49-F238E27FC236}">
                <a16:creationId xmlns:a16="http://schemas.microsoft.com/office/drawing/2014/main" id="{AA4CBF73-6C5B-524D-66A9-79F7BF758C04}"/>
              </a:ext>
            </a:extLst>
          </p:cNvPr>
          <p:cNvSpPr/>
          <p:nvPr userDrawn="1"/>
        </p:nvSpPr>
        <p:spPr>
          <a:xfrm>
            <a:off x="1161670" y="1571117"/>
            <a:ext cx="4970905" cy="3100421"/>
          </a:xfrm>
          <a:prstGeom prst="wedgeRoundRectCallout">
            <a:avLst>
              <a:gd name="adj1" fmla="val 36585"/>
              <a:gd name="adj2" fmla="val 66024"/>
              <a:gd name="adj3" fmla="val 16667"/>
            </a:avLst>
          </a:prstGeom>
          <a:solidFill>
            <a:srgbClr val="004AAD"/>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004AAD"/>
                </a:solidFill>
                <a:latin typeface="Comic Sans MS" panose="030F0902030302020204" pitchFamily="66" charset="0"/>
              </a:rPr>
              <a:t>National Discussion on Scottish Education</a:t>
            </a:r>
          </a:p>
        </p:txBody>
      </p:sp>
      <p:sp>
        <p:nvSpPr>
          <p:cNvPr id="8" name="Rounded Rectangular Callout 7">
            <a:extLst>
              <a:ext uri="{FF2B5EF4-FFF2-40B4-BE49-F238E27FC236}">
                <a16:creationId xmlns:a16="http://schemas.microsoft.com/office/drawing/2014/main" id="{0B3A0552-9344-54D3-2576-E1E5E8369B92}"/>
              </a:ext>
            </a:extLst>
          </p:cNvPr>
          <p:cNvSpPr/>
          <p:nvPr userDrawn="1"/>
        </p:nvSpPr>
        <p:spPr>
          <a:xfrm>
            <a:off x="899031" y="1281031"/>
            <a:ext cx="4970905" cy="3100421"/>
          </a:xfrm>
          <a:prstGeom prst="wedgeRoundRectCallout">
            <a:avLst>
              <a:gd name="adj1" fmla="val 36585"/>
              <a:gd name="adj2" fmla="val 6602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004AAD"/>
                </a:solidFill>
                <a:latin typeface="Arial" panose="020B0604020202020204" pitchFamily="34" charset="0"/>
                <a:cs typeface="Arial" panose="020B0604020202020204" pitchFamily="34" charset="0"/>
              </a:rPr>
              <a:t>Let’s Talk Scottish Education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b="1" dirty="0">
                <a:solidFill>
                  <a:srgbClr val="05B050"/>
                </a:solidFill>
                <a:latin typeface="Arial" panose="020B0604020202020204" pitchFamily="34" charset="0"/>
                <a:cs typeface="Arial" panose="020B0604020202020204" pitchFamily="34" charset="0"/>
              </a:rPr>
              <a:t>Our National Discussion </a:t>
            </a:r>
            <a:endParaRPr lang="en-US" sz="3200" b="0" dirty="0">
              <a:solidFill>
                <a:srgbClr val="004AAD"/>
              </a:solidFill>
              <a:latin typeface="Arial" panose="020B0604020202020204" pitchFamily="34" charset="0"/>
              <a:cs typeface="Arial" panose="020B0604020202020204" pitchFamily="34" charset="0"/>
            </a:endParaRPr>
          </a:p>
        </p:txBody>
      </p:sp>
      <p:sp>
        <p:nvSpPr>
          <p:cNvPr id="99" name="Oval 98">
            <a:extLst>
              <a:ext uri="{FF2B5EF4-FFF2-40B4-BE49-F238E27FC236}">
                <a16:creationId xmlns:a16="http://schemas.microsoft.com/office/drawing/2014/main" id="{629D4D83-FECE-6FEE-D8D2-6DD514D90CAB}"/>
              </a:ext>
            </a:extLst>
          </p:cNvPr>
          <p:cNvSpPr/>
          <p:nvPr userDrawn="1"/>
        </p:nvSpPr>
        <p:spPr>
          <a:xfrm>
            <a:off x="6278079" y="4890311"/>
            <a:ext cx="289374" cy="289374"/>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7074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9758C97-FE04-0F40-2C30-422FBC675CE6}"/>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8116249" y="451412"/>
            <a:ext cx="3692324" cy="3692324"/>
          </a:xfrm>
          <a:prstGeom prst="rect">
            <a:avLst/>
          </a:prstGeom>
        </p:spPr>
      </p:pic>
      <p:sp>
        <p:nvSpPr>
          <p:cNvPr id="8" name="Content Placeholder 2">
            <a:extLst>
              <a:ext uri="{FF2B5EF4-FFF2-40B4-BE49-F238E27FC236}">
                <a16:creationId xmlns:a16="http://schemas.microsoft.com/office/drawing/2014/main" id="{A5B13EA0-36BF-2440-A23B-EDA9690EAEEC}"/>
              </a:ext>
            </a:extLst>
          </p:cNvPr>
          <p:cNvSpPr>
            <a:spLocks noGrp="1"/>
          </p:cNvSpPr>
          <p:nvPr>
            <p:ph idx="11" hasCustomPrompt="1"/>
          </p:nvPr>
        </p:nvSpPr>
        <p:spPr>
          <a:xfrm>
            <a:off x="1203766" y="1331843"/>
            <a:ext cx="7153156" cy="2690348"/>
          </a:xfrm>
        </p:spPr>
        <p:txBody>
          <a:bodyPr>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indent="0">
              <a:buNone/>
            </a:pPr>
            <a:r>
              <a:rPr lang="en-US" sz="2000" dirty="0">
                <a:solidFill>
                  <a:srgbClr val="004AAD"/>
                </a:solidFill>
              </a:rPr>
              <a:t>Question to be added here</a:t>
            </a:r>
          </a:p>
        </p:txBody>
      </p:sp>
      <p:sp>
        <p:nvSpPr>
          <p:cNvPr id="10" name="Title 1">
            <a:extLst>
              <a:ext uri="{FF2B5EF4-FFF2-40B4-BE49-F238E27FC236}">
                <a16:creationId xmlns:a16="http://schemas.microsoft.com/office/drawing/2014/main" id="{A423086F-9643-D0F4-8165-008DC0A24063}"/>
              </a:ext>
            </a:extLst>
          </p:cNvPr>
          <p:cNvSpPr>
            <a:spLocks noGrp="1"/>
          </p:cNvSpPr>
          <p:nvPr>
            <p:ph type="title" hasCustomPrompt="1"/>
          </p:nvPr>
        </p:nvSpPr>
        <p:spPr>
          <a:xfrm>
            <a:off x="638932" y="762794"/>
            <a:ext cx="7717990" cy="569049"/>
          </a:xfrm>
        </p:spPr>
        <p:txBody>
          <a:bodyPr anchor="t">
            <a:noAutofit/>
          </a:bodyPr>
          <a:lstStyle>
            <a:lvl1pPr>
              <a:defRPr sz="4000">
                <a:solidFill>
                  <a:srgbClr val="004AAD"/>
                </a:solidFill>
              </a:defRPr>
            </a:lvl1pPr>
          </a:lstStyle>
          <a:p>
            <a:r>
              <a:rPr lang="en-US" dirty="0"/>
              <a:t>Title</a:t>
            </a:r>
            <a:endParaRPr lang="en-GB" dirty="0"/>
          </a:p>
        </p:txBody>
      </p:sp>
      <p:sp>
        <p:nvSpPr>
          <p:cNvPr id="2" name="Rectangle 1">
            <a:extLst>
              <a:ext uri="{FF2B5EF4-FFF2-40B4-BE49-F238E27FC236}">
                <a16:creationId xmlns:a16="http://schemas.microsoft.com/office/drawing/2014/main" id="{02DC8EA0-CD37-20A5-0964-6C47FE159B1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ular Callout 1">
            <a:extLst>
              <a:ext uri="{FF2B5EF4-FFF2-40B4-BE49-F238E27FC236}">
                <a16:creationId xmlns:a16="http://schemas.microsoft.com/office/drawing/2014/main" id="{1EE80BB9-DC3E-8C91-C3F6-CC47B6698C7A}"/>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ounded Rectangular Callout 1">
            <a:extLst>
              <a:ext uri="{FF2B5EF4-FFF2-40B4-BE49-F238E27FC236}">
                <a16:creationId xmlns:a16="http://schemas.microsoft.com/office/drawing/2014/main" id="{C712A02E-620E-D962-4F34-E7F27A01DC1C}"/>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7E674251-5730-06D3-3E7B-FB0027BC4959}"/>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3C71D10-B783-1DFE-C70B-E4A9C3403913}"/>
              </a:ext>
            </a:extLst>
          </p:cNvPr>
          <p:cNvSpPr txBox="1"/>
          <p:nvPr userDrawn="1"/>
        </p:nvSpPr>
        <p:spPr>
          <a:xfrm>
            <a:off x="9121463" y="1066865"/>
            <a:ext cx="1034273"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learning</a:t>
            </a:r>
          </a:p>
        </p:txBody>
      </p:sp>
      <p:sp>
        <p:nvSpPr>
          <p:cNvPr id="12" name="TextBox 11">
            <a:extLst>
              <a:ext uri="{FF2B5EF4-FFF2-40B4-BE49-F238E27FC236}">
                <a16:creationId xmlns:a16="http://schemas.microsoft.com/office/drawing/2014/main" id="{D0EF3C4F-CA99-69AA-67E5-1A45AB5B96AC}"/>
              </a:ext>
            </a:extLst>
          </p:cNvPr>
          <p:cNvSpPr txBox="1"/>
          <p:nvPr userDrawn="1"/>
        </p:nvSpPr>
        <p:spPr>
          <a:xfrm>
            <a:off x="10518796" y="1343813"/>
            <a:ext cx="1034272"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equity</a:t>
            </a:r>
          </a:p>
        </p:txBody>
      </p:sp>
      <p:sp>
        <p:nvSpPr>
          <p:cNvPr id="13" name="TextBox 12">
            <a:extLst>
              <a:ext uri="{FF2B5EF4-FFF2-40B4-BE49-F238E27FC236}">
                <a16:creationId xmlns:a16="http://schemas.microsoft.com/office/drawing/2014/main" id="{C3744720-E9FB-E6AA-407E-A30A06E79867}"/>
              </a:ext>
            </a:extLst>
          </p:cNvPr>
          <p:cNvSpPr txBox="1"/>
          <p:nvPr userDrawn="1"/>
        </p:nvSpPr>
        <p:spPr>
          <a:xfrm>
            <a:off x="10336193" y="2985845"/>
            <a:ext cx="1097909"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wellbeing</a:t>
            </a:r>
          </a:p>
        </p:txBody>
      </p:sp>
      <p:sp>
        <p:nvSpPr>
          <p:cNvPr id="14" name="TextBox 13">
            <a:extLst>
              <a:ext uri="{FF2B5EF4-FFF2-40B4-BE49-F238E27FC236}">
                <a16:creationId xmlns:a16="http://schemas.microsoft.com/office/drawing/2014/main" id="{FEC2AF27-9AD8-1F2B-47D9-AA25131F3476}"/>
              </a:ext>
            </a:extLst>
          </p:cNvPr>
          <p:cNvSpPr txBox="1"/>
          <p:nvPr userDrawn="1"/>
        </p:nvSpPr>
        <p:spPr>
          <a:xfrm>
            <a:off x="8928926" y="3315979"/>
            <a:ext cx="998094"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rights</a:t>
            </a:r>
          </a:p>
        </p:txBody>
      </p:sp>
      <p:sp>
        <p:nvSpPr>
          <p:cNvPr id="15" name="TextBox 14">
            <a:extLst>
              <a:ext uri="{FF2B5EF4-FFF2-40B4-BE49-F238E27FC236}">
                <a16:creationId xmlns:a16="http://schemas.microsoft.com/office/drawing/2014/main" id="{B6E9B441-95B3-1348-C01A-53085A3D885E}"/>
              </a:ext>
            </a:extLst>
          </p:cNvPr>
          <p:cNvSpPr txBox="1"/>
          <p:nvPr userDrawn="1"/>
        </p:nvSpPr>
        <p:spPr>
          <a:xfrm>
            <a:off x="8186814" y="2082130"/>
            <a:ext cx="1034272"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world</a:t>
            </a:r>
          </a:p>
        </p:txBody>
      </p:sp>
      <p:sp>
        <p:nvSpPr>
          <p:cNvPr id="16" name="TextBox 15">
            <a:extLst>
              <a:ext uri="{FF2B5EF4-FFF2-40B4-BE49-F238E27FC236}">
                <a16:creationId xmlns:a16="http://schemas.microsoft.com/office/drawing/2014/main" id="{AB9659E8-A5FC-86E2-6A86-9C98E34135F5}"/>
              </a:ext>
            </a:extLst>
          </p:cNvPr>
          <p:cNvSpPr txBox="1"/>
          <p:nvPr userDrawn="1"/>
        </p:nvSpPr>
        <p:spPr>
          <a:xfrm>
            <a:off x="8660524" y="2193982"/>
            <a:ext cx="2532993" cy="430887"/>
          </a:xfrm>
          <a:prstGeom prst="rect">
            <a:avLst/>
          </a:prstGeom>
          <a:noFill/>
        </p:spPr>
        <p:txBody>
          <a:bodyPr wrap="square" rtlCol="0">
            <a:spAutoFit/>
          </a:bodyPr>
          <a:lstStyle/>
          <a:p>
            <a:pPr algn="ctr"/>
            <a:r>
              <a:rPr lang="en-US" sz="1100" b="1" i="0" dirty="0">
                <a:solidFill>
                  <a:srgbClr val="004AAD"/>
                </a:solidFill>
                <a:latin typeface="Gill Sans" panose="020B0502020104020203" pitchFamily="34" charset="-79"/>
                <a:cs typeface="Gill Sans" panose="020B0502020104020203" pitchFamily="34" charset="-79"/>
              </a:rPr>
              <a:t>Our future for </a:t>
            </a:r>
            <a:br>
              <a:rPr lang="en-US" sz="1100" b="1" i="0" dirty="0">
                <a:solidFill>
                  <a:srgbClr val="004AAD"/>
                </a:solidFill>
                <a:latin typeface="Gill Sans" panose="020B0502020104020203" pitchFamily="34" charset="-79"/>
                <a:cs typeface="Gill Sans" panose="020B0502020104020203" pitchFamily="34" charset="-79"/>
              </a:rPr>
            </a:br>
            <a:r>
              <a:rPr lang="en-US" sz="1100" b="1" i="0" dirty="0">
                <a:solidFill>
                  <a:srgbClr val="004AAD"/>
                </a:solidFill>
                <a:latin typeface="Gill Sans" panose="020B0502020104020203" pitchFamily="34" charset="-79"/>
                <a:cs typeface="Gill Sans" panose="020B0502020104020203" pitchFamily="34" charset="-79"/>
              </a:rPr>
              <a:t>Scottish education</a:t>
            </a:r>
          </a:p>
        </p:txBody>
      </p:sp>
    </p:spTree>
    <p:extLst>
      <p:ext uri="{BB962C8B-B14F-4D97-AF65-F5344CB8AC3E}">
        <p14:creationId xmlns:p14="http://schemas.microsoft.com/office/powerpoint/2010/main" val="1521845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ontent with Caption">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E90824E2-AE15-C6F9-A68F-6AFA6D1C4E39}"/>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8116249" y="451412"/>
            <a:ext cx="3692324" cy="3692324"/>
          </a:xfrm>
          <a:prstGeom prst="rect">
            <a:avLst/>
          </a:prstGeom>
        </p:spPr>
      </p:pic>
      <p:sp>
        <p:nvSpPr>
          <p:cNvPr id="16" name="TextBox 15">
            <a:extLst>
              <a:ext uri="{FF2B5EF4-FFF2-40B4-BE49-F238E27FC236}">
                <a16:creationId xmlns:a16="http://schemas.microsoft.com/office/drawing/2014/main" id="{21C80BA5-6515-C14B-DC44-B12C1652A334}"/>
              </a:ext>
            </a:extLst>
          </p:cNvPr>
          <p:cNvSpPr txBox="1"/>
          <p:nvPr userDrawn="1"/>
        </p:nvSpPr>
        <p:spPr>
          <a:xfrm>
            <a:off x="9121463" y="1066865"/>
            <a:ext cx="1034273"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learning</a:t>
            </a:r>
          </a:p>
        </p:txBody>
      </p:sp>
      <p:sp>
        <p:nvSpPr>
          <p:cNvPr id="17" name="TextBox 16">
            <a:extLst>
              <a:ext uri="{FF2B5EF4-FFF2-40B4-BE49-F238E27FC236}">
                <a16:creationId xmlns:a16="http://schemas.microsoft.com/office/drawing/2014/main" id="{E7226A2A-9AEB-7238-AD29-94F375F6CCAD}"/>
              </a:ext>
            </a:extLst>
          </p:cNvPr>
          <p:cNvSpPr txBox="1"/>
          <p:nvPr userDrawn="1"/>
        </p:nvSpPr>
        <p:spPr>
          <a:xfrm>
            <a:off x="10518796" y="1343813"/>
            <a:ext cx="1034272"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equity</a:t>
            </a:r>
          </a:p>
        </p:txBody>
      </p:sp>
      <p:sp>
        <p:nvSpPr>
          <p:cNvPr id="25" name="TextBox 24">
            <a:extLst>
              <a:ext uri="{FF2B5EF4-FFF2-40B4-BE49-F238E27FC236}">
                <a16:creationId xmlns:a16="http://schemas.microsoft.com/office/drawing/2014/main" id="{A69F73BF-AD5D-FCD0-E57F-D9FA34AFD324}"/>
              </a:ext>
            </a:extLst>
          </p:cNvPr>
          <p:cNvSpPr txBox="1"/>
          <p:nvPr userDrawn="1"/>
        </p:nvSpPr>
        <p:spPr>
          <a:xfrm>
            <a:off x="10336193" y="2985845"/>
            <a:ext cx="1097909"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wellbeing</a:t>
            </a:r>
          </a:p>
        </p:txBody>
      </p:sp>
      <p:sp>
        <p:nvSpPr>
          <p:cNvPr id="26" name="TextBox 25">
            <a:extLst>
              <a:ext uri="{FF2B5EF4-FFF2-40B4-BE49-F238E27FC236}">
                <a16:creationId xmlns:a16="http://schemas.microsoft.com/office/drawing/2014/main" id="{A53D25EC-5751-03CB-D00B-D3A10A6F7B3F}"/>
              </a:ext>
            </a:extLst>
          </p:cNvPr>
          <p:cNvSpPr txBox="1"/>
          <p:nvPr userDrawn="1"/>
        </p:nvSpPr>
        <p:spPr>
          <a:xfrm>
            <a:off x="8928926" y="3315979"/>
            <a:ext cx="998094"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rights</a:t>
            </a:r>
          </a:p>
        </p:txBody>
      </p:sp>
      <p:sp>
        <p:nvSpPr>
          <p:cNvPr id="27" name="TextBox 26">
            <a:extLst>
              <a:ext uri="{FF2B5EF4-FFF2-40B4-BE49-F238E27FC236}">
                <a16:creationId xmlns:a16="http://schemas.microsoft.com/office/drawing/2014/main" id="{BE2F1789-3A45-402D-1831-D0FC9BA5D0D2}"/>
              </a:ext>
            </a:extLst>
          </p:cNvPr>
          <p:cNvSpPr txBox="1"/>
          <p:nvPr userDrawn="1"/>
        </p:nvSpPr>
        <p:spPr>
          <a:xfrm>
            <a:off x="8186814" y="2082130"/>
            <a:ext cx="1034272" cy="430887"/>
          </a:xfrm>
          <a:prstGeom prst="rect">
            <a:avLst/>
          </a:prstGeom>
          <a:noFill/>
        </p:spPr>
        <p:txBody>
          <a:bodyPr wrap="square" rtlCol="0">
            <a:spAutoFit/>
          </a:bodyPr>
          <a:lstStyle/>
          <a:p>
            <a:pPr algn="ctr"/>
            <a:r>
              <a:rPr lang="en-US" sz="1100" b="1" i="0" dirty="0">
                <a:solidFill>
                  <a:schemeClr val="bg1"/>
                </a:solidFill>
                <a:latin typeface="Gill Sans" panose="020B0502020104020203" pitchFamily="34" charset="-79"/>
                <a:cs typeface="Gill Sans" panose="020B0502020104020203" pitchFamily="34" charset="-79"/>
              </a:rPr>
              <a:t>Our future world</a:t>
            </a:r>
          </a:p>
        </p:txBody>
      </p:sp>
      <p:sp>
        <p:nvSpPr>
          <p:cNvPr id="28" name="TextBox 27">
            <a:extLst>
              <a:ext uri="{FF2B5EF4-FFF2-40B4-BE49-F238E27FC236}">
                <a16:creationId xmlns:a16="http://schemas.microsoft.com/office/drawing/2014/main" id="{6FFB2F62-69E7-8E76-027C-5A24C93432AB}"/>
              </a:ext>
            </a:extLst>
          </p:cNvPr>
          <p:cNvSpPr txBox="1"/>
          <p:nvPr userDrawn="1"/>
        </p:nvSpPr>
        <p:spPr>
          <a:xfrm>
            <a:off x="8660524" y="2193982"/>
            <a:ext cx="2532993" cy="430887"/>
          </a:xfrm>
          <a:prstGeom prst="rect">
            <a:avLst/>
          </a:prstGeom>
          <a:noFill/>
        </p:spPr>
        <p:txBody>
          <a:bodyPr wrap="square" rtlCol="0">
            <a:spAutoFit/>
          </a:bodyPr>
          <a:lstStyle/>
          <a:p>
            <a:pPr algn="ctr"/>
            <a:r>
              <a:rPr lang="en-US" sz="1100" b="1" i="0" dirty="0">
                <a:solidFill>
                  <a:srgbClr val="004AAD"/>
                </a:solidFill>
                <a:latin typeface="Gill Sans" panose="020B0502020104020203" pitchFamily="34" charset="-79"/>
                <a:cs typeface="Gill Sans" panose="020B0502020104020203" pitchFamily="34" charset="-79"/>
              </a:rPr>
              <a:t>Our future for </a:t>
            </a:r>
            <a:br>
              <a:rPr lang="en-US" sz="1100" b="1" i="0" dirty="0">
                <a:solidFill>
                  <a:srgbClr val="004AAD"/>
                </a:solidFill>
                <a:latin typeface="Gill Sans" panose="020B0502020104020203" pitchFamily="34" charset="-79"/>
                <a:cs typeface="Gill Sans" panose="020B0502020104020203" pitchFamily="34" charset="-79"/>
              </a:rPr>
            </a:br>
            <a:r>
              <a:rPr lang="en-US" sz="1100" b="1" i="0" dirty="0">
                <a:solidFill>
                  <a:srgbClr val="004AAD"/>
                </a:solidFill>
                <a:latin typeface="Gill Sans" panose="020B0502020104020203" pitchFamily="34" charset="-79"/>
                <a:cs typeface="Gill Sans" panose="020B0502020104020203" pitchFamily="34" charset="-79"/>
              </a:rPr>
              <a:t>Scottish education</a:t>
            </a:r>
          </a:p>
        </p:txBody>
      </p:sp>
      <p:sp>
        <p:nvSpPr>
          <p:cNvPr id="8" name="Content Placeholder 2">
            <a:extLst>
              <a:ext uri="{FF2B5EF4-FFF2-40B4-BE49-F238E27FC236}">
                <a16:creationId xmlns:a16="http://schemas.microsoft.com/office/drawing/2014/main" id="{A5B13EA0-36BF-2440-A23B-EDA9690EAEEC}"/>
              </a:ext>
            </a:extLst>
          </p:cNvPr>
          <p:cNvSpPr>
            <a:spLocks noGrp="1"/>
          </p:cNvSpPr>
          <p:nvPr>
            <p:ph idx="11" hasCustomPrompt="1"/>
          </p:nvPr>
        </p:nvSpPr>
        <p:spPr>
          <a:xfrm>
            <a:off x="1203766" y="1331843"/>
            <a:ext cx="7153156" cy="2690348"/>
          </a:xfrm>
        </p:spPr>
        <p:txBody>
          <a:bodyPr>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indent="0">
              <a:buNone/>
            </a:pPr>
            <a:r>
              <a:rPr lang="en-US" sz="2000" dirty="0">
                <a:solidFill>
                  <a:srgbClr val="004AAD"/>
                </a:solidFill>
              </a:rPr>
              <a:t>Question to be added here</a:t>
            </a:r>
          </a:p>
        </p:txBody>
      </p:sp>
      <p:sp>
        <p:nvSpPr>
          <p:cNvPr id="10" name="Title 1">
            <a:extLst>
              <a:ext uri="{FF2B5EF4-FFF2-40B4-BE49-F238E27FC236}">
                <a16:creationId xmlns:a16="http://schemas.microsoft.com/office/drawing/2014/main" id="{A423086F-9643-D0F4-8165-008DC0A24063}"/>
              </a:ext>
            </a:extLst>
          </p:cNvPr>
          <p:cNvSpPr>
            <a:spLocks noGrp="1"/>
          </p:cNvSpPr>
          <p:nvPr>
            <p:ph type="title" hasCustomPrompt="1"/>
          </p:nvPr>
        </p:nvSpPr>
        <p:spPr>
          <a:xfrm>
            <a:off x="638932" y="762794"/>
            <a:ext cx="7717990" cy="569049"/>
          </a:xfrm>
        </p:spPr>
        <p:txBody>
          <a:bodyPr anchor="t">
            <a:noAutofit/>
          </a:bodyPr>
          <a:lstStyle>
            <a:lvl1pPr>
              <a:defRPr sz="4000">
                <a:solidFill>
                  <a:srgbClr val="004AAD"/>
                </a:solidFill>
              </a:defRPr>
            </a:lvl1pPr>
          </a:lstStyle>
          <a:p>
            <a:r>
              <a:rPr lang="en-US" dirty="0"/>
              <a:t>Title</a:t>
            </a:r>
            <a:endParaRPr lang="en-GB" dirty="0"/>
          </a:p>
        </p:txBody>
      </p:sp>
      <p:sp>
        <p:nvSpPr>
          <p:cNvPr id="2" name="Rectangle 1">
            <a:extLst>
              <a:ext uri="{FF2B5EF4-FFF2-40B4-BE49-F238E27FC236}">
                <a16:creationId xmlns:a16="http://schemas.microsoft.com/office/drawing/2014/main" id="{02DC8EA0-CD37-20A5-0964-6C47FE159B1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1">
            <a:extLst>
              <a:ext uri="{FF2B5EF4-FFF2-40B4-BE49-F238E27FC236}">
                <a16:creationId xmlns:a16="http://schemas.microsoft.com/office/drawing/2014/main" id="{16D4A259-C54C-1B52-6C65-949691DD84EC}"/>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ular Callout 1">
            <a:extLst>
              <a:ext uri="{FF2B5EF4-FFF2-40B4-BE49-F238E27FC236}">
                <a16:creationId xmlns:a16="http://schemas.microsoft.com/office/drawing/2014/main" id="{83FB5B30-5D68-EDE6-C29F-E7416FFE6440}"/>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dirty="0">
              <a:solidFill>
                <a:srgbClr val="004AAD"/>
              </a:solidFill>
              <a:latin typeface="Comic Sans MS" panose="030F0902030302020204" pitchFamily="66" charset="0"/>
            </a:endParaRPr>
          </a:p>
        </p:txBody>
      </p:sp>
      <p:sp>
        <p:nvSpPr>
          <p:cNvPr id="11" name="TextBox 10">
            <a:extLst>
              <a:ext uri="{FF2B5EF4-FFF2-40B4-BE49-F238E27FC236}">
                <a16:creationId xmlns:a16="http://schemas.microsoft.com/office/drawing/2014/main" id="{001ED0E8-E227-12E4-D8B2-AA6A1C748999}"/>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3295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3623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91332" y="1495242"/>
            <a:ext cx="5228470" cy="423796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324599" y="1495242"/>
            <a:ext cx="5228467" cy="42379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ext Placeholder 2">
            <a:extLst>
              <a:ext uri="{FF2B5EF4-FFF2-40B4-BE49-F238E27FC236}">
                <a16:creationId xmlns:a16="http://schemas.microsoft.com/office/drawing/2014/main" id="{4E797F31-35DC-B4C6-FEAF-D5959C252D5D}"/>
              </a:ext>
            </a:extLst>
          </p:cNvPr>
          <p:cNvSpPr>
            <a:spLocks noGrp="1"/>
          </p:cNvSpPr>
          <p:nvPr>
            <p:ph type="body" idx="10" hasCustomPrompt="1"/>
          </p:nvPr>
        </p:nvSpPr>
        <p:spPr>
          <a:xfrm>
            <a:off x="791332" y="926194"/>
            <a:ext cx="10742255" cy="569049"/>
          </a:xfrm>
        </p:spPr>
        <p:txBody>
          <a:bodyPr anchor="t">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Tree>
    <p:extLst>
      <p:ext uri="{BB962C8B-B14F-4D97-AF65-F5344CB8AC3E}">
        <p14:creationId xmlns:p14="http://schemas.microsoft.com/office/powerpoint/2010/main" val="387453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2798801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A8403C5-B6FB-2809-6F95-C4ADFDD55B79}"/>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ed Rectangular Callout 1">
            <a:extLst>
              <a:ext uri="{FF2B5EF4-FFF2-40B4-BE49-F238E27FC236}">
                <a16:creationId xmlns:a16="http://schemas.microsoft.com/office/drawing/2014/main" id="{DDF1B0BD-C470-C0F5-1480-8104F9BB3AD1}"/>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ular Callout 1">
            <a:extLst>
              <a:ext uri="{FF2B5EF4-FFF2-40B4-BE49-F238E27FC236}">
                <a16:creationId xmlns:a16="http://schemas.microsoft.com/office/drawing/2014/main" id="{48A2BE7D-F9BF-25DA-6FE8-0E7A418882A1}"/>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0E151E6-F7CC-1345-858C-F5411522E5D0}"/>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8297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91E2BA-2119-ED70-DA45-06908C50EEF9}"/>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ular Callout 1">
            <a:extLst>
              <a:ext uri="{FF2B5EF4-FFF2-40B4-BE49-F238E27FC236}">
                <a16:creationId xmlns:a16="http://schemas.microsoft.com/office/drawing/2014/main" id="{CEAEB1AC-5393-578B-D60F-B485F0175884}"/>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ounded Rectangular Callout 1">
            <a:extLst>
              <a:ext uri="{FF2B5EF4-FFF2-40B4-BE49-F238E27FC236}">
                <a16:creationId xmlns:a16="http://schemas.microsoft.com/office/drawing/2014/main" id="{5060AC90-A2A6-1DC7-4436-EEDDA227DCF3}"/>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dirty="0">
              <a:solidFill>
                <a:srgbClr val="004AAD"/>
              </a:solidFill>
              <a:latin typeface="Comic Sans MS" panose="030F0902030302020204" pitchFamily="66" charset="0"/>
            </a:endParaRPr>
          </a:p>
        </p:txBody>
      </p:sp>
      <p:sp>
        <p:nvSpPr>
          <p:cNvPr id="6" name="TextBox 5">
            <a:extLst>
              <a:ext uri="{FF2B5EF4-FFF2-40B4-BE49-F238E27FC236}">
                <a16:creationId xmlns:a16="http://schemas.microsoft.com/office/drawing/2014/main" id="{0E09623D-90DC-B32F-17E9-8A22CA612D94}"/>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1210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1"/>
        </a:solidFill>
        <a:effectLst/>
      </p:bgPr>
    </p:bg>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779A76F4-BA77-3069-63A5-D331E7D0A65E}"/>
              </a:ext>
            </a:extLst>
          </p:cNvPr>
          <p:cNvSpPr>
            <a:spLocks noGrp="1"/>
          </p:cNvSpPr>
          <p:nvPr>
            <p:ph type="body" idx="1" hasCustomPrompt="1"/>
          </p:nvPr>
        </p:nvSpPr>
        <p:spPr>
          <a:xfrm>
            <a:off x="633286" y="745570"/>
            <a:ext cx="10742255" cy="569049"/>
          </a:xfrm>
        </p:spPr>
        <p:txBody>
          <a:bodyPr anchor="t">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5" name="Content Placeholder 3">
            <a:extLst>
              <a:ext uri="{FF2B5EF4-FFF2-40B4-BE49-F238E27FC236}">
                <a16:creationId xmlns:a16="http://schemas.microsoft.com/office/drawing/2014/main" id="{902B7C80-17D0-2F5B-5E7B-1A7522329B25}"/>
              </a:ext>
            </a:extLst>
          </p:cNvPr>
          <p:cNvSpPr>
            <a:spLocks noGrp="1"/>
          </p:cNvSpPr>
          <p:nvPr>
            <p:ph sz="half" idx="2"/>
          </p:nvPr>
        </p:nvSpPr>
        <p:spPr>
          <a:xfrm>
            <a:off x="633286" y="1314619"/>
            <a:ext cx="10742255" cy="391093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8557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mparison">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10AB613-8BB8-1759-8604-A9963AEAF0C0}"/>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ular Callout 1">
            <a:extLst>
              <a:ext uri="{FF2B5EF4-FFF2-40B4-BE49-F238E27FC236}">
                <a16:creationId xmlns:a16="http://schemas.microsoft.com/office/drawing/2014/main" id="{CAE6187F-E1DA-81AB-DC73-B536C47D4CE0}"/>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ounded Rectangular Callout 1">
            <a:extLst>
              <a:ext uri="{FF2B5EF4-FFF2-40B4-BE49-F238E27FC236}">
                <a16:creationId xmlns:a16="http://schemas.microsoft.com/office/drawing/2014/main" id="{FA9C99C2-706E-EA0F-7FCE-4C529DA6979E}"/>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060E1674-4CE6-DE7C-8256-609ECEF531BA}"/>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
        <p:nvSpPr>
          <p:cNvPr id="2" name="Text Placeholder 2">
            <a:extLst>
              <a:ext uri="{FF2B5EF4-FFF2-40B4-BE49-F238E27FC236}">
                <a16:creationId xmlns:a16="http://schemas.microsoft.com/office/drawing/2014/main" id="{D6F67E55-A3C9-62DE-E5FB-4EF3C615EFA8}"/>
              </a:ext>
            </a:extLst>
          </p:cNvPr>
          <p:cNvSpPr>
            <a:spLocks noGrp="1"/>
          </p:cNvSpPr>
          <p:nvPr>
            <p:ph type="body" idx="1" hasCustomPrompt="1"/>
          </p:nvPr>
        </p:nvSpPr>
        <p:spPr>
          <a:xfrm>
            <a:off x="621997" y="756859"/>
            <a:ext cx="10742255" cy="569049"/>
          </a:xfrm>
        </p:spPr>
        <p:txBody>
          <a:bodyPr anchor="t">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5" name="Content Placeholder 3">
            <a:extLst>
              <a:ext uri="{FF2B5EF4-FFF2-40B4-BE49-F238E27FC236}">
                <a16:creationId xmlns:a16="http://schemas.microsoft.com/office/drawing/2014/main" id="{677893B3-21E7-FA61-B214-5EE23997809B}"/>
              </a:ext>
            </a:extLst>
          </p:cNvPr>
          <p:cNvSpPr>
            <a:spLocks noGrp="1"/>
          </p:cNvSpPr>
          <p:nvPr>
            <p:ph sz="half" idx="2"/>
          </p:nvPr>
        </p:nvSpPr>
        <p:spPr>
          <a:xfrm>
            <a:off x="621997" y="1325908"/>
            <a:ext cx="10742255" cy="391093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2929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mparison">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6A419FB-686E-2F10-E1E0-F2BC57A34643}"/>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ular Callout 1">
            <a:extLst>
              <a:ext uri="{FF2B5EF4-FFF2-40B4-BE49-F238E27FC236}">
                <a16:creationId xmlns:a16="http://schemas.microsoft.com/office/drawing/2014/main" id="{5A63D3C4-2484-8588-1BA8-85A51DF42797}"/>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ular Callout 1">
            <a:extLst>
              <a:ext uri="{FF2B5EF4-FFF2-40B4-BE49-F238E27FC236}">
                <a16:creationId xmlns:a16="http://schemas.microsoft.com/office/drawing/2014/main" id="{7EFBA9FB-047E-F907-B8A2-26C61C49F1F0}"/>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dirty="0">
              <a:solidFill>
                <a:srgbClr val="004AAD"/>
              </a:solidFill>
              <a:latin typeface="Comic Sans MS" panose="030F0902030302020204" pitchFamily="66" charset="0"/>
            </a:endParaRPr>
          </a:p>
        </p:txBody>
      </p:sp>
      <p:sp>
        <p:nvSpPr>
          <p:cNvPr id="13" name="TextBox 12">
            <a:extLst>
              <a:ext uri="{FF2B5EF4-FFF2-40B4-BE49-F238E27FC236}">
                <a16:creationId xmlns:a16="http://schemas.microsoft.com/office/drawing/2014/main" id="{8DF17277-D57D-0361-A7A9-17E4CD2ABD5A}"/>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
        <p:nvSpPr>
          <p:cNvPr id="2" name="Text Placeholder 2">
            <a:extLst>
              <a:ext uri="{FF2B5EF4-FFF2-40B4-BE49-F238E27FC236}">
                <a16:creationId xmlns:a16="http://schemas.microsoft.com/office/drawing/2014/main" id="{6FFF3F3B-A949-12BE-5DB9-80527211DB9F}"/>
              </a:ext>
            </a:extLst>
          </p:cNvPr>
          <p:cNvSpPr>
            <a:spLocks noGrp="1"/>
          </p:cNvSpPr>
          <p:nvPr>
            <p:ph type="body" idx="1" hasCustomPrompt="1"/>
          </p:nvPr>
        </p:nvSpPr>
        <p:spPr>
          <a:xfrm>
            <a:off x="633286" y="756859"/>
            <a:ext cx="10742255" cy="569049"/>
          </a:xfrm>
        </p:spPr>
        <p:txBody>
          <a:bodyPr anchor="t">
            <a:normAutofit/>
          </a:bodyPr>
          <a:lstStyle>
            <a:lvl1pPr marL="0" indent="0">
              <a:buNone/>
              <a:defRPr sz="2800" b="1">
                <a:solidFill>
                  <a:srgbClr val="004AAD"/>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3" name="Content Placeholder 3">
            <a:extLst>
              <a:ext uri="{FF2B5EF4-FFF2-40B4-BE49-F238E27FC236}">
                <a16:creationId xmlns:a16="http://schemas.microsoft.com/office/drawing/2014/main" id="{42945114-A7A8-AE05-49D3-417D12051471}"/>
              </a:ext>
            </a:extLst>
          </p:cNvPr>
          <p:cNvSpPr>
            <a:spLocks noGrp="1"/>
          </p:cNvSpPr>
          <p:nvPr>
            <p:ph sz="half" idx="2"/>
          </p:nvPr>
        </p:nvSpPr>
        <p:spPr>
          <a:xfrm>
            <a:off x="633286" y="1325908"/>
            <a:ext cx="10742255" cy="391093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845315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8932" y="762794"/>
            <a:ext cx="564835" cy="569049"/>
          </a:xfrm>
        </p:spPr>
        <p:txBody>
          <a:bodyPr anchor="t">
            <a:noAutofit/>
          </a:bodyPr>
          <a:lstStyle>
            <a:lvl1pPr>
              <a:defRPr sz="4000">
                <a:solidFill>
                  <a:srgbClr val="004AAD"/>
                </a:solidFill>
              </a:defRPr>
            </a:lvl1pPr>
          </a:lstStyle>
          <a:p>
            <a:r>
              <a:rPr lang="en-US" dirty="0"/>
              <a:t>1</a:t>
            </a:r>
            <a:endParaRPr lang="en-GB" dirty="0"/>
          </a:p>
        </p:txBody>
      </p:sp>
      <p:sp>
        <p:nvSpPr>
          <p:cNvPr id="9" name="Content Placeholder 1">
            <a:extLst>
              <a:ext uri="{FF2B5EF4-FFF2-40B4-BE49-F238E27FC236}">
                <a16:creationId xmlns:a16="http://schemas.microsoft.com/office/drawing/2014/main" id="{283DD984-97FC-0BC4-9F1E-9646F188CC02}"/>
              </a:ext>
            </a:extLst>
          </p:cNvPr>
          <p:cNvSpPr>
            <a:spLocks noGrp="1"/>
          </p:cNvSpPr>
          <p:nvPr>
            <p:ph idx="10" hasCustomPrompt="1"/>
          </p:nvPr>
        </p:nvSpPr>
        <p:spPr>
          <a:xfrm>
            <a:off x="1203766" y="738652"/>
            <a:ext cx="6912483" cy="1066999"/>
          </a:xfrm>
        </p:spPr>
        <p:txBody>
          <a:bodyPr>
            <a:normAutofit/>
          </a:bodyPr>
          <a:lstStyle/>
          <a:p>
            <a:pPr marL="0" indent="0">
              <a:buNone/>
            </a:pPr>
            <a:r>
              <a:rPr lang="en-US" sz="1800" dirty="0">
                <a:solidFill>
                  <a:srgbClr val="004AAD"/>
                </a:solidFill>
              </a:rPr>
              <a:t>Question to be added here</a:t>
            </a:r>
          </a:p>
        </p:txBody>
      </p:sp>
      <p:sp>
        <p:nvSpPr>
          <p:cNvPr id="3" name="Rectangle 2">
            <a:extLst>
              <a:ext uri="{FF2B5EF4-FFF2-40B4-BE49-F238E27FC236}">
                <a16:creationId xmlns:a16="http://schemas.microsoft.com/office/drawing/2014/main" id="{EE4A24C3-B820-00E1-8A35-FA4E6D1AC84A}"/>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ular Callout 1">
            <a:extLst>
              <a:ext uri="{FF2B5EF4-FFF2-40B4-BE49-F238E27FC236}">
                <a16:creationId xmlns:a16="http://schemas.microsoft.com/office/drawing/2014/main" id="{005FC39A-61C8-2B53-A6E6-66914DD77171}"/>
              </a:ext>
            </a:extLst>
          </p:cNvPr>
          <p:cNvSpPr/>
          <p:nvPr userDrawn="1"/>
        </p:nvSpPr>
        <p:spPr>
          <a:xfrm>
            <a:off x="658416" y="5515030"/>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ounded Rectangular Callout 1">
            <a:extLst>
              <a:ext uri="{FF2B5EF4-FFF2-40B4-BE49-F238E27FC236}">
                <a16:creationId xmlns:a16="http://schemas.microsoft.com/office/drawing/2014/main" id="{52B28A3D-60EC-ECA6-AE65-7B9D425EF46D}"/>
              </a:ext>
            </a:extLst>
          </p:cNvPr>
          <p:cNvSpPr/>
          <p:nvPr userDrawn="1"/>
        </p:nvSpPr>
        <p:spPr>
          <a:xfrm flipH="1">
            <a:off x="658413" y="5406173"/>
            <a:ext cx="2985687"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8E5928D-6637-8ACD-9CFF-A5173BD0E5D3}"/>
              </a:ext>
            </a:extLst>
          </p:cNvPr>
          <p:cNvSpPr txBox="1"/>
          <p:nvPr userDrawn="1"/>
        </p:nvSpPr>
        <p:spPr>
          <a:xfrm>
            <a:off x="654000"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
        <p:nvSpPr>
          <p:cNvPr id="13" name="Rounded Rectangular Callout 12">
            <a:extLst>
              <a:ext uri="{FF2B5EF4-FFF2-40B4-BE49-F238E27FC236}">
                <a16:creationId xmlns:a16="http://schemas.microsoft.com/office/drawing/2014/main" id="{4DE9F01D-118F-E1B0-18FF-81A075E50464}"/>
              </a:ext>
            </a:extLst>
          </p:cNvPr>
          <p:cNvSpPr/>
          <p:nvPr userDrawn="1"/>
        </p:nvSpPr>
        <p:spPr>
          <a:xfrm>
            <a:off x="8915401" y="811152"/>
            <a:ext cx="1507384" cy="1041381"/>
          </a:xfrm>
          <a:prstGeom prst="wedgeRoundRectCallout">
            <a:avLst>
              <a:gd name="adj1" fmla="val -30411"/>
              <a:gd name="adj2" fmla="val 75044"/>
              <a:gd name="adj3" fmla="val 16667"/>
            </a:avLst>
          </a:prstGeom>
          <a:no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ular Callout 13">
            <a:extLst>
              <a:ext uri="{FF2B5EF4-FFF2-40B4-BE49-F238E27FC236}">
                <a16:creationId xmlns:a16="http://schemas.microsoft.com/office/drawing/2014/main" id="{38B4D0F8-9180-2EE2-4116-86411B22601E}"/>
              </a:ext>
            </a:extLst>
          </p:cNvPr>
          <p:cNvSpPr/>
          <p:nvPr userDrawn="1"/>
        </p:nvSpPr>
        <p:spPr>
          <a:xfrm flipH="1">
            <a:off x="9784537" y="1252460"/>
            <a:ext cx="1428894" cy="1041381"/>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888C23B2-8B5B-01C2-E9A1-89B49B5FAF0C}"/>
              </a:ext>
            </a:extLst>
          </p:cNvPr>
          <p:cNvCxnSpPr/>
          <p:nvPr userDrawn="1"/>
        </p:nvCxnSpPr>
        <p:spPr>
          <a:xfrm>
            <a:off x="10010274" y="1601919"/>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FE61FC0-7518-7BF6-7482-A56E4DA6EFFE}"/>
              </a:ext>
            </a:extLst>
          </p:cNvPr>
          <p:cNvCxnSpPr/>
          <p:nvPr userDrawn="1"/>
        </p:nvCxnSpPr>
        <p:spPr>
          <a:xfrm>
            <a:off x="10010274" y="1805651"/>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DF1E7BB-2460-16E3-1CDA-4D81D1335682}"/>
              </a:ext>
            </a:extLst>
          </p:cNvPr>
          <p:cNvCxnSpPr/>
          <p:nvPr userDrawn="1"/>
        </p:nvCxnSpPr>
        <p:spPr>
          <a:xfrm>
            <a:off x="10010274" y="1992427"/>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40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8932" y="762794"/>
            <a:ext cx="564835" cy="569049"/>
          </a:xfrm>
        </p:spPr>
        <p:txBody>
          <a:bodyPr anchor="t">
            <a:noAutofit/>
          </a:bodyPr>
          <a:lstStyle>
            <a:lvl1pPr>
              <a:defRPr sz="4000">
                <a:solidFill>
                  <a:srgbClr val="004AAD"/>
                </a:solidFill>
              </a:defRPr>
            </a:lvl1pPr>
          </a:lstStyle>
          <a:p>
            <a:r>
              <a:rPr lang="en-US" dirty="0"/>
              <a:t>1</a:t>
            </a:r>
            <a:endParaRPr lang="en-GB" dirty="0"/>
          </a:p>
        </p:txBody>
      </p:sp>
      <p:sp>
        <p:nvSpPr>
          <p:cNvPr id="9" name="Content Placeholder 1">
            <a:extLst>
              <a:ext uri="{FF2B5EF4-FFF2-40B4-BE49-F238E27FC236}">
                <a16:creationId xmlns:a16="http://schemas.microsoft.com/office/drawing/2014/main" id="{283DD984-97FC-0BC4-9F1E-9646F188CC02}"/>
              </a:ext>
            </a:extLst>
          </p:cNvPr>
          <p:cNvSpPr>
            <a:spLocks noGrp="1"/>
          </p:cNvSpPr>
          <p:nvPr>
            <p:ph idx="10" hasCustomPrompt="1"/>
          </p:nvPr>
        </p:nvSpPr>
        <p:spPr>
          <a:xfrm>
            <a:off x="1203766" y="738652"/>
            <a:ext cx="6912483" cy="1066999"/>
          </a:xfrm>
        </p:spPr>
        <p:txBody>
          <a:bodyPr>
            <a:normAutofit/>
          </a:bodyPr>
          <a:lstStyle/>
          <a:p>
            <a:pPr marL="0" indent="0">
              <a:buNone/>
            </a:pPr>
            <a:r>
              <a:rPr lang="en-US" sz="1800" dirty="0">
                <a:solidFill>
                  <a:srgbClr val="004AAD"/>
                </a:solidFill>
              </a:rPr>
              <a:t>Question to be added here</a:t>
            </a:r>
          </a:p>
        </p:txBody>
      </p:sp>
      <p:sp>
        <p:nvSpPr>
          <p:cNvPr id="3" name="Rectangle 2">
            <a:extLst>
              <a:ext uri="{FF2B5EF4-FFF2-40B4-BE49-F238E27FC236}">
                <a16:creationId xmlns:a16="http://schemas.microsoft.com/office/drawing/2014/main" id="{EE4A24C3-B820-00E1-8A35-FA4E6D1AC84A}"/>
              </a:ext>
            </a:extLst>
          </p:cNvPr>
          <p:cNvSpPr/>
          <p:nvPr userDrawn="1"/>
        </p:nvSpPr>
        <p:spPr>
          <a:xfrm>
            <a:off x="-1" y="5847481"/>
            <a:ext cx="12301729" cy="1201271"/>
          </a:xfrm>
          <a:prstGeom prst="rect">
            <a:avLst/>
          </a:prstGeom>
          <a:solidFill>
            <a:srgbClr val="004A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1">
            <a:extLst>
              <a:ext uri="{FF2B5EF4-FFF2-40B4-BE49-F238E27FC236}">
                <a16:creationId xmlns:a16="http://schemas.microsoft.com/office/drawing/2014/main" id="{5D95D3A7-4D59-4719-C55C-1C206420116B}"/>
              </a:ext>
            </a:extLst>
          </p:cNvPr>
          <p:cNvSpPr/>
          <p:nvPr userDrawn="1"/>
        </p:nvSpPr>
        <p:spPr>
          <a:xfrm>
            <a:off x="8615134" y="5504144"/>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ular Callout 1">
            <a:extLst>
              <a:ext uri="{FF2B5EF4-FFF2-40B4-BE49-F238E27FC236}">
                <a16:creationId xmlns:a16="http://schemas.microsoft.com/office/drawing/2014/main" id="{A3EFF965-252A-C3F5-AC90-C217E669580C}"/>
              </a:ext>
            </a:extLst>
          </p:cNvPr>
          <p:cNvSpPr/>
          <p:nvPr userDrawn="1"/>
        </p:nvSpPr>
        <p:spPr>
          <a:xfrm>
            <a:off x="8615134" y="5395287"/>
            <a:ext cx="2990101" cy="1018810"/>
          </a:xfrm>
          <a:custGeom>
            <a:avLst/>
            <a:gdLst>
              <a:gd name="connsiteX0" fmla="*/ 0 w 2984203"/>
              <a:gd name="connsiteY0" fmla="*/ 112235 h 673395"/>
              <a:gd name="connsiteX1" fmla="*/ 112235 w 2984203"/>
              <a:gd name="connsiteY1" fmla="*/ 0 h 673395"/>
              <a:gd name="connsiteX2" fmla="*/ 1740785 w 2984203"/>
              <a:gd name="connsiteY2" fmla="*/ 0 h 673395"/>
              <a:gd name="connsiteX3" fmla="*/ 2103565 w 2984203"/>
              <a:gd name="connsiteY3" fmla="*/ -338401 h 673395"/>
              <a:gd name="connsiteX4" fmla="*/ 2486836 w 2984203"/>
              <a:gd name="connsiteY4" fmla="*/ 0 h 673395"/>
              <a:gd name="connsiteX5" fmla="*/ 2871968 w 2984203"/>
              <a:gd name="connsiteY5" fmla="*/ 0 h 673395"/>
              <a:gd name="connsiteX6" fmla="*/ 2984203 w 2984203"/>
              <a:gd name="connsiteY6" fmla="*/ 112235 h 673395"/>
              <a:gd name="connsiteX7" fmla="*/ 2984203 w 2984203"/>
              <a:gd name="connsiteY7" fmla="*/ 112233 h 673395"/>
              <a:gd name="connsiteX8" fmla="*/ 2984203 w 2984203"/>
              <a:gd name="connsiteY8" fmla="*/ 112233 h 673395"/>
              <a:gd name="connsiteX9" fmla="*/ 2984203 w 2984203"/>
              <a:gd name="connsiteY9" fmla="*/ 280581 h 673395"/>
              <a:gd name="connsiteX10" fmla="*/ 2984203 w 2984203"/>
              <a:gd name="connsiteY10" fmla="*/ 561160 h 673395"/>
              <a:gd name="connsiteX11" fmla="*/ 2871968 w 2984203"/>
              <a:gd name="connsiteY11" fmla="*/ 673395 h 673395"/>
              <a:gd name="connsiteX12" fmla="*/ 2486836 w 2984203"/>
              <a:gd name="connsiteY12" fmla="*/ 673395 h 673395"/>
              <a:gd name="connsiteX13" fmla="*/ 1740785 w 2984203"/>
              <a:gd name="connsiteY13" fmla="*/ 673395 h 673395"/>
              <a:gd name="connsiteX14" fmla="*/ 1740785 w 2984203"/>
              <a:gd name="connsiteY14" fmla="*/ 673395 h 673395"/>
              <a:gd name="connsiteX15" fmla="*/ 112235 w 2984203"/>
              <a:gd name="connsiteY15" fmla="*/ 673395 h 673395"/>
              <a:gd name="connsiteX16" fmla="*/ 0 w 2984203"/>
              <a:gd name="connsiteY16" fmla="*/ 561160 h 673395"/>
              <a:gd name="connsiteX17" fmla="*/ 0 w 2984203"/>
              <a:gd name="connsiteY17" fmla="*/ 280581 h 673395"/>
              <a:gd name="connsiteX18" fmla="*/ 0 w 2984203"/>
              <a:gd name="connsiteY18" fmla="*/ 112233 h 673395"/>
              <a:gd name="connsiteX19" fmla="*/ 0 w 2984203"/>
              <a:gd name="connsiteY19" fmla="*/ 112233 h 673395"/>
              <a:gd name="connsiteX20" fmla="*/ 0 w 2984203"/>
              <a:gd name="connsiteY20" fmla="*/ 112235 h 673395"/>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486836 w 2984203"/>
              <a:gd name="connsiteY4" fmla="*/ 338401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36 h 1011796"/>
              <a:gd name="connsiteX1" fmla="*/ 112235 w 2984203"/>
              <a:gd name="connsiteY1" fmla="*/ 338401 h 1011796"/>
              <a:gd name="connsiteX2" fmla="*/ 1740785 w 2984203"/>
              <a:gd name="connsiteY2" fmla="*/ 338401 h 1011796"/>
              <a:gd name="connsiteX3" fmla="*/ 2103565 w 2984203"/>
              <a:gd name="connsiteY3" fmla="*/ 0 h 1011796"/>
              <a:gd name="connsiteX4" fmla="*/ 2255724 w 2984203"/>
              <a:gd name="connsiteY4" fmla="*/ 343426 h 1011796"/>
              <a:gd name="connsiteX5" fmla="*/ 2871968 w 2984203"/>
              <a:gd name="connsiteY5" fmla="*/ 338401 h 1011796"/>
              <a:gd name="connsiteX6" fmla="*/ 2984203 w 2984203"/>
              <a:gd name="connsiteY6" fmla="*/ 450636 h 1011796"/>
              <a:gd name="connsiteX7" fmla="*/ 2984203 w 2984203"/>
              <a:gd name="connsiteY7" fmla="*/ 450634 h 1011796"/>
              <a:gd name="connsiteX8" fmla="*/ 2984203 w 2984203"/>
              <a:gd name="connsiteY8" fmla="*/ 450634 h 1011796"/>
              <a:gd name="connsiteX9" fmla="*/ 2984203 w 2984203"/>
              <a:gd name="connsiteY9" fmla="*/ 618982 h 1011796"/>
              <a:gd name="connsiteX10" fmla="*/ 2984203 w 2984203"/>
              <a:gd name="connsiteY10" fmla="*/ 899561 h 1011796"/>
              <a:gd name="connsiteX11" fmla="*/ 2871968 w 2984203"/>
              <a:gd name="connsiteY11" fmla="*/ 1011796 h 1011796"/>
              <a:gd name="connsiteX12" fmla="*/ 2486836 w 2984203"/>
              <a:gd name="connsiteY12" fmla="*/ 1011796 h 1011796"/>
              <a:gd name="connsiteX13" fmla="*/ 1740785 w 2984203"/>
              <a:gd name="connsiteY13" fmla="*/ 1011796 h 1011796"/>
              <a:gd name="connsiteX14" fmla="*/ 1740785 w 2984203"/>
              <a:gd name="connsiteY14" fmla="*/ 1011796 h 1011796"/>
              <a:gd name="connsiteX15" fmla="*/ 112235 w 2984203"/>
              <a:gd name="connsiteY15" fmla="*/ 1011796 h 1011796"/>
              <a:gd name="connsiteX16" fmla="*/ 0 w 2984203"/>
              <a:gd name="connsiteY16" fmla="*/ 899561 h 1011796"/>
              <a:gd name="connsiteX17" fmla="*/ 0 w 2984203"/>
              <a:gd name="connsiteY17" fmla="*/ 618982 h 1011796"/>
              <a:gd name="connsiteX18" fmla="*/ 0 w 2984203"/>
              <a:gd name="connsiteY18" fmla="*/ 450634 h 1011796"/>
              <a:gd name="connsiteX19" fmla="*/ 0 w 2984203"/>
              <a:gd name="connsiteY19" fmla="*/ 450634 h 1011796"/>
              <a:gd name="connsiteX20" fmla="*/ 0 w 2984203"/>
              <a:gd name="connsiteY20" fmla="*/ 450636 h 1011796"/>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871968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618996 h 1011810"/>
              <a:gd name="connsiteX10" fmla="*/ 2984203 w 2984203"/>
              <a:gd name="connsiteY10" fmla="*/ 899575 h 1011810"/>
              <a:gd name="connsiteX11" fmla="*/ 2871968 w 2984203"/>
              <a:gd name="connsiteY11" fmla="*/ 1011810 h 1011810"/>
              <a:gd name="connsiteX12" fmla="*/ 2486836 w 2984203"/>
              <a:gd name="connsiteY12" fmla="*/ 1011810 h 1011810"/>
              <a:gd name="connsiteX13" fmla="*/ 1740785 w 2984203"/>
              <a:gd name="connsiteY13" fmla="*/ 1011810 h 1011810"/>
              <a:gd name="connsiteX14" fmla="*/ 1740785 w 2984203"/>
              <a:gd name="connsiteY14" fmla="*/ 1011810 h 1011810"/>
              <a:gd name="connsiteX15" fmla="*/ 112235 w 2984203"/>
              <a:gd name="connsiteY15" fmla="*/ 1011810 h 1011810"/>
              <a:gd name="connsiteX16" fmla="*/ 0 w 2984203"/>
              <a:gd name="connsiteY16" fmla="*/ 899575 h 1011810"/>
              <a:gd name="connsiteX17" fmla="*/ 0 w 2984203"/>
              <a:gd name="connsiteY17" fmla="*/ 618996 h 1011810"/>
              <a:gd name="connsiteX18" fmla="*/ 0 w 2984203"/>
              <a:gd name="connsiteY18" fmla="*/ 450648 h 1011810"/>
              <a:gd name="connsiteX19" fmla="*/ 0 w 2984203"/>
              <a:gd name="connsiteY19" fmla="*/ 450648 h 1011810"/>
              <a:gd name="connsiteX20" fmla="*/ 0 w 2984203"/>
              <a:gd name="connsiteY20"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450648 h 1011810"/>
              <a:gd name="connsiteX9" fmla="*/ 2984203 w 2984203"/>
              <a:gd name="connsiteY9" fmla="*/ 899575 h 1011810"/>
              <a:gd name="connsiteX10" fmla="*/ 2871968 w 2984203"/>
              <a:gd name="connsiteY10" fmla="*/ 1011810 h 1011810"/>
              <a:gd name="connsiteX11" fmla="*/ 2486836 w 2984203"/>
              <a:gd name="connsiteY11" fmla="*/ 1011810 h 1011810"/>
              <a:gd name="connsiteX12" fmla="*/ 1740785 w 2984203"/>
              <a:gd name="connsiteY12" fmla="*/ 1011810 h 1011810"/>
              <a:gd name="connsiteX13" fmla="*/ 1740785 w 2984203"/>
              <a:gd name="connsiteY13" fmla="*/ 1011810 h 1011810"/>
              <a:gd name="connsiteX14" fmla="*/ 112235 w 2984203"/>
              <a:gd name="connsiteY14" fmla="*/ 1011810 h 1011810"/>
              <a:gd name="connsiteX15" fmla="*/ 0 w 2984203"/>
              <a:gd name="connsiteY15" fmla="*/ 899575 h 1011810"/>
              <a:gd name="connsiteX16" fmla="*/ 0 w 2984203"/>
              <a:gd name="connsiteY16" fmla="*/ 618996 h 1011810"/>
              <a:gd name="connsiteX17" fmla="*/ 0 w 2984203"/>
              <a:gd name="connsiteY17" fmla="*/ 450648 h 1011810"/>
              <a:gd name="connsiteX18" fmla="*/ 0 w 2984203"/>
              <a:gd name="connsiteY18" fmla="*/ 450648 h 1011810"/>
              <a:gd name="connsiteX19" fmla="*/ 0 w 2984203"/>
              <a:gd name="connsiteY19" fmla="*/ 450650 h 1011810"/>
              <a:gd name="connsiteX0" fmla="*/ 0 w 3396186"/>
              <a:gd name="connsiteY0" fmla="*/ 450650 h 1011810"/>
              <a:gd name="connsiteX1" fmla="*/ 112235 w 3396186"/>
              <a:gd name="connsiteY1" fmla="*/ 338415 h 1011810"/>
              <a:gd name="connsiteX2" fmla="*/ 1740785 w 3396186"/>
              <a:gd name="connsiteY2" fmla="*/ 338415 h 1011810"/>
              <a:gd name="connsiteX3" fmla="*/ 2103565 w 3396186"/>
              <a:gd name="connsiteY3" fmla="*/ 14 h 1011810"/>
              <a:gd name="connsiteX4" fmla="*/ 2255724 w 3396186"/>
              <a:gd name="connsiteY4" fmla="*/ 343440 h 1011810"/>
              <a:gd name="connsiteX5" fmla="*/ 2665976 w 3396186"/>
              <a:gd name="connsiteY5" fmla="*/ 338415 h 1011810"/>
              <a:gd name="connsiteX6" fmla="*/ 2984203 w 3396186"/>
              <a:gd name="connsiteY6" fmla="*/ 450650 h 1011810"/>
              <a:gd name="connsiteX7" fmla="*/ 2984203 w 3396186"/>
              <a:gd name="connsiteY7" fmla="*/ 450648 h 1011810"/>
              <a:gd name="connsiteX8" fmla="*/ 3396186 w 3396186"/>
              <a:gd name="connsiteY8" fmla="*/ 747074 h 1011810"/>
              <a:gd name="connsiteX9" fmla="*/ 2984203 w 3396186"/>
              <a:gd name="connsiteY9" fmla="*/ 899575 h 1011810"/>
              <a:gd name="connsiteX10" fmla="*/ 2871968 w 3396186"/>
              <a:gd name="connsiteY10" fmla="*/ 1011810 h 1011810"/>
              <a:gd name="connsiteX11" fmla="*/ 2486836 w 3396186"/>
              <a:gd name="connsiteY11" fmla="*/ 1011810 h 1011810"/>
              <a:gd name="connsiteX12" fmla="*/ 1740785 w 3396186"/>
              <a:gd name="connsiteY12" fmla="*/ 1011810 h 1011810"/>
              <a:gd name="connsiteX13" fmla="*/ 1740785 w 3396186"/>
              <a:gd name="connsiteY13" fmla="*/ 1011810 h 1011810"/>
              <a:gd name="connsiteX14" fmla="*/ 112235 w 3396186"/>
              <a:gd name="connsiteY14" fmla="*/ 1011810 h 1011810"/>
              <a:gd name="connsiteX15" fmla="*/ 0 w 3396186"/>
              <a:gd name="connsiteY15" fmla="*/ 899575 h 1011810"/>
              <a:gd name="connsiteX16" fmla="*/ 0 w 3396186"/>
              <a:gd name="connsiteY16" fmla="*/ 618996 h 1011810"/>
              <a:gd name="connsiteX17" fmla="*/ 0 w 3396186"/>
              <a:gd name="connsiteY17" fmla="*/ 450648 h 1011810"/>
              <a:gd name="connsiteX18" fmla="*/ 0 w 3396186"/>
              <a:gd name="connsiteY18" fmla="*/ 450648 h 1011810"/>
              <a:gd name="connsiteX19" fmla="*/ 0 w 3396186"/>
              <a:gd name="connsiteY19"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450648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84203 w 2984203"/>
              <a:gd name="connsiteY6" fmla="*/ 450650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676735 h 1011810"/>
              <a:gd name="connsiteX8" fmla="*/ 2984203 w 2984203"/>
              <a:gd name="connsiteY8" fmla="*/ 899575 h 1011810"/>
              <a:gd name="connsiteX9" fmla="*/ 2871968 w 2984203"/>
              <a:gd name="connsiteY9" fmla="*/ 1011810 h 1011810"/>
              <a:gd name="connsiteX10" fmla="*/ 2486836 w 2984203"/>
              <a:gd name="connsiteY10" fmla="*/ 1011810 h 1011810"/>
              <a:gd name="connsiteX11" fmla="*/ 1740785 w 2984203"/>
              <a:gd name="connsiteY11" fmla="*/ 1011810 h 1011810"/>
              <a:gd name="connsiteX12" fmla="*/ 1740785 w 2984203"/>
              <a:gd name="connsiteY12" fmla="*/ 1011810 h 1011810"/>
              <a:gd name="connsiteX13" fmla="*/ 112235 w 2984203"/>
              <a:gd name="connsiteY13" fmla="*/ 1011810 h 1011810"/>
              <a:gd name="connsiteX14" fmla="*/ 0 w 2984203"/>
              <a:gd name="connsiteY14" fmla="*/ 899575 h 1011810"/>
              <a:gd name="connsiteX15" fmla="*/ 0 w 2984203"/>
              <a:gd name="connsiteY15" fmla="*/ 618996 h 1011810"/>
              <a:gd name="connsiteX16" fmla="*/ 0 w 2984203"/>
              <a:gd name="connsiteY16" fmla="*/ 450648 h 1011810"/>
              <a:gd name="connsiteX17" fmla="*/ 0 w 2984203"/>
              <a:gd name="connsiteY17" fmla="*/ 450648 h 1011810"/>
              <a:gd name="connsiteX18" fmla="*/ 0 w 2984203"/>
              <a:gd name="connsiteY18"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4154 w 2984203"/>
              <a:gd name="connsiteY6" fmla="*/ 56620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4203"/>
              <a:gd name="connsiteY0" fmla="*/ 450650 h 1011810"/>
              <a:gd name="connsiteX1" fmla="*/ 112235 w 2984203"/>
              <a:gd name="connsiteY1" fmla="*/ 338415 h 1011810"/>
              <a:gd name="connsiteX2" fmla="*/ 1740785 w 2984203"/>
              <a:gd name="connsiteY2" fmla="*/ 338415 h 1011810"/>
              <a:gd name="connsiteX3" fmla="*/ 2103565 w 2984203"/>
              <a:gd name="connsiteY3" fmla="*/ 14 h 1011810"/>
              <a:gd name="connsiteX4" fmla="*/ 2255724 w 2984203"/>
              <a:gd name="connsiteY4" fmla="*/ 343440 h 1011810"/>
              <a:gd name="connsiteX5" fmla="*/ 2665976 w 2984203"/>
              <a:gd name="connsiteY5" fmla="*/ 338415 h 1011810"/>
              <a:gd name="connsiteX6" fmla="*/ 2979178 w 2984203"/>
              <a:gd name="connsiteY6" fmla="*/ 686786 h 1011810"/>
              <a:gd name="connsiteX7" fmla="*/ 2984203 w 2984203"/>
              <a:gd name="connsiteY7" fmla="*/ 899575 h 1011810"/>
              <a:gd name="connsiteX8" fmla="*/ 2871968 w 2984203"/>
              <a:gd name="connsiteY8" fmla="*/ 1011810 h 1011810"/>
              <a:gd name="connsiteX9" fmla="*/ 2486836 w 2984203"/>
              <a:gd name="connsiteY9" fmla="*/ 1011810 h 1011810"/>
              <a:gd name="connsiteX10" fmla="*/ 1740785 w 2984203"/>
              <a:gd name="connsiteY10" fmla="*/ 1011810 h 1011810"/>
              <a:gd name="connsiteX11" fmla="*/ 1740785 w 2984203"/>
              <a:gd name="connsiteY11" fmla="*/ 1011810 h 1011810"/>
              <a:gd name="connsiteX12" fmla="*/ 112235 w 2984203"/>
              <a:gd name="connsiteY12" fmla="*/ 1011810 h 1011810"/>
              <a:gd name="connsiteX13" fmla="*/ 0 w 2984203"/>
              <a:gd name="connsiteY13" fmla="*/ 899575 h 1011810"/>
              <a:gd name="connsiteX14" fmla="*/ 0 w 2984203"/>
              <a:gd name="connsiteY14" fmla="*/ 618996 h 1011810"/>
              <a:gd name="connsiteX15" fmla="*/ 0 w 2984203"/>
              <a:gd name="connsiteY15" fmla="*/ 450648 h 1011810"/>
              <a:gd name="connsiteX16" fmla="*/ 0 w 2984203"/>
              <a:gd name="connsiteY16" fmla="*/ 450648 h 1011810"/>
              <a:gd name="connsiteX17" fmla="*/ 0 w 2984203"/>
              <a:gd name="connsiteY17"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871968 w 2980320"/>
              <a:gd name="connsiteY7" fmla="*/ 1011810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01146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16219 w 2980320"/>
              <a:gd name="connsiteY7" fmla="*/ 1001761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21858"/>
              <a:gd name="connsiteX1" fmla="*/ 112235 w 2980320"/>
              <a:gd name="connsiteY1" fmla="*/ 338415 h 1021858"/>
              <a:gd name="connsiteX2" fmla="*/ 1740785 w 2980320"/>
              <a:gd name="connsiteY2" fmla="*/ 338415 h 1021858"/>
              <a:gd name="connsiteX3" fmla="*/ 2103565 w 2980320"/>
              <a:gd name="connsiteY3" fmla="*/ 14 h 1021858"/>
              <a:gd name="connsiteX4" fmla="*/ 2255724 w 2980320"/>
              <a:gd name="connsiteY4" fmla="*/ 343440 h 1021858"/>
              <a:gd name="connsiteX5" fmla="*/ 2665976 w 2980320"/>
              <a:gd name="connsiteY5" fmla="*/ 338415 h 1021858"/>
              <a:gd name="connsiteX6" fmla="*/ 2979178 w 2980320"/>
              <a:gd name="connsiteY6" fmla="*/ 686786 h 1021858"/>
              <a:gd name="connsiteX7" fmla="*/ 2721244 w 2980320"/>
              <a:gd name="connsiteY7" fmla="*/ 1021858 h 1021858"/>
              <a:gd name="connsiteX8" fmla="*/ 2486836 w 2980320"/>
              <a:gd name="connsiteY8" fmla="*/ 1011810 h 1021858"/>
              <a:gd name="connsiteX9" fmla="*/ 1740785 w 2980320"/>
              <a:gd name="connsiteY9" fmla="*/ 1011810 h 1021858"/>
              <a:gd name="connsiteX10" fmla="*/ 1740785 w 2980320"/>
              <a:gd name="connsiteY10" fmla="*/ 1011810 h 1021858"/>
              <a:gd name="connsiteX11" fmla="*/ 112235 w 2980320"/>
              <a:gd name="connsiteY11" fmla="*/ 1011810 h 1021858"/>
              <a:gd name="connsiteX12" fmla="*/ 0 w 2980320"/>
              <a:gd name="connsiteY12" fmla="*/ 899575 h 1021858"/>
              <a:gd name="connsiteX13" fmla="*/ 0 w 2980320"/>
              <a:gd name="connsiteY13" fmla="*/ 618996 h 1021858"/>
              <a:gd name="connsiteX14" fmla="*/ 0 w 2980320"/>
              <a:gd name="connsiteY14" fmla="*/ 450648 h 1021858"/>
              <a:gd name="connsiteX15" fmla="*/ 0 w 2980320"/>
              <a:gd name="connsiteY15" fmla="*/ 450648 h 1021858"/>
              <a:gd name="connsiteX16" fmla="*/ 0 w 2980320"/>
              <a:gd name="connsiteY16" fmla="*/ 450650 h 1021858"/>
              <a:gd name="connsiteX0" fmla="*/ 0 w 2980320"/>
              <a:gd name="connsiteY0" fmla="*/ 450650 h 1011810"/>
              <a:gd name="connsiteX1" fmla="*/ 112235 w 2980320"/>
              <a:gd name="connsiteY1" fmla="*/ 338415 h 1011810"/>
              <a:gd name="connsiteX2" fmla="*/ 1740785 w 2980320"/>
              <a:gd name="connsiteY2" fmla="*/ 338415 h 1011810"/>
              <a:gd name="connsiteX3" fmla="*/ 2103565 w 2980320"/>
              <a:gd name="connsiteY3" fmla="*/ 14 h 1011810"/>
              <a:gd name="connsiteX4" fmla="*/ 2255724 w 2980320"/>
              <a:gd name="connsiteY4" fmla="*/ 343440 h 1011810"/>
              <a:gd name="connsiteX5" fmla="*/ 2665976 w 2980320"/>
              <a:gd name="connsiteY5" fmla="*/ 338415 h 1011810"/>
              <a:gd name="connsiteX6" fmla="*/ 2979178 w 2980320"/>
              <a:gd name="connsiteY6" fmla="*/ 686786 h 1011810"/>
              <a:gd name="connsiteX7" fmla="*/ 2728119 w 2980320"/>
              <a:gd name="connsiteY7" fmla="*/ 1008107 h 1011810"/>
              <a:gd name="connsiteX8" fmla="*/ 2486836 w 2980320"/>
              <a:gd name="connsiteY8" fmla="*/ 1011810 h 1011810"/>
              <a:gd name="connsiteX9" fmla="*/ 1740785 w 2980320"/>
              <a:gd name="connsiteY9" fmla="*/ 1011810 h 1011810"/>
              <a:gd name="connsiteX10" fmla="*/ 1740785 w 2980320"/>
              <a:gd name="connsiteY10" fmla="*/ 1011810 h 1011810"/>
              <a:gd name="connsiteX11" fmla="*/ 112235 w 2980320"/>
              <a:gd name="connsiteY11" fmla="*/ 1011810 h 1011810"/>
              <a:gd name="connsiteX12" fmla="*/ 0 w 2980320"/>
              <a:gd name="connsiteY12" fmla="*/ 899575 h 1011810"/>
              <a:gd name="connsiteX13" fmla="*/ 0 w 2980320"/>
              <a:gd name="connsiteY13" fmla="*/ 618996 h 1011810"/>
              <a:gd name="connsiteX14" fmla="*/ 0 w 2980320"/>
              <a:gd name="connsiteY14" fmla="*/ 450648 h 1011810"/>
              <a:gd name="connsiteX15" fmla="*/ 0 w 2980320"/>
              <a:gd name="connsiteY15" fmla="*/ 450648 h 1011810"/>
              <a:gd name="connsiteX16" fmla="*/ 0 w 2980320"/>
              <a:gd name="connsiteY16" fmla="*/ 450650 h 1011810"/>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2495853 w 2980320"/>
              <a:gd name="connsiteY9" fmla="*/ 996995 h 1014043"/>
              <a:gd name="connsiteX10" fmla="*/ 1740785 w 2980320"/>
              <a:gd name="connsiteY10" fmla="*/ 1011810 h 1014043"/>
              <a:gd name="connsiteX11" fmla="*/ 1740785 w 2980320"/>
              <a:gd name="connsiteY11" fmla="*/ 1011810 h 1014043"/>
              <a:gd name="connsiteX12" fmla="*/ 112235 w 2980320"/>
              <a:gd name="connsiteY12" fmla="*/ 1011810 h 1014043"/>
              <a:gd name="connsiteX13" fmla="*/ 0 w 2980320"/>
              <a:gd name="connsiteY13" fmla="*/ 899575 h 1014043"/>
              <a:gd name="connsiteX14" fmla="*/ 0 w 2980320"/>
              <a:gd name="connsiteY14" fmla="*/ 618996 h 1014043"/>
              <a:gd name="connsiteX15" fmla="*/ 0 w 2980320"/>
              <a:gd name="connsiteY15" fmla="*/ 450648 h 1014043"/>
              <a:gd name="connsiteX16" fmla="*/ 0 w 2980320"/>
              <a:gd name="connsiteY16" fmla="*/ 450648 h 1014043"/>
              <a:gd name="connsiteX17" fmla="*/ 0 w 2980320"/>
              <a:gd name="connsiteY17" fmla="*/ 450650 h 1014043"/>
              <a:gd name="connsiteX0" fmla="*/ 0 w 2980320"/>
              <a:gd name="connsiteY0" fmla="*/ 450650 h 1014043"/>
              <a:gd name="connsiteX1" fmla="*/ 112235 w 2980320"/>
              <a:gd name="connsiteY1" fmla="*/ 338415 h 1014043"/>
              <a:gd name="connsiteX2" fmla="*/ 1740785 w 2980320"/>
              <a:gd name="connsiteY2" fmla="*/ 338415 h 1014043"/>
              <a:gd name="connsiteX3" fmla="*/ 2103565 w 2980320"/>
              <a:gd name="connsiteY3" fmla="*/ 14 h 1014043"/>
              <a:gd name="connsiteX4" fmla="*/ 2255724 w 2980320"/>
              <a:gd name="connsiteY4" fmla="*/ 343440 h 1014043"/>
              <a:gd name="connsiteX5" fmla="*/ 2665976 w 2980320"/>
              <a:gd name="connsiteY5" fmla="*/ 338415 h 1014043"/>
              <a:gd name="connsiteX6" fmla="*/ 2979178 w 2980320"/>
              <a:gd name="connsiteY6" fmla="*/ 686786 h 1014043"/>
              <a:gd name="connsiteX7" fmla="*/ 2728119 w 2980320"/>
              <a:gd name="connsiteY7" fmla="*/ 1008107 h 1014043"/>
              <a:gd name="connsiteX8" fmla="*/ 2486836 w 2980320"/>
              <a:gd name="connsiteY8" fmla="*/ 1011810 h 1014043"/>
              <a:gd name="connsiteX9" fmla="*/ 1740785 w 2980320"/>
              <a:gd name="connsiteY9" fmla="*/ 1011810 h 1014043"/>
              <a:gd name="connsiteX10" fmla="*/ 1740785 w 2980320"/>
              <a:gd name="connsiteY10" fmla="*/ 1011810 h 1014043"/>
              <a:gd name="connsiteX11" fmla="*/ 112235 w 2980320"/>
              <a:gd name="connsiteY11" fmla="*/ 1011810 h 1014043"/>
              <a:gd name="connsiteX12" fmla="*/ 0 w 2980320"/>
              <a:gd name="connsiteY12" fmla="*/ 899575 h 1014043"/>
              <a:gd name="connsiteX13" fmla="*/ 0 w 2980320"/>
              <a:gd name="connsiteY13" fmla="*/ 618996 h 1014043"/>
              <a:gd name="connsiteX14" fmla="*/ 0 w 2980320"/>
              <a:gd name="connsiteY14" fmla="*/ 450648 h 1014043"/>
              <a:gd name="connsiteX15" fmla="*/ 0 w 2980320"/>
              <a:gd name="connsiteY15" fmla="*/ 450648 h 1014043"/>
              <a:gd name="connsiteX16" fmla="*/ 0 w 2980320"/>
              <a:gd name="connsiteY16" fmla="*/ 450650 h 1014043"/>
              <a:gd name="connsiteX0" fmla="*/ 0 w 2980320"/>
              <a:gd name="connsiteY0" fmla="*/ 450650 h 1013039"/>
              <a:gd name="connsiteX1" fmla="*/ 112235 w 2980320"/>
              <a:gd name="connsiteY1" fmla="*/ 338415 h 1013039"/>
              <a:gd name="connsiteX2" fmla="*/ 1740785 w 2980320"/>
              <a:gd name="connsiteY2" fmla="*/ 338415 h 1013039"/>
              <a:gd name="connsiteX3" fmla="*/ 2103565 w 2980320"/>
              <a:gd name="connsiteY3" fmla="*/ 14 h 1013039"/>
              <a:gd name="connsiteX4" fmla="*/ 2255724 w 2980320"/>
              <a:gd name="connsiteY4" fmla="*/ 343440 h 1013039"/>
              <a:gd name="connsiteX5" fmla="*/ 2665976 w 2980320"/>
              <a:gd name="connsiteY5" fmla="*/ 338415 h 1013039"/>
              <a:gd name="connsiteX6" fmla="*/ 2979178 w 2980320"/>
              <a:gd name="connsiteY6" fmla="*/ 686786 h 1013039"/>
              <a:gd name="connsiteX7" fmla="*/ 2728119 w 2980320"/>
              <a:gd name="connsiteY7" fmla="*/ 1008107 h 1013039"/>
              <a:gd name="connsiteX8" fmla="*/ 2149951 w 2980320"/>
              <a:gd name="connsiteY8" fmla="*/ 1008372 h 1013039"/>
              <a:gd name="connsiteX9" fmla="*/ 1740785 w 2980320"/>
              <a:gd name="connsiteY9" fmla="*/ 1011810 h 1013039"/>
              <a:gd name="connsiteX10" fmla="*/ 1740785 w 2980320"/>
              <a:gd name="connsiteY10" fmla="*/ 1011810 h 1013039"/>
              <a:gd name="connsiteX11" fmla="*/ 112235 w 2980320"/>
              <a:gd name="connsiteY11" fmla="*/ 1011810 h 1013039"/>
              <a:gd name="connsiteX12" fmla="*/ 0 w 2980320"/>
              <a:gd name="connsiteY12" fmla="*/ 899575 h 1013039"/>
              <a:gd name="connsiteX13" fmla="*/ 0 w 2980320"/>
              <a:gd name="connsiteY13" fmla="*/ 618996 h 1013039"/>
              <a:gd name="connsiteX14" fmla="*/ 0 w 2980320"/>
              <a:gd name="connsiteY14" fmla="*/ 450648 h 1013039"/>
              <a:gd name="connsiteX15" fmla="*/ 0 w 2980320"/>
              <a:gd name="connsiteY15" fmla="*/ 450648 h 1013039"/>
              <a:gd name="connsiteX16" fmla="*/ 0 w 2980320"/>
              <a:gd name="connsiteY16" fmla="*/ 450650 h 1013039"/>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899575 h 1015247"/>
              <a:gd name="connsiteX13" fmla="*/ 0 w 2980320"/>
              <a:gd name="connsiteY13" fmla="*/ 618996 h 1015247"/>
              <a:gd name="connsiteX14" fmla="*/ 0 w 2980320"/>
              <a:gd name="connsiteY14" fmla="*/ 450648 h 1015247"/>
              <a:gd name="connsiteX15" fmla="*/ 0 w 2980320"/>
              <a:gd name="connsiteY15" fmla="*/ 450648 h 1015247"/>
              <a:gd name="connsiteX16" fmla="*/ 0 w 2980320"/>
              <a:gd name="connsiteY16" fmla="*/ 450650 h 1015247"/>
              <a:gd name="connsiteX0" fmla="*/ 0 w 2980320"/>
              <a:gd name="connsiteY0" fmla="*/ 450650 h 1015247"/>
              <a:gd name="connsiteX1" fmla="*/ 112235 w 2980320"/>
              <a:gd name="connsiteY1" fmla="*/ 338415 h 1015247"/>
              <a:gd name="connsiteX2" fmla="*/ 1740785 w 2980320"/>
              <a:gd name="connsiteY2" fmla="*/ 338415 h 1015247"/>
              <a:gd name="connsiteX3" fmla="*/ 2103565 w 2980320"/>
              <a:gd name="connsiteY3" fmla="*/ 14 h 1015247"/>
              <a:gd name="connsiteX4" fmla="*/ 2255724 w 2980320"/>
              <a:gd name="connsiteY4" fmla="*/ 343440 h 1015247"/>
              <a:gd name="connsiteX5" fmla="*/ 2665976 w 2980320"/>
              <a:gd name="connsiteY5" fmla="*/ 338415 h 1015247"/>
              <a:gd name="connsiteX6" fmla="*/ 2979178 w 2980320"/>
              <a:gd name="connsiteY6" fmla="*/ 686786 h 1015247"/>
              <a:gd name="connsiteX7" fmla="*/ 2728119 w 2980320"/>
              <a:gd name="connsiteY7" fmla="*/ 1008107 h 1015247"/>
              <a:gd name="connsiteX8" fmla="*/ 2149951 w 2980320"/>
              <a:gd name="connsiteY8" fmla="*/ 1008372 h 1015247"/>
              <a:gd name="connsiteX9" fmla="*/ 1740785 w 2980320"/>
              <a:gd name="connsiteY9" fmla="*/ 1011810 h 1015247"/>
              <a:gd name="connsiteX10" fmla="*/ 1740785 w 2980320"/>
              <a:gd name="connsiteY10" fmla="*/ 1011810 h 1015247"/>
              <a:gd name="connsiteX11" fmla="*/ 297865 w 2980320"/>
              <a:gd name="connsiteY11" fmla="*/ 1015247 h 1015247"/>
              <a:gd name="connsiteX12" fmla="*/ 0 w 2980320"/>
              <a:gd name="connsiteY12" fmla="*/ 618996 h 1015247"/>
              <a:gd name="connsiteX13" fmla="*/ 0 w 2980320"/>
              <a:gd name="connsiteY13" fmla="*/ 450648 h 1015247"/>
              <a:gd name="connsiteX14" fmla="*/ 0 w 2980320"/>
              <a:gd name="connsiteY14" fmla="*/ 450648 h 1015247"/>
              <a:gd name="connsiteX15" fmla="*/ 0 w 2980320"/>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5247"/>
              <a:gd name="connsiteX1" fmla="*/ 119110 w 2987195"/>
              <a:gd name="connsiteY1" fmla="*/ 338415 h 1015247"/>
              <a:gd name="connsiteX2" fmla="*/ 1747660 w 2987195"/>
              <a:gd name="connsiteY2" fmla="*/ 338415 h 1015247"/>
              <a:gd name="connsiteX3" fmla="*/ 2110440 w 2987195"/>
              <a:gd name="connsiteY3" fmla="*/ 14 h 1015247"/>
              <a:gd name="connsiteX4" fmla="*/ 2262599 w 2987195"/>
              <a:gd name="connsiteY4" fmla="*/ 343440 h 1015247"/>
              <a:gd name="connsiteX5" fmla="*/ 2672851 w 2987195"/>
              <a:gd name="connsiteY5" fmla="*/ 338415 h 1015247"/>
              <a:gd name="connsiteX6" fmla="*/ 2986053 w 2987195"/>
              <a:gd name="connsiteY6" fmla="*/ 686786 h 1015247"/>
              <a:gd name="connsiteX7" fmla="*/ 2734994 w 2987195"/>
              <a:gd name="connsiteY7" fmla="*/ 1008107 h 1015247"/>
              <a:gd name="connsiteX8" fmla="*/ 2156826 w 2987195"/>
              <a:gd name="connsiteY8" fmla="*/ 1008372 h 1015247"/>
              <a:gd name="connsiteX9" fmla="*/ 1747660 w 2987195"/>
              <a:gd name="connsiteY9" fmla="*/ 1011810 h 1015247"/>
              <a:gd name="connsiteX10" fmla="*/ 1747660 w 2987195"/>
              <a:gd name="connsiteY10" fmla="*/ 1011810 h 1015247"/>
              <a:gd name="connsiteX11" fmla="*/ 304740 w 2987195"/>
              <a:gd name="connsiteY11" fmla="*/ 1015247 h 1015247"/>
              <a:gd name="connsiteX12" fmla="*/ 0 w 2987195"/>
              <a:gd name="connsiteY12" fmla="*/ 701498 h 1015247"/>
              <a:gd name="connsiteX13" fmla="*/ 6875 w 2987195"/>
              <a:gd name="connsiteY13" fmla="*/ 450648 h 1015247"/>
              <a:gd name="connsiteX14" fmla="*/ 6875 w 2987195"/>
              <a:gd name="connsiteY14" fmla="*/ 450648 h 1015247"/>
              <a:gd name="connsiteX15" fmla="*/ 6875 w 2987195"/>
              <a:gd name="connsiteY15" fmla="*/ 450650 h 1015247"/>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50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15" fmla="*/ 6875 w 2987195"/>
              <a:gd name="connsiteY15" fmla="*/ 450650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6875 w 2987195"/>
              <a:gd name="connsiteY14" fmla="*/ 450648 h 1018685"/>
              <a:gd name="connsiteX0" fmla="*/ 216569 w 2987195"/>
              <a:gd name="connsiteY0" fmla="*/ 546901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14" fmla="*/ 216569 w 2987195"/>
              <a:gd name="connsiteY14" fmla="*/ 546901 h 1018685"/>
              <a:gd name="connsiteX0" fmla="*/ 6875 w 2987195"/>
              <a:gd name="connsiteY0" fmla="*/ 45064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13" fmla="*/ 6875 w 2987195"/>
              <a:gd name="connsiteY13" fmla="*/ 450648 h 1018685"/>
              <a:gd name="connsiteX0" fmla="*/ 0 w 2987195"/>
              <a:gd name="connsiteY0" fmla="*/ 701498 h 1018685"/>
              <a:gd name="connsiteX1" fmla="*/ 119110 w 2987195"/>
              <a:gd name="connsiteY1" fmla="*/ 338415 h 1018685"/>
              <a:gd name="connsiteX2" fmla="*/ 1747660 w 2987195"/>
              <a:gd name="connsiteY2" fmla="*/ 338415 h 1018685"/>
              <a:gd name="connsiteX3" fmla="*/ 2110440 w 2987195"/>
              <a:gd name="connsiteY3" fmla="*/ 14 h 1018685"/>
              <a:gd name="connsiteX4" fmla="*/ 2262599 w 2987195"/>
              <a:gd name="connsiteY4" fmla="*/ 343440 h 1018685"/>
              <a:gd name="connsiteX5" fmla="*/ 2672851 w 2987195"/>
              <a:gd name="connsiteY5" fmla="*/ 338415 h 1018685"/>
              <a:gd name="connsiteX6" fmla="*/ 2986053 w 2987195"/>
              <a:gd name="connsiteY6" fmla="*/ 686786 h 1018685"/>
              <a:gd name="connsiteX7" fmla="*/ 2734994 w 2987195"/>
              <a:gd name="connsiteY7" fmla="*/ 1008107 h 1018685"/>
              <a:gd name="connsiteX8" fmla="*/ 2156826 w 2987195"/>
              <a:gd name="connsiteY8" fmla="*/ 1008372 h 1018685"/>
              <a:gd name="connsiteX9" fmla="*/ 1747660 w 2987195"/>
              <a:gd name="connsiteY9" fmla="*/ 1011810 h 1018685"/>
              <a:gd name="connsiteX10" fmla="*/ 1747660 w 2987195"/>
              <a:gd name="connsiteY10" fmla="*/ 1011810 h 1018685"/>
              <a:gd name="connsiteX11" fmla="*/ 321927 w 2987195"/>
              <a:gd name="connsiteY11" fmla="*/ 1018685 h 1018685"/>
              <a:gd name="connsiteX12" fmla="*/ 0 w 2987195"/>
              <a:gd name="connsiteY12" fmla="*/ 701498 h 1018685"/>
              <a:gd name="connsiteX0" fmla="*/ 565 w 2987760"/>
              <a:gd name="connsiteY0" fmla="*/ 701498 h 1018685"/>
              <a:gd name="connsiteX1" fmla="*/ 119675 w 2987760"/>
              <a:gd name="connsiteY1" fmla="*/ 338415 h 1018685"/>
              <a:gd name="connsiteX2" fmla="*/ 1748225 w 2987760"/>
              <a:gd name="connsiteY2" fmla="*/ 338415 h 1018685"/>
              <a:gd name="connsiteX3" fmla="*/ 2111005 w 2987760"/>
              <a:gd name="connsiteY3" fmla="*/ 14 h 1018685"/>
              <a:gd name="connsiteX4" fmla="*/ 2263164 w 2987760"/>
              <a:gd name="connsiteY4" fmla="*/ 343440 h 1018685"/>
              <a:gd name="connsiteX5" fmla="*/ 2673416 w 2987760"/>
              <a:gd name="connsiteY5" fmla="*/ 338415 h 1018685"/>
              <a:gd name="connsiteX6" fmla="*/ 2986618 w 2987760"/>
              <a:gd name="connsiteY6" fmla="*/ 686786 h 1018685"/>
              <a:gd name="connsiteX7" fmla="*/ 2735559 w 2987760"/>
              <a:gd name="connsiteY7" fmla="*/ 1008107 h 1018685"/>
              <a:gd name="connsiteX8" fmla="*/ 2157391 w 2987760"/>
              <a:gd name="connsiteY8" fmla="*/ 1008372 h 1018685"/>
              <a:gd name="connsiteX9" fmla="*/ 1748225 w 2987760"/>
              <a:gd name="connsiteY9" fmla="*/ 1011810 h 1018685"/>
              <a:gd name="connsiteX10" fmla="*/ 1748225 w 2987760"/>
              <a:gd name="connsiteY10" fmla="*/ 1011810 h 1018685"/>
              <a:gd name="connsiteX11" fmla="*/ 322492 w 2987760"/>
              <a:gd name="connsiteY11" fmla="*/ 1018685 h 1018685"/>
              <a:gd name="connsiteX12" fmla="*/ 565 w 2987760"/>
              <a:gd name="connsiteY12" fmla="*/ 701498 h 1018685"/>
              <a:gd name="connsiteX0" fmla="*/ 3986 w 2991181"/>
              <a:gd name="connsiteY0" fmla="*/ 701498 h 1018685"/>
              <a:gd name="connsiteX1" fmla="*/ 123096 w 2991181"/>
              <a:gd name="connsiteY1" fmla="*/ 33841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3986 w 2991181"/>
              <a:gd name="connsiteY0" fmla="*/ 701498 h 1018685"/>
              <a:gd name="connsiteX1" fmla="*/ 301851 w 2991181"/>
              <a:gd name="connsiteY1" fmla="*/ 352165 h 1018685"/>
              <a:gd name="connsiteX2" fmla="*/ 1751646 w 2991181"/>
              <a:gd name="connsiteY2" fmla="*/ 338415 h 1018685"/>
              <a:gd name="connsiteX3" fmla="*/ 2114426 w 2991181"/>
              <a:gd name="connsiteY3" fmla="*/ 14 h 1018685"/>
              <a:gd name="connsiteX4" fmla="*/ 2266585 w 2991181"/>
              <a:gd name="connsiteY4" fmla="*/ 343440 h 1018685"/>
              <a:gd name="connsiteX5" fmla="*/ 2676837 w 2991181"/>
              <a:gd name="connsiteY5" fmla="*/ 338415 h 1018685"/>
              <a:gd name="connsiteX6" fmla="*/ 2990039 w 2991181"/>
              <a:gd name="connsiteY6" fmla="*/ 686786 h 1018685"/>
              <a:gd name="connsiteX7" fmla="*/ 2738980 w 2991181"/>
              <a:gd name="connsiteY7" fmla="*/ 1008107 h 1018685"/>
              <a:gd name="connsiteX8" fmla="*/ 2160812 w 2991181"/>
              <a:gd name="connsiteY8" fmla="*/ 1008372 h 1018685"/>
              <a:gd name="connsiteX9" fmla="*/ 1751646 w 2991181"/>
              <a:gd name="connsiteY9" fmla="*/ 1011810 h 1018685"/>
              <a:gd name="connsiteX10" fmla="*/ 1751646 w 2991181"/>
              <a:gd name="connsiteY10" fmla="*/ 1011810 h 1018685"/>
              <a:gd name="connsiteX11" fmla="*/ 325913 w 2991181"/>
              <a:gd name="connsiteY11" fmla="*/ 1018685 h 1018685"/>
              <a:gd name="connsiteX12" fmla="*/ 3986 w 2991181"/>
              <a:gd name="connsiteY12" fmla="*/ 701498 h 1018685"/>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98 h 1018730"/>
              <a:gd name="connsiteX1" fmla="*/ 300771 w 2990101"/>
              <a:gd name="connsiteY1" fmla="*/ 352165 h 1018730"/>
              <a:gd name="connsiteX2" fmla="*/ 1750566 w 2990101"/>
              <a:gd name="connsiteY2" fmla="*/ 338415 h 1018730"/>
              <a:gd name="connsiteX3" fmla="*/ 2113346 w 2990101"/>
              <a:gd name="connsiteY3" fmla="*/ 14 h 1018730"/>
              <a:gd name="connsiteX4" fmla="*/ 2265505 w 2990101"/>
              <a:gd name="connsiteY4" fmla="*/ 343440 h 1018730"/>
              <a:gd name="connsiteX5" fmla="*/ 2675757 w 2990101"/>
              <a:gd name="connsiteY5" fmla="*/ 338415 h 1018730"/>
              <a:gd name="connsiteX6" fmla="*/ 2988959 w 2990101"/>
              <a:gd name="connsiteY6" fmla="*/ 686786 h 1018730"/>
              <a:gd name="connsiteX7" fmla="*/ 2737900 w 2990101"/>
              <a:gd name="connsiteY7" fmla="*/ 1008107 h 1018730"/>
              <a:gd name="connsiteX8" fmla="*/ 2159732 w 2990101"/>
              <a:gd name="connsiteY8" fmla="*/ 1008372 h 1018730"/>
              <a:gd name="connsiteX9" fmla="*/ 1750566 w 2990101"/>
              <a:gd name="connsiteY9" fmla="*/ 1011810 h 1018730"/>
              <a:gd name="connsiteX10" fmla="*/ 1750566 w 2990101"/>
              <a:gd name="connsiteY10" fmla="*/ 1011810 h 1018730"/>
              <a:gd name="connsiteX11" fmla="*/ 324833 w 2990101"/>
              <a:gd name="connsiteY11" fmla="*/ 1018685 h 1018730"/>
              <a:gd name="connsiteX12" fmla="*/ 2906 w 2990101"/>
              <a:gd name="connsiteY12" fmla="*/ 701498 h 1018730"/>
              <a:gd name="connsiteX0" fmla="*/ 2906 w 2990101"/>
              <a:gd name="connsiteY0" fmla="*/ 701485 h 1018717"/>
              <a:gd name="connsiteX1" fmla="*/ 300771 w 2990101"/>
              <a:gd name="connsiteY1" fmla="*/ 352152 h 1018717"/>
              <a:gd name="connsiteX2" fmla="*/ 1826766 w 2990101"/>
              <a:gd name="connsiteY2" fmla="*/ 341577 h 1018717"/>
              <a:gd name="connsiteX3" fmla="*/ 2113346 w 2990101"/>
              <a:gd name="connsiteY3" fmla="*/ 1 h 1018717"/>
              <a:gd name="connsiteX4" fmla="*/ 2265505 w 2990101"/>
              <a:gd name="connsiteY4" fmla="*/ 343427 h 1018717"/>
              <a:gd name="connsiteX5" fmla="*/ 2675757 w 2990101"/>
              <a:gd name="connsiteY5" fmla="*/ 338402 h 1018717"/>
              <a:gd name="connsiteX6" fmla="*/ 2988959 w 2990101"/>
              <a:gd name="connsiteY6" fmla="*/ 686773 h 1018717"/>
              <a:gd name="connsiteX7" fmla="*/ 2737900 w 2990101"/>
              <a:gd name="connsiteY7" fmla="*/ 1008094 h 1018717"/>
              <a:gd name="connsiteX8" fmla="*/ 2159732 w 2990101"/>
              <a:gd name="connsiteY8" fmla="*/ 1008359 h 1018717"/>
              <a:gd name="connsiteX9" fmla="*/ 1750566 w 2990101"/>
              <a:gd name="connsiteY9" fmla="*/ 1011797 h 1018717"/>
              <a:gd name="connsiteX10" fmla="*/ 1750566 w 2990101"/>
              <a:gd name="connsiteY10" fmla="*/ 1011797 h 1018717"/>
              <a:gd name="connsiteX11" fmla="*/ 324833 w 2990101"/>
              <a:gd name="connsiteY11" fmla="*/ 1018672 h 1018717"/>
              <a:gd name="connsiteX12" fmla="*/ 2906 w 2990101"/>
              <a:gd name="connsiteY12" fmla="*/ 701485 h 1018717"/>
              <a:gd name="connsiteX0" fmla="*/ 2906 w 2990101"/>
              <a:gd name="connsiteY0" fmla="*/ 701578 h 1018810"/>
              <a:gd name="connsiteX1" fmla="*/ 300771 w 2990101"/>
              <a:gd name="connsiteY1" fmla="*/ 352245 h 1018810"/>
              <a:gd name="connsiteX2" fmla="*/ 1826766 w 2990101"/>
              <a:gd name="connsiteY2" fmla="*/ 341670 h 1018810"/>
              <a:gd name="connsiteX3" fmla="*/ 2113346 w 2990101"/>
              <a:gd name="connsiteY3" fmla="*/ 94 h 1018810"/>
              <a:gd name="connsiteX4" fmla="*/ 2265505 w 2990101"/>
              <a:gd name="connsiteY4" fmla="*/ 343520 h 1018810"/>
              <a:gd name="connsiteX5" fmla="*/ 2675757 w 2990101"/>
              <a:gd name="connsiteY5" fmla="*/ 338495 h 1018810"/>
              <a:gd name="connsiteX6" fmla="*/ 2988959 w 2990101"/>
              <a:gd name="connsiteY6" fmla="*/ 686866 h 1018810"/>
              <a:gd name="connsiteX7" fmla="*/ 2737900 w 2990101"/>
              <a:gd name="connsiteY7" fmla="*/ 1008187 h 1018810"/>
              <a:gd name="connsiteX8" fmla="*/ 2159732 w 2990101"/>
              <a:gd name="connsiteY8" fmla="*/ 1008452 h 1018810"/>
              <a:gd name="connsiteX9" fmla="*/ 1750566 w 2990101"/>
              <a:gd name="connsiteY9" fmla="*/ 1011890 h 1018810"/>
              <a:gd name="connsiteX10" fmla="*/ 1750566 w 2990101"/>
              <a:gd name="connsiteY10" fmla="*/ 1011890 h 1018810"/>
              <a:gd name="connsiteX11" fmla="*/ 324833 w 2990101"/>
              <a:gd name="connsiteY11" fmla="*/ 1018765 h 1018810"/>
              <a:gd name="connsiteX12" fmla="*/ 2906 w 2990101"/>
              <a:gd name="connsiteY12" fmla="*/ 701578 h 1018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0101" h="1018810">
                <a:moveTo>
                  <a:pt x="2906" y="701578"/>
                </a:moveTo>
                <a:cubicBezTo>
                  <a:pt x="-5518" y="553049"/>
                  <a:pt x="23874" y="356395"/>
                  <a:pt x="300771" y="352245"/>
                </a:cubicBezTo>
                <a:lnTo>
                  <a:pt x="1826766" y="341670"/>
                </a:lnTo>
                <a:cubicBezTo>
                  <a:pt x="2100287" y="343303"/>
                  <a:pt x="2113248" y="2961"/>
                  <a:pt x="2113346" y="94"/>
                </a:cubicBezTo>
                <a:cubicBezTo>
                  <a:pt x="2113444" y="-2773"/>
                  <a:pt x="2340389" y="58223"/>
                  <a:pt x="2265505" y="343520"/>
                </a:cubicBezTo>
                <a:lnTo>
                  <a:pt x="2675757" y="338495"/>
                </a:lnTo>
                <a:cubicBezTo>
                  <a:pt x="2868372" y="348544"/>
                  <a:pt x="3004031" y="469130"/>
                  <a:pt x="2988959" y="686866"/>
                </a:cubicBezTo>
                <a:cubicBezTo>
                  <a:pt x="2983367" y="935884"/>
                  <a:pt x="2924362" y="985257"/>
                  <a:pt x="2737900" y="1008187"/>
                </a:cubicBezTo>
                <a:cubicBezTo>
                  <a:pt x="2599032" y="1019734"/>
                  <a:pt x="2240160" y="1007218"/>
                  <a:pt x="2159732" y="1008452"/>
                </a:cubicBezTo>
                <a:lnTo>
                  <a:pt x="1750566" y="1011890"/>
                </a:lnTo>
                <a:lnTo>
                  <a:pt x="1750566" y="1011890"/>
                </a:lnTo>
                <a:lnTo>
                  <a:pt x="324833" y="1018765"/>
                </a:lnTo>
                <a:cubicBezTo>
                  <a:pt x="55328" y="1022047"/>
                  <a:pt x="-16202" y="847241"/>
                  <a:pt x="2906" y="701578"/>
                </a:cubicBezTo>
                <a:close/>
              </a:path>
            </a:pathLst>
          </a:cu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600" b="1" dirty="0">
              <a:solidFill>
                <a:srgbClr val="004AAD"/>
              </a:solidFill>
              <a:latin typeface="Comic Sans MS" panose="030F0902030302020204" pitchFamily="66" charset="0"/>
            </a:endParaRPr>
          </a:p>
        </p:txBody>
      </p:sp>
      <p:sp>
        <p:nvSpPr>
          <p:cNvPr id="10" name="TextBox 9">
            <a:extLst>
              <a:ext uri="{FF2B5EF4-FFF2-40B4-BE49-F238E27FC236}">
                <a16:creationId xmlns:a16="http://schemas.microsoft.com/office/drawing/2014/main" id="{596889BA-28EF-CFB9-FF6A-AAFDD9570EA9}"/>
              </a:ext>
            </a:extLst>
          </p:cNvPr>
          <p:cNvSpPr txBox="1"/>
          <p:nvPr userDrawn="1"/>
        </p:nvSpPr>
        <p:spPr>
          <a:xfrm>
            <a:off x="8628431" y="5916541"/>
            <a:ext cx="2990101" cy="323165"/>
          </a:xfrm>
          <a:prstGeom prst="rect">
            <a:avLst/>
          </a:prstGeom>
          <a:noFill/>
        </p:spPr>
        <p:txBody>
          <a:bodyPr wrap="square" anchor="ctr">
            <a:spAutoFit/>
          </a:bodyPr>
          <a:lstStyle/>
          <a:p>
            <a:pPr algn="ctr"/>
            <a:r>
              <a:rPr lang="en-US" sz="1500" b="1" dirty="0">
                <a:solidFill>
                  <a:srgbClr val="004AAD"/>
                </a:solidFill>
                <a:latin typeface="Arial" panose="020B0604020202020204" pitchFamily="34" charset="0"/>
                <a:cs typeface="Arial" panose="020B0604020202020204" pitchFamily="34" charset="0"/>
              </a:rPr>
              <a:t> #</a:t>
            </a:r>
            <a:r>
              <a:rPr lang="en-US" sz="1500" b="1" dirty="0" err="1">
                <a:solidFill>
                  <a:srgbClr val="004AAD"/>
                </a:solidFill>
                <a:latin typeface="Arial" panose="020B0604020202020204" pitchFamily="34" charset="0"/>
                <a:cs typeface="Arial" panose="020B0604020202020204" pitchFamily="34" charset="0"/>
              </a:rPr>
              <a:t>TalkScottishEducation</a:t>
            </a:r>
            <a:endParaRPr lang="en-US" sz="1500" b="1" dirty="0">
              <a:solidFill>
                <a:srgbClr val="004AAD"/>
              </a:solidFill>
              <a:latin typeface="Arial" panose="020B0604020202020204" pitchFamily="34" charset="0"/>
              <a:cs typeface="Arial" panose="020B0604020202020204" pitchFamily="34" charset="0"/>
            </a:endParaRPr>
          </a:p>
        </p:txBody>
      </p:sp>
      <p:sp>
        <p:nvSpPr>
          <p:cNvPr id="12" name="Rounded Rectangular Callout 11">
            <a:extLst>
              <a:ext uri="{FF2B5EF4-FFF2-40B4-BE49-F238E27FC236}">
                <a16:creationId xmlns:a16="http://schemas.microsoft.com/office/drawing/2014/main" id="{05CA2DD2-B825-7D89-88F3-6A3B4B3C26CA}"/>
              </a:ext>
            </a:extLst>
          </p:cNvPr>
          <p:cNvSpPr/>
          <p:nvPr userDrawn="1"/>
        </p:nvSpPr>
        <p:spPr>
          <a:xfrm>
            <a:off x="8915401" y="811152"/>
            <a:ext cx="1507384" cy="1041381"/>
          </a:xfrm>
          <a:prstGeom prst="wedgeRoundRectCallout">
            <a:avLst>
              <a:gd name="adj1" fmla="val -30411"/>
              <a:gd name="adj2" fmla="val 75044"/>
              <a:gd name="adj3" fmla="val 16667"/>
            </a:avLst>
          </a:prstGeom>
          <a:no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ular Callout 12">
            <a:extLst>
              <a:ext uri="{FF2B5EF4-FFF2-40B4-BE49-F238E27FC236}">
                <a16:creationId xmlns:a16="http://schemas.microsoft.com/office/drawing/2014/main" id="{93F19DE3-07B0-5954-E392-564077A5AAC5}"/>
              </a:ext>
            </a:extLst>
          </p:cNvPr>
          <p:cNvSpPr/>
          <p:nvPr userDrawn="1"/>
        </p:nvSpPr>
        <p:spPr>
          <a:xfrm flipH="1">
            <a:off x="9784537" y="1252460"/>
            <a:ext cx="1428894" cy="1041381"/>
          </a:xfrm>
          <a:prstGeom prst="wedgeRoundRectCallout">
            <a:avLst>
              <a:gd name="adj1" fmla="val -30411"/>
              <a:gd name="adj2" fmla="val 75044"/>
              <a:gd name="adj3" fmla="val 16667"/>
            </a:avLst>
          </a:prstGeom>
          <a:solidFill>
            <a:schemeClr val="bg1"/>
          </a:solidFill>
          <a:ln w="38100">
            <a:solidFill>
              <a:srgbClr val="004A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7C549D75-B8EC-1AAE-41C2-650E495C89F1}"/>
              </a:ext>
            </a:extLst>
          </p:cNvPr>
          <p:cNvCxnSpPr/>
          <p:nvPr userDrawn="1"/>
        </p:nvCxnSpPr>
        <p:spPr>
          <a:xfrm>
            <a:off x="10010274" y="1601919"/>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5B5F6F2-5761-227B-A107-84BEF8E20248}"/>
              </a:ext>
            </a:extLst>
          </p:cNvPr>
          <p:cNvCxnSpPr/>
          <p:nvPr userDrawn="1"/>
        </p:nvCxnSpPr>
        <p:spPr>
          <a:xfrm>
            <a:off x="10010274" y="1805651"/>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012B6BC-C833-9BBB-14EC-A72453C4D8DE}"/>
              </a:ext>
            </a:extLst>
          </p:cNvPr>
          <p:cNvCxnSpPr/>
          <p:nvPr userDrawn="1"/>
        </p:nvCxnSpPr>
        <p:spPr>
          <a:xfrm>
            <a:off x="10010274" y="1992427"/>
            <a:ext cx="977960" cy="0"/>
          </a:xfrm>
          <a:prstGeom prst="line">
            <a:avLst/>
          </a:prstGeom>
          <a:ln w="38100">
            <a:solidFill>
              <a:srgbClr val="004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0033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7239000" y="6356350"/>
            <a:ext cx="4114800"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endParaRPr lang="en-GB" dirty="0"/>
          </a:p>
        </p:txBody>
      </p:sp>
    </p:spTree>
    <p:extLst>
      <p:ext uri="{BB962C8B-B14F-4D97-AF65-F5344CB8AC3E}">
        <p14:creationId xmlns:p14="http://schemas.microsoft.com/office/powerpoint/2010/main" val="2471438008"/>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60" r:id="rId3"/>
    <p:sldLayoutId id="2147483651" r:id="rId4"/>
    <p:sldLayoutId id="2147483653" r:id="rId5"/>
    <p:sldLayoutId id="2147483662" r:id="rId6"/>
    <p:sldLayoutId id="2147483661" r:id="rId7"/>
    <p:sldLayoutId id="2147483663" r:id="rId8"/>
    <p:sldLayoutId id="2147483665" r:id="rId9"/>
    <p:sldLayoutId id="2147483664" r:id="rId10"/>
    <p:sldLayoutId id="2147483666" r:id="rId11"/>
    <p:sldLayoutId id="2147483655" r:id="rId12"/>
    <p:sldLayoutId id="2147483652" r:id="rId13"/>
  </p:sldLayoutIdLst>
  <p:txStyles>
    <p:titleStyle>
      <a:lvl1pPr algn="l" defTabSz="914400" rtl="0" eaLnBrk="1" latinLnBrk="0" hangingPunct="1">
        <a:lnSpc>
          <a:spcPct val="90000"/>
        </a:lnSpc>
        <a:spcBef>
          <a:spcPct val="0"/>
        </a:spcBef>
        <a:buNone/>
        <a:defRPr sz="4000" b="1" kern="1200">
          <a:solidFill>
            <a:srgbClr val="004AAD"/>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8" Type="http://schemas.openxmlformats.org/officeDocument/2006/relationships/slide" Target="slide23.xml"/><Relationship Id="rId3" Type="http://schemas.openxmlformats.org/officeDocument/2006/relationships/slide" Target="slide3.xml"/><Relationship Id="rId7" Type="http://schemas.openxmlformats.org/officeDocument/2006/relationships/slide" Target="slide2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slide" Target="slide16.xml"/><Relationship Id="rId5" Type="http://schemas.openxmlformats.org/officeDocument/2006/relationships/slide" Target="slide6.xml"/><Relationship Id="rId4" Type="http://schemas.openxmlformats.org/officeDocument/2006/relationships/slide" Target="slide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hyperlink" Target="https://consult.gov.scot/learning-directorate/national-discussion-on-education" TargetMode="External"/><Relationship Id="rId2" Type="http://schemas.openxmlformats.org/officeDocument/2006/relationships/hyperlink" Target="https://consult.gov.scot/learning-directorate/national-discussion-feedback" TargetMode="External"/><Relationship Id="rId1" Type="http://schemas.openxmlformats.org/officeDocument/2006/relationships/slideLayout" Target="../slideLayouts/slideLayout8.xml"/><Relationship Id="rId4" Type="http://schemas.openxmlformats.org/officeDocument/2006/relationships/hyperlink" Target="mailto:nationaldiscussiononeducation@gov.scot"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nationalarchives.gov.uk/doc/open-government-licence/version/3" TargetMode="External"/><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hyperlink" Target="http://www.gov.scot/" TargetMode="External"/><Relationship Id="rId4" Type="http://schemas.openxmlformats.org/officeDocument/2006/relationships/hyperlink" Target="mailto:psi%40nationalarchives.gsi.gov.uk?subjec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U0BaSciflZQ" TargetMode="Externa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5479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4</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p:txBody>
          <a:bodyPr>
            <a:noAutofit/>
          </a:bodyPr>
          <a:lstStyle/>
          <a:p>
            <a:pPr marL="0" indent="0">
              <a:buNone/>
            </a:pPr>
            <a:r>
              <a:rPr lang="en-US" sz="3400" dirty="0">
                <a:solidFill>
                  <a:srgbClr val="004AAD"/>
                </a:solidFill>
              </a:rPr>
              <a:t>What are the most important priorities for a future Scottish education system?</a:t>
            </a:r>
          </a:p>
        </p:txBody>
      </p:sp>
    </p:spTree>
    <p:extLst>
      <p:ext uri="{BB962C8B-B14F-4D97-AF65-F5344CB8AC3E}">
        <p14:creationId xmlns:p14="http://schemas.microsoft.com/office/powerpoint/2010/main" val="1304158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5</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a:xfrm>
            <a:off x="1203766" y="738652"/>
            <a:ext cx="7312273" cy="1066999"/>
          </a:xfrm>
        </p:spPr>
        <p:txBody>
          <a:bodyPr>
            <a:noAutofit/>
          </a:bodyPr>
          <a:lstStyle/>
          <a:p>
            <a:pPr marL="0" indent="0">
              <a:buNone/>
            </a:pPr>
            <a:r>
              <a:rPr lang="en-US" sz="3400" dirty="0">
                <a:solidFill>
                  <a:srgbClr val="004AAD"/>
                </a:solidFill>
              </a:rPr>
              <a:t>Overall, what is your vision for </a:t>
            </a:r>
            <a:br>
              <a:rPr lang="en-US" sz="3400" dirty="0">
                <a:solidFill>
                  <a:srgbClr val="004AAD"/>
                </a:solidFill>
              </a:rPr>
            </a:br>
            <a:r>
              <a:rPr lang="en-US" sz="3400" dirty="0">
                <a:solidFill>
                  <a:srgbClr val="004AAD"/>
                </a:solidFill>
              </a:rPr>
              <a:t>the future of education in Scotland?</a:t>
            </a:r>
          </a:p>
        </p:txBody>
      </p:sp>
    </p:spTree>
    <p:extLst>
      <p:ext uri="{BB962C8B-B14F-4D97-AF65-F5344CB8AC3E}">
        <p14:creationId xmlns:p14="http://schemas.microsoft.com/office/powerpoint/2010/main" val="2732194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6</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a:xfrm>
            <a:off x="1203766" y="738652"/>
            <a:ext cx="7257188" cy="1066999"/>
          </a:xfrm>
        </p:spPr>
        <p:txBody>
          <a:bodyPr>
            <a:noAutofit/>
          </a:bodyPr>
          <a:lstStyle/>
          <a:p>
            <a:pPr marL="0" indent="0">
              <a:buNone/>
            </a:pPr>
            <a:r>
              <a:rPr lang="en-US" sz="3400" dirty="0">
                <a:solidFill>
                  <a:srgbClr val="004AAD"/>
                </a:solidFill>
              </a:rPr>
              <a:t>How can we make that future vision for education a reality in Scotland?</a:t>
            </a:r>
          </a:p>
        </p:txBody>
      </p:sp>
    </p:spTree>
    <p:extLst>
      <p:ext uri="{BB962C8B-B14F-4D97-AF65-F5344CB8AC3E}">
        <p14:creationId xmlns:p14="http://schemas.microsoft.com/office/powerpoint/2010/main" val="1709840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7</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p:txBody>
          <a:bodyPr>
            <a:noAutofit/>
          </a:bodyPr>
          <a:lstStyle/>
          <a:p>
            <a:pPr marL="0" indent="0">
              <a:buNone/>
            </a:pPr>
            <a:r>
              <a:rPr lang="en-US" sz="3400" dirty="0">
                <a:solidFill>
                  <a:srgbClr val="004AAD"/>
                </a:solidFill>
              </a:rPr>
              <a:t>What are the most important </a:t>
            </a:r>
            <a:br>
              <a:rPr lang="en-US" sz="3400" dirty="0">
                <a:solidFill>
                  <a:srgbClr val="004AAD"/>
                </a:solidFill>
              </a:rPr>
            </a:br>
            <a:r>
              <a:rPr lang="en-US" sz="3400" dirty="0">
                <a:solidFill>
                  <a:srgbClr val="004AAD"/>
                </a:solidFill>
              </a:rPr>
              <a:t>steps we need to take to achieve the future vision for education </a:t>
            </a:r>
            <a:br>
              <a:rPr lang="en-US" sz="3400" dirty="0">
                <a:solidFill>
                  <a:srgbClr val="004AAD"/>
                </a:solidFill>
              </a:rPr>
            </a:br>
            <a:r>
              <a:rPr lang="en-US" sz="3400" dirty="0">
                <a:solidFill>
                  <a:srgbClr val="004AAD"/>
                </a:solidFill>
              </a:rPr>
              <a:t>in Scotland?</a:t>
            </a:r>
          </a:p>
        </p:txBody>
      </p:sp>
    </p:spTree>
    <p:extLst>
      <p:ext uri="{BB962C8B-B14F-4D97-AF65-F5344CB8AC3E}">
        <p14:creationId xmlns:p14="http://schemas.microsoft.com/office/powerpoint/2010/main" val="2812237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8</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p:txBody>
          <a:bodyPr>
            <a:noAutofit/>
          </a:bodyPr>
          <a:lstStyle/>
          <a:p>
            <a:pPr marL="0" indent="0">
              <a:buNone/>
            </a:pPr>
            <a:r>
              <a:rPr lang="en-US" sz="3400" dirty="0">
                <a:solidFill>
                  <a:srgbClr val="004AAD"/>
                </a:solidFill>
              </a:rPr>
              <a:t>How can we ensure that everyone involved in education in Scotland has a say in future decisions </a:t>
            </a:r>
            <a:br>
              <a:rPr lang="en-US" sz="3400" dirty="0">
                <a:solidFill>
                  <a:srgbClr val="004AAD"/>
                </a:solidFill>
              </a:rPr>
            </a:br>
            <a:r>
              <a:rPr lang="en-US" sz="3400" dirty="0">
                <a:solidFill>
                  <a:srgbClr val="004AAD"/>
                </a:solidFill>
              </a:rPr>
              <a:t>and actions?</a:t>
            </a:r>
          </a:p>
        </p:txBody>
      </p:sp>
    </p:spTree>
    <p:extLst>
      <p:ext uri="{BB962C8B-B14F-4D97-AF65-F5344CB8AC3E}">
        <p14:creationId xmlns:p14="http://schemas.microsoft.com/office/powerpoint/2010/main" val="893586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B32763FD-9542-71CA-C496-7D1418F28D20}"/>
              </a:ext>
            </a:extLst>
          </p:cNvPr>
          <p:cNvSpPr txBox="1">
            <a:spLocks/>
          </p:cNvSpPr>
          <p:nvPr/>
        </p:nvSpPr>
        <p:spPr>
          <a:xfrm>
            <a:off x="638932" y="762794"/>
            <a:ext cx="7069807" cy="569049"/>
          </a:xfrm>
          <a:prstGeom prst="rect">
            <a:avLst/>
          </a:prstGeom>
        </p:spPr>
        <p:txBody>
          <a:bodyPr anchor="t"/>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err="1">
                <a:solidFill>
                  <a:srgbClr val="004AAD"/>
                </a:solidFill>
              </a:rPr>
              <a:t>Summarise</a:t>
            </a:r>
            <a:r>
              <a:rPr lang="en-US" sz="2800" dirty="0">
                <a:solidFill>
                  <a:srgbClr val="004AAD"/>
                </a:solidFill>
              </a:rPr>
              <a:t> your discussions</a:t>
            </a:r>
          </a:p>
        </p:txBody>
      </p:sp>
      <p:sp>
        <p:nvSpPr>
          <p:cNvPr id="9" name="Content Placeholder 3">
            <a:extLst>
              <a:ext uri="{FF2B5EF4-FFF2-40B4-BE49-F238E27FC236}">
                <a16:creationId xmlns:a16="http://schemas.microsoft.com/office/drawing/2014/main" id="{32B8586E-2F58-C637-EC60-00082A4FC323}"/>
              </a:ext>
            </a:extLst>
          </p:cNvPr>
          <p:cNvSpPr txBox="1">
            <a:spLocks/>
          </p:cNvSpPr>
          <p:nvPr/>
        </p:nvSpPr>
        <p:spPr>
          <a:xfrm>
            <a:off x="638932" y="1342843"/>
            <a:ext cx="7069807" cy="40530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1. What kind of education will be needed by children and young people in Scotland in the future and how do we make that a reality?</a:t>
            </a:r>
            <a:br>
              <a:rPr lang="en-US" sz="1400" dirty="0"/>
            </a:br>
            <a:r>
              <a:rPr lang="en-US" sz="1400" dirty="0"/>
              <a:t/>
            </a:r>
            <a:br>
              <a:rPr lang="en-US" sz="1400" dirty="0"/>
            </a:br>
            <a:r>
              <a:rPr lang="en-US" sz="1400" dirty="0"/>
              <a:t>2. How do we ensure that children and young people in Scotland feel supported in their learning in the future?</a:t>
            </a:r>
            <a:br>
              <a:rPr lang="en-US" sz="1400" dirty="0"/>
            </a:br>
            <a:r>
              <a:rPr lang="en-US" sz="1400" dirty="0"/>
              <a:t/>
            </a:r>
            <a:br>
              <a:rPr lang="en-US" sz="1400" dirty="0"/>
            </a:br>
            <a:r>
              <a:rPr lang="en-US" sz="1400" dirty="0"/>
              <a:t>3. What is one thing that needs to stay and why?</a:t>
            </a:r>
            <a:br>
              <a:rPr lang="en-US" sz="1400" dirty="0"/>
            </a:br>
            <a:r>
              <a:rPr lang="en-US" sz="1400" dirty="0"/>
              <a:t/>
            </a:r>
            <a:br>
              <a:rPr lang="en-US" sz="1400" dirty="0"/>
            </a:br>
            <a:r>
              <a:rPr lang="en-US" sz="1400" dirty="0"/>
              <a:t>4. What are the most important priorities for a future Scottish education system?</a:t>
            </a:r>
            <a:br>
              <a:rPr lang="en-US" sz="1400" dirty="0"/>
            </a:br>
            <a:r>
              <a:rPr lang="en-US" sz="1400" dirty="0"/>
              <a:t/>
            </a:r>
            <a:br>
              <a:rPr lang="en-US" sz="1400" dirty="0"/>
            </a:br>
            <a:r>
              <a:rPr lang="en-US" sz="1400" dirty="0"/>
              <a:t>5. Overall, what is your vision for the future of education in Scotland?</a:t>
            </a:r>
            <a:br>
              <a:rPr lang="en-US" sz="1400" dirty="0"/>
            </a:br>
            <a:r>
              <a:rPr lang="en-US" sz="1400" dirty="0"/>
              <a:t/>
            </a:r>
            <a:br>
              <a:rPr lang="en-US" sz="1400" dirty="0"/>
            </a:br>
            <a:r>
              <a:rPr lang="en-US" sz="1400" dirty="0"/>
              <a:t>6. How can we make that future vision for education a reality in Scotland?</a:t>
            </a:r>
            <a:br>
              <a:rPr lang="en-US" sz="1400" dirty="0"/>
            </a:br>
            <a:r>
              <a:rPr lang="en-US" sz="1400" dirty="0"/>
              <a:t/>
            </a:r>
            <a:br>
              <a:rPr lang="en-US" sz="1400" dirty="0"/>
            </a:br>
            <a:r>
              <a:rPr lang="en-US" sz="1400" dirty="0"/>
              <a:t>7. What are the most important steps we need to take to achieve the future vision for education in Scotland?</a:t>
            </a:r>
            <a:br>
              <a:rPr lang="en-US" sz="1400" dirty="0"/>
            </a:br>
            <a:r>
              <a:rPr lang="en-US" sz="1400" dirty="0"/>
              <a:t/>
            </a:r>
            <a:br>
              <a:rPr lang="en-US" sz="1400" dirty="0"/>
            </a:br>
            <a:r>
              <a:rPr lang="en-US" sz="1400" dirty="0"/>
              <a:t>8. How can we ensure that everyone involved in education in Scotland has a say in future decisions and actions?</a:t>
            </a:r>
          </a:p>
          <a:p>
            <a:pPr marL="0" indent="0">
              <a:buNone/>
            </a:pPr>
            <a:endParaRPr lang="en-US" sz="1400" dirty="0"/>
          </a:p>
        </p:txBody>
      </p:sp>
    </p:spTree>
    <p:extLst>
      <p:ext uri="{BB962C8B-B14F-4D97-AF65-F5344CB8AC3E}">
        <p14:creationId xmlns:p14="http://schemas.microsoft.com/office/powerpoint/2010/main" val="832063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A65C07B6-7546-467A-1912-B9CD6247D31E}"/>
              </a:ext>
            </a:extLst>
          </p:cNvPr>
          <p:cNvSpPr txBox="1">
            <a:spLocks/>
          </p:cNvSpPr>
          <p:nvPr/>
        </p:nvSpPr>
        <p:spPr>
          <a:xfrm>
            <a:off x="638932" y="762794"/>
            <a:ext cx="6224543" cy="2316072"/>
          </a:xfrm>
          <a:prstGeom prst="rect">
            <a:avLst/>
          </a:prstGeom>
        </p:spPr>
        <p:txBody>
          <a:bodyPr anchor="t"/>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rPr>
              <a:t>Session 2: </a:t>
            </a:r>
            <a:r>
              <a:rPr lang="en-GB" dirty="0">
                <a:solidFill>
                  <a:srgbClr val="004AAD"/>
                </a:solidFill>
              </a:rPr>
              <a:t>Our future learning, equity, wellbeing, rights &amp; world</a:t>
            </a:r>
            <a:endParaRPr lang="en-US" dirty="0">
              <a:solidFill>
                <a:srgbClr val="004AAD"/>
              </a:solidFill>
            </a:endParaRPr>
          </a:p>
        </p:txBody>
      </p:sp>
      <p:pic>
        <p:nvPicPr>
          <p:cNvPr id="10" name="Picture 9">
            <a:extLst>
              <a:ext uri="{FF2B5EF4-FFF2-40B4-BE49-F238E27FC236}">
                <a16:creationId xmlns:a16="http://schemas.microsoft.com/office/drawing/2014/main" id="{622CE11C-100F-F06B-8D2D-687D6F510423}"/>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7167286" y="366688"/>
            <a:ext cx="5024714" cy="5024714"/>
          </a:xfrm>
          <a:prstGeom prst="rect">
            <a:avLst/>
          </a:prstGeom>
        </p:spPr>
      </p:pic>
      <p:sp>
        <p:nvSpPr>
          <p:cNvPr id="11" name="TextBox 10">
            <a:extLst>
              <a:ext uri="{FF2B5EF4-FFF2-40B4-BE49-F238E27FC236}">
                <a16:creationId xmlns:a16="http://schemas.microsoft.com/office/drawing/2014/main" id="{7F3A7D79-22B9-B2F2-20EA-40222935C16B}"/>
              </a:ext>
            </a:extLst>
          </p:cNvPr>
          <p:cNvSpPr txBox="1"/>
          <p:nvPr/>
        </p:nvSpPr>
        <p:spPr>
          <a:xfrm>
            <a:off x="8673653" y="1220376"/>
            <a:ext cx="1097908"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learning</a:t>
            </a:r>
          </a:p>
        </p:txBody>
      </p:sp>
      <p:sp>
        <p:nvSpPr>
          <p:cNvPr id="12" name="TextBox 11">
            <a:extLst>
              <a:ext uri="{FF2B5EF4-FFF2-40B4-BE49-F238E27FC236}">
                <a16:creationId xmlns:a16="http://schemas.microsoft.com/office/drawing/2014/main" id="{1C24A3A5-4DF1-15DD-1193-30656C2F095B}"/>
              </a:ext>
            </a:extLst>
          </p:cNvPr>
          <p:cNvSpPr txBox="1"/>
          <p:nvPr/>
        </p:nvSpPr>
        <p:spPr>
          <a:xfrm>
            <a:off x="10587380" y="1643706"/>
            <a:ext cx="1097909"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equity</a:t>
            </a:r>
          </a:p>
        </p:txBody>
      </p:sp>
      <p:sp>
        <p:nvSpPr>
          <p:cNvPr id="13" name="TextBox 12">
            <a:extLst>
              <a:ext uri="{FF2B5EF4-FFF2-40B4-BE49-F238E27FC236}">
                <a16:creationId xmlns:a16="http://schemas.microsoft.com/office/drawing/2014/main" id="{697292B0-DBFF-AD10-DB85-F3C297088BFD}"/>
              </a:ext>
            </a:extLst>
          </p:cNvPr>
          <p:cNvSpPr txBox="1"/>
          <p:nvPr/>
        </p:nvSpPr>
        <p:spPr>
          <a:xfrm>
            <a:off x="10393655" y="3905611"/>
            <a:ext cx="1097909"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wellbeing</a:t>
            </a:r>
          </a:p>
        </p:txBody>
      </p:sp>
      <p:sp>
        <p:nvSpPr>
          <p:cNvPr id="14" name="TextBox 13">
            <a:extLst>
              <a:ext uri="{FF2B5EF4-FFF2-40B4-BE49-F238E27FC236}">
                <a16:creationId xmlns:a16="http://schemas.microsoft.com/office/drawing/2014/main" id="{0332DD30-D4E0-F1DB-2F79-D5124C1FBDF2}"/>
              </a:ext>
            </a:extLst>
          </p:cNvPr>
          <p:cNvSpPr txBox="1"/>
          <p:nvPr/>
        </p:nvSpPr>
        <p:spPr>
          <a:xfrm>
            <a:off x="8387233" y="4292508"/>
            <a:ext cx="1097907"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rights</a:t>
            </a:r>
          </a:p>
        </p:txBody>
      </p:sp>
      <p:sp>
        <p:nvSpPr>
          <p:cNvPr id="15" name="TextBox 14">
            <a:extLst>
              <a:ext uri="{FF2B5EF4-FFF2-40B4-BE49-F238E27FC236}">
                <a16:creationId xmlns:a16="http://schemas.microsoft.com/office/drawing/2014/main" id="{3C24C92A-79EF-125B-0D28-EA39F4CD32E3}"/>
              </a:ext>
            </a:extLst>
          </p:cNvPr>
          <p:cNvSpPr txBox="1"/>
          <p:nvPr/>
        </p:nvSpPr>
        <p:spPr>
          <a:xfrm>
            <a:off x="7373470" y="2631873"/>
            <a:ext cx="1105095"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world</a:t>
            </a:r>
          </a:p>
        </p:txBody>
      </p:sp>
      <p:sp>
        <p:nvSpPr>
          <p:cNvPr id="16" name="TextBox 15">
            <a:extLst>
              <a:ext uri="{FF2B5EF4-FFF2-40B4-BE49-F238E27FC236}">
                <a16:creationId xmlns:a16="http://schemas.microsoft.com/office/drawing/2014/main" id="{E5E132A9-AE07-B36C-828B-128B11AA93ED}"/>
              </a:ext>
            </a:extLst>
          </p:cNvPr>
          <p:cNvSpPr txBox="1"/>
          <p:nvPr/>
        </p:nvSpPr>
        <p:spPr>
          <a:xfrm>
            <a:off x="8700288" y="2631873"/>
            <a:ext cx="2185734" cy="584775"/>
          </a:xfrm>
          <a:prstGeom prst="rect">
            <a:avLst/>
          </a:prstGeom>
          <a:noFill/>
        </p:spPr>
        <p:txBody>
          <a:bodyPr wrap="square" rtlCol="0">
            <a:spAutoFit/>
          </a:bodyPr>
          <a:lstStyle/>
          <a:p>
            <a:pPr algn="ctr"/>
            <a:r>
              <a:rPr lang="en-US" sz="1600" b="1" dirty="0">
                <a:solidFill>
                  <a:srgbClr val="004AAD"/>
                </a:solidFill>
                <a:latin typeface="Gill Sans" panose="020B0502020104020203" pitchFamily="34" charset="-79"/>
                <a:cs typeface="Gill Sans" panose="020B0502020104020203" pitchFamily="34" charset="-79"/>
              </a:rPr>
              <a:t>Our future for Scottish education</a:t>
            </a:r>
          </a:p>
        </p:txBody>
      </p:sp>
    </p:spTree>
    <p:extLst>
      <p:ext uri="{BB962C8B-B14F-4D97-AF65-F5344CB8AC3E}">
        <p14:creationId xmlns:p14="http://schemas.microsoft.com/office/powerpoint/2010/main" val="2677212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4C7B14-0266-E477-8792-6C3ED1AD61AE}"/>
              </a:ext>
            </a:extLst>
          </p:cNvPr>
          <p:cNvSpPr>
            <a:spLocks noGrp="1"/>
          </p:cNvSpPr>
          <p:nvPr>
            <p:ph idx="11"/>
          </p:nvPr>
        </p:nvSpPr>
        <p:spPr/>
        <p:txBody>
          <a:bodyPr>
            <a:normAutofit/>
          </a:bodyPr>
          <a:lstStyle/>
          <a:p>
            <a:pPr marL="0" indent="0">
              <a:buNone/>
            </a:pPr>
            <a:r>
              <a:rPr lang="en-GB" dirty="0">
                <a:solidFill>
                  <a:srgbClr val="004AAD"/>
                </a:solidFill>
              </a:rPr>
              <a:t>How can high quality educational experiences, teaching, </a:t>
            </a:r>
            <a:br>
              <a:rPr lang="en-GB" dirty="0">
                <a:solidFill>
                  <a:srgbClr val="004AAD"/>
                </a:solidFill>
              </a:rPr>
            </a:br>
            <a:r>
              <a:rPr lang="en-GB" dirty="0">
                <a:solidFill>
                  <a:srgbClr val="004AAD"/>
                </a:solidFill>
              </a:rPr>
              <a:t>and learning be best supported for children and young people </a:t>
            </a:r>
            <a:br>
              <a:rPr lang="en-GB" dirty="0">
                <a:solidFill>
                  <a:srgbClr val="004AAD"/>
                </a:solidFill>
              </a:rPr>
            </a:br>
            <a:r>
              <a:rPr lang="en-GB" dirty="0">
                <a:solidFill>
                  <a:srgbClr val="004AAD"/>
                </a:solidFill>
              </a:rPr>
              <a:t>in Scotland?</a:t>
            </a:r>
            <a:endParaRPr lang="en-US" dirty="0">
              <a:solidFill>
                <a:srgbClr val="004AAD"/>
              </a:solidFill>
            </a:endParaRPr>
          </a:p>
        </p:txBody>
      </p:sp>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sz="2800" dirty="0">
                <a:latin typeface="Arial" panose="020B0604020202020204" pitchFamily="34" charset="0"/>
              </a:rPr>
              <a:t>Our Future Learning</a:t>
            </a:r>
          </a:p>
        </p:txBody>
      </p:sp>
    </p:spTree>
    <p:extLst>
      <p:ext uri="{BB962C8B-B14F-4D97-AF65-F5344CB8AC3E}">
        <p14:creationId xmlns:p14="http://schemas.microsoft.com/office/powerpoint/2010/main" val="4000210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4C7B14-0266-E477-8792-6C3ED1AD61AE}"/>
              </a:ext>
            </a:extLst>
          </p:cNvPr>
          <p:cNvSpPr>
            <a:spLocks noGrp="1"/>
          </p:cNvSpPr>
          <p:nvPr>
            <p:ph idx="11"/>
          </p:nvPr>
        </p:nvSpPr>
        <p:spPr/>
        <p:txBody>
          <a:bodyPr>
            <a:normAutofit/>
          </a:bodyPr>
          <a:lstStyle/>
          <a:p>
            <a:pPr marL="0" indent="0">
              <a:buNone/>
            </a:pPr>
            <a:r>
              <a:rPr lang="en-GB" dirty="0">
                <a:solidFill>
                  <a:srgbClr val="004AAD"/>
                </a:solidFill>
              </a:rPr>
              <a:t>How can every child and young person’s individual needs be supported and addressed in the future?</a:t>
            </a:r>
            <a:endParaRPr lang="en-US" dirty="0">
              <a:solidFill>
                <a:srgbClr val="004AAD"/>
              </a:solidFill>
            </a:endParaRPr>
          </a:p>
        </p:txBody>
      </p:sp>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sz="2800" dirty="0">
                <a:latin typeface="Arial" panose="020B0604020202020204" pitchFamily="34" charset="0"/>
              </a:rPr>
              <a:t>Our Future Equity </a:t>
            </a:r>
          </a:p>
        </p:txBody>
      </p:sp>
    </p:spTree>
    <p:extLst>
      <p:ext uri="{BB962C8B-B14F-4D97-AF65-F5344CB8AC3E}">
        <p14:creationId xmlns:p14="http://schemas.microsoft.com/office/powerpoint/2010/main" val="2886714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4C7B14-0266-E477-8792-6C3ED1AD61AE}"/>
              </a:ext>
            </a:extLst>
          </p:cNvPr>
          <p:cNvSpPr>
            <a:spLocks noGrp="1"/>
          </p:cNvSpPr>
          <p:nvPr>
            <p:ph idx="11"/>
          </p:nvPr>
        </p:nvSpPr>
        <p:spPr/>
        <p:txBody>
          <a:bodyPr>
            <a:normAutofit/>
          </a:bodyPr>
          <a:lstStyle/>
          <a:p>
            <a:pPr marL="0" indent="0">
              <a:buNone/>
            </a:pPr>
            <a:r>
              <a:rPr lang="en-GB" dirty="0">
                <a:solidFill>
                  <a:srgbClr val="004AAD"/>
                </a:solidFill>
              </a:rPr>
              <a:t>How can children and young people’s mental, emotional, social, </a:t>
            </a:r>
            <a:br>
              <a:rPr lang="en-GB" dirty="0">
                <a:solidFill>
                  <a:srgbClr val="004AAD"/>
                </a:solidFill>
              </a:rPr>
            </a:br>
            <a:r>
              <a:rPr lang="en-GB" dirty="0">
                <a:solidFill>
                  <a:srgbClr val="004AAD"/>
                </a:solidFill>
              </a:rPr>
              <a:t>and physical wellbeing and safety be cared for and supported in </a:t>
            </a:r>
            <a:br>
              <a:rPr lang="en-GB" dirty="0">
                <a:solidFill>
                  <a:srgbClr val="004AAD"/>
                </a:solidFill>
              </a:rPr>
            </a:br>
            <a:r>
              <a:rPr lang="en-GB" dirty="0">
                <a:solidFill>
                  <a:srgbClr val="004AAD"/>
                </a:solidFill>
              </a:rPr>
              <a:t>the future?</a:t>
            </a:r>
            <a:endParaRPr lang="en-US" dirty="0">
              <a:solidFill>
                <a:srgbClr val="004AAD"/>
              </a:solidFill>
            </a:endParaRPr>
          </a:p>
        </p:txBody>
      </p:sp>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sz="2800" dirty="0">
                <a:latin typeface="Arial" panose="020B0604020202020204" pitchFamily="34" charset="0"/>
              </a:rPr>
              <a:t>Our Future Wellbeing </a:t>
            </a:r>
          </a:p>
        </p:txBody>
      </p:sp>
    </p:spTree>
    <p:extLst>
      <p:ext uri="{BB962C8B-B14F-4D97-AF65-F5344CB8AC3E}">
        <p14:creationId xmlns:p14="http://schemas.microsoft.com/office/powerpoint/2010/main" val="3643499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157592-CA23-5AF6-657E-DC13A490C3C9}"/>
              </a:ext>
            </a:extLst>
          </p:cNvPr>
          <p:cNvSpPr>
            <a:spLocks noGrp="1"/>
          </p:cNvSpPr>
          <p:nvPr>
            <p:ph type="body" idx="1"/>
          </p:nvPr>
        </p:nvSpPr>
        <p:spPr/>
        <p:txBody>
          <a:bodyPr/>
          <a:lstStyle/>
          <a:p>
            <a:r>
              <a:rPr lang="en-US"/>
              <a:t>Contents page</a:t>
            </a:r>
          </a:p>
        </p:txBody>
      </p:sp>
      <p:sp>
        <p:nvSpPr>
          <p:cNvPr id="3" name="Content Placeholder 2">
            <a:extLst>
              <a:ext uri="{FF2B5EF4-FFF2-40B4-BE49-F238E27FC236}">
                <a16:creationId xmlns:a16="http://schemas.microsoft.com/office/drawing/2014/main" id="{C8C55F08-57CB-7C61-E3FC-5623A14EBAC5}"/>
              </a:ext>
            </a:extLst>
          </p:cNvPr>
          <p:cNvSpPr>
            <a:spLocks noGrp="1"/>
          </p:cNvSpPr>
          <p:nvPr>
            <p:ph sz="half" idx="2"/>
          </p:nvPr>
        </p:nvSpPr>
        <p:spPr>
          <a:xfrm>
            <a:off x="633286" y="1325908"/>
            <a:ext cx="10742255" cy="4494124"/>
          </a:xfrm>
        </p:spPr>
        <p:txBody>
          <a:bodyPr vert="horz" lIns="91440" tIns="45720" rIns="91440" bIns="45720" rtlCol="0" anchor="t">
            <a:normAutofit/>
          </a:bodyPr>
          <a:lstStyle/>
          <a:p>
            <a:pPr marL="342900" indent="-342900">
              <a:buAutoNum type="arabicPeriod"/>
            </a:pPr>
            <a:r>
              <a:rPr lang="en-GB" dirty="0">
                <a:latin typeface="Arial"/>
                <a:ea typeface="+mn-lt"/>
                <a:cs typeface="+mn-lt"/>
                <a:hlinkClick r:id="rId3" action="ppaction://hlinksldjump">
                  <a:extLst>
                    <a:ext uri="{A12FA001-AC4F-418D-AE19-62706E023703}">
                      <ahyp:hlinkClr xmlns="" xmlns:ahyp="http://schemas.microsoft.com/office/drawing/2018/hyperlinkcolor" val="tx"/>
                    </a:ext>
                  </a:extLst>
                </a:hlinkClick>
              </a:rPr>
              <a:t>Welcome video </a:t>
            </a:r>
            <a:endParaRPr lang="en-GB" dirty="0">
              <a:latin typeface="Arial"/>
              <a:ea typeface="+mn-lt"/>
              <a:cs typeface="+mn-lt"/>
            </a:endParaRPr>
          </a:p>
          <a:p>
            <a:pPr marL="342900" indent="-342900">
              <a:buAutoNum type="arabicPeriod"/>
            </a:pPr>
            <a:r>
              <a:rPr lang="en-GB" dirty="0">
                <a:latin typeface="Arial"/>
                <a:ea typeface="+mn-lt"/>
                <a:cs typeface="+mn-lt"/>
                <a:hlinkClick r:id="rId4" action="ppaction://hlinksldjump">
                  <a:extLst>
                    <a:ext uri="{A12FA001-AC4F-418D-AE19-62706E023703}">
                      <ahyp:hlinkClr xmlns="" xmlns:ahyp="http://schemas.microsoft.com/office/drawing/2018/hyperlinkcolor" val="tx"/>
                    </a:ext>
                  </a:extLst>
                </a:hlinkClick>
              </a:rPr>
              <a:t>Introduction</a:t>
            </a:r>
            <a:endParaRPr lang="en-GB" dirty="0">
              <a:latin typeface="Arial"/>
              <a:cs typeface="Calibri"/>
            </a:endParaRPr>
          </a:p>
          <a:p>
            <a:pPr marL="342900" indent="-342900">
              <a:buAutoNum type="arabicPeriod"/>
            </a:pPr>
            <a:r>
              <a:rPr lang="en-GB" dirty="0">
                <a:latin typeface="Arial"/>
                <a:ea typeface="+mn-lt"/>
                <a:cs typeface="+mn-lt"/>
                <a:hlinkClick r:id="rId5" action="ppaction://hlinksldjump">
                  <a:extLst>
                    <a:ext uri="{A12FA001-AC4F-418D-AE19-62706E023703}">
                      <ahyp:hlinkClr xmlns="" xmlns:ahyp="http://schemas.microsoft.com/office/drawing/2018/hyperlinkcolor" val="tx"/>
                    </a:ext>
                  </a:extLst>
                </a:hlinkClick>
              </a:rPr>
              <a:t>Session 1: The National Discussion's Questions</a:t>
            </a:r>
            <a:endParaRPr lang="en-US" dirty="0">
              <a:latin typeface="Arial"/>
              <a:ea typeface="+mn-lt"/>
              <a:cs typeface="+mn-lt"/>
            </a:endParaRPr>
          </a:p>
          <a:p>
            <a:pPr marL="342900" indent="-342900">
              <a:buAutoNum type="arabicPeriod"/>
            </a:pPr>
            <a:r>
              <a:rPr lang="en-GB" dirty="0">
                <a:latin typeface="Arial"/>
                <a:ea typeface="+mn-lt"/>
                <a:cs typeface="+mn-lt"/>
                <a:hlinkClick r:id="rId6" action="ppaction://hlinksldjump">
                  <a:extLst>
                    <a:ext uri="{A12FA001-AC4F-418D-AE19-62706E023703}">
                      <ahyp:hlinkClr xmlns="" xmlns:ahyp="http://schemas.microsoft.com/office/drawing/2018/hyperlinkcolor" val="tx"/>
                    </a:ext>
                  </a:extLst>
                </a:hlinkClick>
              </a:rPr>
              <a:t>Session 2: Our future learning, equity, wellbeing, rights &amp; world</a:t>
            </a:r>
            <a:endParaRPr lang="en-GB" dirty="0">
              <a:latin typeface="Arial"/>
              <a:ea typeface="+mn-lt"/>
              <a:cs typeface="+mn-lt"/>
            </a:endParaRPr>
          </a:p>
          <a:p>
            <a:pPr marL="342900" indent="-342900">
              <a:buAutoNum type="arabicPeriod"/>
            </a:pPr>
            <a:r>
              <a:rPr lang="en-GB" dirty="0">
                <a:latin typeface="Arial"/>
                <a:cs typeface="Arial"/>
                <a:hlinkClick r:id="rId7" action="ppaction://hlinksldjump">
                  <a:extLst>
                    <a:ext uri="{A12FA001-AC4F-418D-AE19-62706E023703}">
                      <ahyp:hlinkClr xmlns="" xmlns:ahyp="http://schemas.microsoft.com/office/drawing/2018/hyperlinkcolor" val="tx"/>
                    </a:ext>
                  </a:extLst>
                </a:hlinkClick>
              </a:rPr>
              <a:t>Feeding back</a:t>
            </a:r>
            <a:endParaRPr lang="en-GB" dirty="0">
              <a:latin typeface="Arial"/>
              <a:cs typeface="Arial"/>
            </a:endParaRPr>
          </a:p>
          <a:p>
            <a:pPr marL="342900" indent="-342900">
              <a:buAutoNum type="arabicPeriod"/>
            </a:pPr>
            <a:r>
              <a:rPr lang="en-GB" dirty="0">
                <a:latin typeface="Arial"/>
                <a:ea typeface="+mn-lt"/>
                <a:cs typeface="+mn-lt"/>
                <a:hlinkClick r:id="rId8" action="ppaction://hlinksldjump">
                  <a:extLst>
                    <a:ext uri="{A12FA001-AC4F-418D-AE19-62706E023703}">
                      <ahyp:hlinkClr xmlns="" xmlns:ahyp="http://schemas.microsoft.com/office/drawing/2018/hyperlinkcolor" val="tx"/>
                    </a:ext>
                  </a:extLst>
                </a:hlinkClick>
              </a:rPr>
              <a:t>What happens next?</a:t>
            </a:r>
            <a:endParaRPr lang="en-GB" dirty="0">
              <a:latin typeface="Arial"/>
              <a:ea typeface="+mn-lt"/>
              <a:cs typeface="+mn-lt"/>
            </a:endParaRPr>
          </a:p>
        </p:txBody>
      </p:sp>
    </p:spTree>
    <p:extLst>
      <p:ext uri="{BB962C8B-B14F-4D97-AF65-F5344CB8AC3E}">
        <p14:creationId xmlns:p14="http://schemas.microsoft.com/office/powerpoint/2010/main" val="4104032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4C7B14-0266-E477-8792-6C3ED1AD61AE}"/>
              </a:ext>
            </a:extLst>
          </p:cNvPr>
          <p:cNvSpPr>
            <a:spLocks noGrp="1"/>
          </p:cNvSpPr>
          <p:nvPr>
            <p:ph idx="11"/>
          </p:nvPr>
        </p:nvSpPr>
        <p:spPr/>
        <p:txBody>
          <a:bodyPr>
            <a:normAutofit/>
          </a:bodyPr>
          <a:lstStyle/>
          <a:p>
            <a:pPr marL="0" indent="0">
              <a:buNone/>
            </a:pPr>
            <a:r>
              <a:rPr lang="en-GB" dirty="0">
                <a:solidFill>
                  <a:srgbClr val="004AAD"/>
                </a:solidFill>
              </a:rPr>
              <a:t>How can the right of every child and young person to have opportunities to develop their full potential be achieved </a:t>
            </a:r>
            <a:br>
              <a:rPr lang="en-GB" dirty="0">
                <a:solidFill>
                  <a:srgbClr val="004AAD"/>
                </a:solidFill>
              </a:rPr>
            </a:br>
            <a:r>
              <a:rPr lang="en-GB" dirty="0">
                <a:solidFill>
                  <a:srgbClr val="004AAD"/>
                </a:solidFill>
              </a:rPr>
              <a:t>in future?</a:t>
            </a:r>
            <a:endParaRPr lang="en-US" dirty="0">
              <a:solidFill>
                <a:srgbClr val="004AAD"/>
              </a:solidFill>
            </a:endParaRPr>
          </a:p>
        </p:txBody>
      </p:sp>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sz="2800" dirty="0">
                <a:latin typeface="Arial" panose="020B0604020202020204" pitchFamily="34" charset="0"/>
              </a:rPr>
              <a:t>Our Future Rights </a:t>
            </a:r>
          </a:p>
        </p:txBody>
      </p:sp>
    </p:spTree>
    <p:extLst>
      <p:ext uri="{BB962C8B-B14F-4D97-AF65-F5344CB8AC3E}">
        <p14:creationId xmlns:p14="http://schemas.microsoft.com/office/powerpoint/2010/main" val="1384748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4C7B14-0266-E477-8792-6C3ED1AD61AE}"/>
              </a:ext>
            </a:extLst>
          </p:cNvPr>
          <p:cNvSpPr>
            <a:spLocks noGrp="1"/>
          </p:cNvSpPr>
          <p:nvPr>
            <p:ph idx="11"/>
          </p:nvPr>
        </p:nvSpPr>
        <p:spPr/>
        <p:txBody>
          <a:bodyPr>
            <a:normAutofit/>
          </a:bodyPr>
          <a:lstStyle/>
          <a:p>
            <a:pPr marL="0" indent="0">
              <a:buNone/>
            </a:pPr>
            <a:r>
              <a:rPr lang="en-GB" dirty="0">
                <a:solidFill>
                  <a:srgbClr val="004AAD"/>
                </a:solidFill>
              </a:rPr>
              <a:t>How can children and young people be helped to learn about our changing world, so they feel able to positively contribute?</a:t>
            </a:r>
            <a:endParaRPr lang="en-US" dirty="0">
              <a:solidFill>
                <a:srgbClr val="004AAD"/>
              </a:solidFill>
            </a:endParaRPr>
          </a:p>
        </p:txBody>
      </p:sp>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sz="2800" dirty="0">
                <a:latin typeface="Arial" panose="020B0604020202020204" pitchFamily="34" charset="0"/>
              </a:rPr>
              <a:t>Our Future World </a:t>
            </a:r>
          </a:p>
        </p:txBody>
      </p:sp>
    </p:spTree>
    <p:extLst>
      <p:ext uri="{BB962C8B-B14F-4D97-AF65-F5344CB8AC3E}">
        <p14:creationId xmlns:p14="http://schemas.microsoft.com/office/powerpoint/2010/main" val="689288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B32763FD-9542-71CA-C496-7D1418F28D20}"/>
              </a:ext>
            </a:extLst>
          </p:cNvPr>
          <p:cNvSpPr txBox="1">
            <a:spLocks/>
          </p:cNvSpPr>
          <p:nvPr/>
        </p:nvSpPr>
        <p:spPr>
          <a:xfrm>
            <a:off x="638932" y="762794"/>
            <a:ext cx="5358643" cy="569049"/>
          </a:xfrm>
          <a:prstGeom prst="rect">
            <a:avLst/>
          </a:prstGeom>
        </p:spPr>
        <p:txBody>
          <a:bodyPr anchor="t"/>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rPr>
              <a:t>Feedback</a:t>
            </a:r>
          </a:p>
        </p:txBody>
      </p:sp>
      <p:sp>
        <p:nvSpPr>
          <p:cNvPr id="9" name="Content Placeholder 3">
            <a:extLst>
              <a:ext uri="{FF2B5EF4-FFF2-40B4-BE49-F238E27FC236}">
                <a16:creationId xmlns:a16="http://schemas.microsoft.com/office/drawing/2014/main" id="{32B8586E-2F58-C637-EC60-00082A4FC323}"/>
              </a:ext>
            </a:extLst>
          </p:cNvPr>
          <p:cNvSpPr txBox="1">
            <a:spLocks/>
          </p:cNvSpPr>
          <p:nvPr/>
        </p:nvSpPr>
        <p:spPr>
          <a:xfrm>
            <a:off x="638931" y="1342843"/>
            <a:ext cx="8747440" cy="40530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GB" sz="1600" dirty="0">
                <a:solidFill>
                  <a:srgbClr val="323130"/>
                </a:solidFill>
                <a:effectLst/>
                <a:ea typeface="Times New Roman" panose="02020603050405020304" pitchFamily="18" charset="0"/>
              </a:rPr>
              <a:t>Thank you for taking part in the National Discussion.</a:t>
            </a:r>
            <a:r>
              <a:rPr lang="en-US" sz="1600" dirty="0">
                <a:solidFill>
                  <a:srgbClr val="323130"/>
                </a:solidFill>
                <a:effectLst/>
                <a:ea typeface="Times New Roman" panose="02020603050405020304" pitchFamily="18" charset="0"/>
              </a:rPr>
              <a:t>​</a:t>
            </a:r>
            <a:endParaRPr lang="en-GB" sz="1600" dirty="0">
              <a:effectLst/>
              <a:ea typeface="Times New Roman" panose="02020603050405020304" pitchFamily="18" charset="0"/>
            </a:endParaRPr>
          </a:p>
          <a:p>
            <a:pPr marL="0" indent="0" algn="l" fontAlgn="base">
              <a:buNone/>
            </a:pPr>
            <a:r>
              <a:rPr lang="en-GB" sz="1600" dirty="0">
                <a:solidFill>
                  <a:srgbClr val="323130"/>
                </a:solidFill>
                <a:effectLst/>
                <a:ea typeface="Times New Roman" panose="02020603050405020304" pitchFamily="18" charset="0"/>
              </a:rPr>
              <a:t>These tasks will have helped us all think about some of the National Discussion questions. </a:t>
            </a:r>
            <a:r>
              <a:rPr lang="en-GB" sz="1600" dirty="0">
                <a:effectLst/>
                <a:ea typeface="Times New Roman" panose="02020603050405020304" pitchFamily="18" charset="0"/>
              </a:rPr>
              <a:t>​</a:t>
            </a:r>
          </a:p>
          <a:p>
            <a:pPr marL="0" indent="0" algn="l" fontAlgn="base">
              <a:buNone/>
            </a:pPr>
            <a:r>
              <a:rPr lang="en-GB" sz="1600" dirty="0">
                <a:solidFill>
                  <a:srgbClr val="323130"/>
                </a:solidFill>
                <a:effectLst/>
                <a:ea typeface="Times New Roman" panose="02020603050405020304" pitchFamily="18" charset="0"/>
              </a:rPr>
              <a:t>You should now either work in groups to complete a joint response via the following link: </a:t>
            </a:r>
            <a:r>
              <a:rPr lang="en-GB" sz="1600" b="1" u="sng" dirty="0">
                <a:solidFill>
                  <a:srgbClr val="004AAD"/>
                </a:solidFill>
                <a:effectLst/>
                <a:ea typeface="Times New Roman" panose="02020603050405020304" pitchFamily="18" charset="0"/>
                <a:hlinkClick r:id="rId2">
                  <a:extLst>
                    <a:ext uri="{A12FA001-AC4F-418D-AE19-62706E023703}">
                      <ahyp:hlinkClr xmlns="" xmlns:ahyp="http://schemas.microsoft.com/office/drawing/2018/hyperlinkcolor" val="tx"/>
                    </a:ext>
                  </a:extLst>
                </a:hlinkClick>
              </a:rPr>
              <a:t>https://consult.gov.scot/learning-directorate/national-discussion-feedback</a:t>
            </a:r>
            <a:r>
              <a:rPr lang="en-GB" sz="1600" b="1" dirty="0">
                <a:solidFill>
                  <a:srgbClr val="004AAD"/>
                </a:solidFill>
                <a:effectLst/>
                <a:ea typeface="Times New Roman" panose="02020603050405020304" pitchFamily="18" charset="0"/>
              </a:rPr>
              <a:t> </a:t>
            </a:r>
            <a:r>
              <a:rPr lang="en-US" sz="1600" dirty="0">
                <a:solidFill>
                  <a:srgbClr val="323130"/>
                </a:solidFill>
                <a:effectLst/>
                <a:ea typeface="Times New Roman" panose="02020603050405020304" pitchFamily="18" charset="0"/>
              </a:rPr>
              <a:t>​</a:t>
            </a:r>
            <a:endParaRPr lang="en-GB" sz="1600" dirty="0">
              <a:effectLst/>
              <a:ea typeface="Times New Roman" panose="02020603050405020304" pitchFamily="18" charset="0"/>
            </a:endParaRPr>
          </a:p>
          <a:p>
            <a:pPr marL="0" indent="0" algn="l" fontAlgn="base">
              <a:buNone/>
            </a:pPr>
            <a:r>
              <a:rPr lang="en-GB" sz="1600" dirty="0">
                <a:solidFill>
                  <a:srgbClr val="323130"/>
                </a:solidFill>
                <a:effectLst/>
                <a:ea typeface="Times New Roman" panose="02020603050405020304" pitchFamily="18" charset="0"/>
              </a:rPr>
              <a:t>Or, complete your own personal response via the following link:</a:t>
            </a:r>
            <a:r>
              <a:rPr lang="en-US" sz="1600" dirty="0">
                <a:solidFill>
                  <a:srgbClr val="323130"/>
                </a:solidFill>
                <a:effectLst/>
                <a:ea typeface="Times New Roman" panose="02020603050405020304" pitchFamily="18" charset="0"/>
              </a:rPr>
              <a:t>​</a:t>
            </a:r>
            <a:br>
              <a:rPr lang="en-US" sz="1600" dirty="0">
                <a:solidFill>
                  <a:srgbClr val="323130"/>
                </a:solidFill>
                <a:effectLst/>
                <a:ea typeface="Times New Roman" panose="02020603050405020304" pitchFamily="18" charset="0"/>
              </a:rPr>
            </a:br>
            <a:r>
              <a:rPr lang="en-GB" sz="1600" u="sng" dirty="0">
                <a:solidFill>
                  <a:srgbClr val="004AAD"/>
                </a:solidFill>
                <a:effectLst/>
                <a:ea typeface="Times New Roman" panose="02020603050405020304" pitchFamily="18" charset="0"/>
                <a:hlinkClick r:id="rId3">
                  <a:extLst>
                    <a:ext uri="{A12FA001-AC4F-418D-AE19-62706E023703}">
                      <ahyp:hlinkClr xmlns="" xmlns:ahyp="http://schemas.microsoft.com/office/drawing/2018/hyperlinkcolor" val="tx"/>
                    </a:ext>
                  </a:extLst>
                </a:hlinkClick>
              </a:rPr>
              <a:t>https://consult.gov.scot/learning-directorate/national-discussion-on-education</a:t>
            </a:r>
            <a:r>
              <a:rPr lang="en-GB" sz="1600" dirty="0">
                <a:solidFill>
                  <a:srgbClr val="004AAD"/>
                </a:solidFill>
                <a:effectLst/>
                <a:ea typeface="Times New Roman" panose="02020603050405020304" pitchFamily="18" charset="0"/>
              </a:rPr>
              <a:t> </a:t>
            </a:r>
            <a:r>
              <a:rPr lang="en-US" sz="1600" dirty="0">
                <a:solidFill>
                  <a:srgbClr val="004AAD"/>
                </a:solidFill>
                <a:effectLst/>
                <a:ea typeface="Times New Roman" panose="02020603050405020304" pitchFamily="18" charset="0"/>
              </a:rPr>
              <a:t>​</a:t>
            </a:r>
            <a:endParaRPr lang="en-GB" sz="1600" dirty="0">
              <a:solidFill>
                <a:srgbClr val="004AAD"/>
              </a:solidFill>
              <a:effectLst/>
              <a:ea typeface="Times New Roman" panose="02020603050405020304" pitchFamily="18" charset="0"/>
            </a:endParaRPr>
          </a:p>
          <a:p>
            <a:pPr marL="0" indent="0" algn="l" fontAlgn="base">
              <a:buNone/>
            </a:pPr>
            <a:r>
              <a:rPr lang="en-US" sz="1600" dirty="0">
                <a:solidFill>
                  <a:srgbClr val="323130"/>
                </a:solidFill>
                <a:effectLst/>
                <a:ea typeface="Times New Roman" panose="02020603050405020304" pitchFamily="18" charset="0"/>
              </a:rPr>
              <a:t>If neither of these options fit your group's needs, you can instead choose to email a summary to: </a:t>
            </a:r>
            <a:r>
              <a:rPr lang="en-US" sz="1600" b="1" u="sng" dirty="0">
                <a:solidFill>
                  <a:srgbClr val="000000"/>
                </a:solidFill>
                <a:effectLst/>
                <a:ea typeface="Times New Roman" panose="02020603050405020304" pitchFamily="18" charset="0"/>
                <a:hlinkClick r:id="rId4"/>
              </a:rPr>
              <a:t>nationaldiscussiononeducation@gov.scot</a:t>
            </a:r>
            <a:r>
              <a:rPr lang="en-US" sz="1600" b="1" dirty="0">
                <a:solidFill>
                  <a:srgbClr val="323130"/>
                </a:solidFill>
                <a:effectLst/>
                <a:ea typeface="Times New Roman" panose="02020603050405020304" pitchFamily="18" charset="0"/>
              </a:rPr>
              <a:t>,</a:t>
            </a:r>
            <a:r>
              <a:rPr lang="en-US" sz="1600" dirty="0">
                <a:solidFill>
                  <a:srgbClr val="323130"/>
                </a:solidFill>
                <a:effectLst/>
                <a:ea typeface="Times New Roman" panose="02020603050405020304" pitchFamily="18" charset="0"/>
              </a:rPr>
              <a:t> or post on social media </a:t>
            </a:r>
            <a:r>
              <a:rPr lang="en-US" sz="1600" b="1" dirty="0">
                <a:solidFill>
                  <a:srgbClr val="004AAD"/>
                </a:solidFill>
                <a:effectLst/>
                <a:ea typeface="Times New Roman" panose="02020603050405020304" pitchFamily="18" charset="0"/>
              </a:rPr>
              <a:t>#</a:t>
            </a:r>
            <a:r>
              <a:rPr lang="en-US" sz="1600" b="1" dirty="0" err="1">
                <a:solidFill>
                  <a:srgbClr val="004AAD"/>
                </a:solidFill>
                <a:effectLst/>
                <a:ea typeface="Times New Roman" panose="02020603050405020304" pitchFamily="18" charset="0"/>
              </a:rPr>
              <a:t>TalkScottishEducation</a:t>
            </a:r>
            <a:r>
              <a:rPr lang="en-US" sz="1600" b="1" dirty="0">
                <a:solidFill>
                  <a:srgbClr val="004AAD"/>
                </a:solidFill>
                <a:effectLst/>
                <a:ea typeface="Times New Roman" panose="02020603050405020304" pitchFamily="18" charset="0"/>
              </a:rPr>
              <a:t> </a:t>
            </a:r>
            <a:r>
              <a:rPr lang="en-US" sz="1600" dirty="0">
                <a:solidFill>
                  <a:srgbClr val="323130"/>
                </a:solidFill>
                <a:effectLst/>
                <a:ea typeface="Times New Roman" panose="02020603050405020304" pitchFamily="18" charset="0"/>
              </a:rPr>
              <a:t>(via Instagram or Twitter). Please remember to include a rough description of who was in your group and how many people took part. </a:t>
            </a:r>
            <a:r>
              <a:rPr lang="en-GB" sz="1600" dirty="0">
                <a:solidFill>
                  <a:srgbClr val="323130"/>
                </a:solidFill>
                <a:effectLst/>
                <a:ea typeface="Times New Roman" panose="02020603050405020304" pitchFamily="18" charset="0"/>
              </a:rPr>
              <a:t> </a:t>
            </a:r>
            <a:endParaRPr lang="en-GB" sz="1600" dirty="0">
              <a:effectLst/>
              <a:ea typeface="Times New Roman" panose="02020603050405020304" pitchFamily="18" charset="0"/>
            </a:endParaRPr>
          </a:p>
        </p:txBody>
      </p:sp>
    </p:spTree>
    <p:extLst>
      <p:ext uri="{BB962C8B-B14F-4D97-AF65-F5344CB8AC3E}">
        <p14:creationId xmlns:p14="http://schemas.microsoft.com/office/powerpoint/2010/main" val="3222064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B32763FD-9542-71CA-C496-7D1418F28D20}"/>
              </a:ext>
            </a:extLst>
          </p:cNvPr>
          <p:cNvSpPr txBox="1">
            <a:spLocks/>
          </p:cNvSpPr>
          <p:nvPr/>
        </p:nvSpPr>
        <p:spPr>
          <a:xfrm>
            <a:off x="638932" y="762794"/>
            <a:ext cx="5358643" cy="569049"/>
          </a:xfrm>
          <a:prstGeom prst="rect">
            <a:avLst/>
          </a:prstGeom>
        </p:spPr>
        <p:txBody>
          <a:bodyPr anchor="t"/>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rPr>
              <a:t>What happens next?</a:t>
            </a:r>
          </a:p>
        </p:txBody>
      </p:sp>
      <p:sp>
        <p:nvSpPr>
          <p:cNvPr id="9" name="Content Placeholder 3">
            <a:extLst>
              <a:ext uri="{FF2B5EF4-FFF2-40B4-BE49-F238E27FC236}">
                <a16:creationId xmlns:a16="http://schemas.microsoft.com/office/drawing/2014/main" id="{32B8586E-2F58-C637-EC60-00082A4FC323}"/>
              </a:ext>
            </a:extLst>
          </p:cNvPr>
          <p:cNvSpPr txBox="1">
            <a:spLocks/>
          </p:cNvSpPr>
          <p:nvPr/>
        </p:nvSpPr>
        <p:spPr>
          <a:xfrm>
            <a:off x="638932" y="1342843"/>
            <a:ext cx="10785281" cy="40530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dirty="0">
                <a:ea typeface="+mn-lt"/>
                <a:cs typeface="+mn-lt"/>
              </a:rPr>
              <a:t>Education plays a key role in finding solutions to global and local challenges and in making sure children’s rights are respected.  That’s why we need to listen carefully to you – whether you are a learner, parent, teacher, practitioner or someone who has an interest in the future of education. </a:t>
            </a:r>
          </a:p>
          <a:p>
            <a:pPr marL="0" indent="0">
              <a:buNone/>
            </a:pPr>
            <a:r>
              <a:rPr lang="en-GB" sz="1600" dirty="0">
                <a:ea typeface="+mn-lt"/>
                <a:cs typeface="+mn-lt"/>
              </a:rPr>
              <a:t>Your response will be independently analysed alongside all other responses to contribute to an inclusive and exciting future vision for Scottish Education.</a:t>
            </a:r>
            <a:endParaRPr lang="en-GB" sz="1600" dirty="0">
              <a:cs typeface="Calibri"/>
            </a:endParaRPr>
          </a:p>
          <a:p>
            <a:pPr marL="0" indent="0">
              <a:buNone/>
            </a:pPr>
            <a:r>
              <a:rPr lang="en-GB" sz="1600" dirty="0"/>
              <a:t>Follow</a:t>
            </a:r>
            <a:r>
              <a:rPr lang="en-GB" sz="1600" b="1" dirty="0">
                <a:solidFill>
                  <a:srgbClr val="004AAD"/>
                </a:solidFill>
              </a:rPr>
              <a:t> </a:t>
            </a:r>
            <a:r>
              <a:rPr lang="en-GB" sz="1600" b="1" dirty="0" smtClean="0">
                <a:solidFill>
                  <a:srgbClr val="004AAD"/>
                </a:solidFill>
              </a:rPr>
              <a:t>#</a:t>
            </a:r>
            <a:r>
              <a:rPr lang="en-GB" sz="1600" b="1" dirty="0" err="1" smtClean="0">
                <a:solidFill>
                  <a:srgbClr val="004AAD"/>
                </a:solidFill>
              </a:rPr>
              <a:t>TalkScottishEducation</a:t>
            </a:r>
            <a:r>
              <a:rPr lang="en-GB" sz="1600" b="1" dirty="0" smtClean="0">
                <a:solidFill>
                  <a:srgbClr val="004AAD"/>
                </a:solidFill>
              </a:rPr>
              <a:t> </a:t>
            </a:r>
            <a:r>
              <a:rPr lang="en-GB" sz="1600" dirty="0"/>
              <a:t>on Twitter or Instagram to keep up with the discussion. </a:t>
            </a:r>
          </a:p>
          <a:p>
            <a:pPr marL="0" indent="0">
              <a:buNone/>
            </a:pPr>
            <a:endParaRPr lang="en-GB" sz="1600" dirty="0"/>
          </a:p>
          <a:p>
            <a:pPr marL="0" indent="0">
              <a:buNone/>
            </a:pPr>
            <a:r>
              <a:rPr lang="en-GB" sz="1600" dirty="0"/>
              <a:t>The discussion will conclude on 5th Dec 2022. We look forward to reporting back to you in Spring 2023 on the vision you've informed.</a:t>
            </a:r>
          </a:p>
          <a:p>
            <a:endParaRPr lang="en-GB" sz="1600" dirty="0"/>
          </a:p>
        </p:txBody>
      </p:sp>
    </p:spTree>
    <p:extLst>
      <p:ext uri="{BB962C8B-B14F-4D97-AF65-F5344CB8AC3E}">
        <p14:creationId xmlns:p14="http://schemas.microsoft.com/office/powerpoint/2010/main" val="4224209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A230389-B5B2-237F-E48D-EEE69EF5BF1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2932" y="2862522"/>
            <a:ext cx="2770393" cy="1310456"/>
          </a:xfrm>
          <a:prstGeom prst="rect">
            <a:avLst/>
          </a:prstGeom>
        </p:spPr>
      </p:pic>
      <p:sp>
        <p:nvSpPr>
          <p:cNvPr id="4" name="Subtitle 2">
            <a:extLst>
              <a:ext uri="{FF2B5EF4-FFF2-40B4-BE49-F238E27FC236}">
                <a16:creationId xmlns:a16="http://schemas.microsoft.com/office/drawing/2014/main" id="{7713E098-E0EC-702C-4FB8-903B364483EE}"/>
              </a:ext>
            </a:extLst>
          </p:cNvPr>
          <p:cNvSpPr txBox="1">
            <a:spLocks/>
          </p:cNvSpPr>
          <p:nvPr/>
        </p:nvSpPr>
        <p:spPr>
          <a:xfrm>
            <a:off x="340658" y="3593056"/>
            <a:ext cx="9144000" cy="311971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000" dirty="0"/>
              <a:t>© Crown Copyright 2022, Share and Share Alike</a:t>
            </a:r>
          </a:p>
          <a:p>
            <a:endParaRPr lang="en-GB" sz="1000" dirty="0"/>
          </a:p>
          <a:p>
            <a:pPr marL="0" indent="0">
              <a:buNone/>
            </a:pPr>
            <a:r>
              <a:rPr lang="en-GB" sz="1000" dirty="0"/>
              <a:t>This publication is licensed under the terms of the Open Government Licence v3.0 except where otherwise stated. To view this licence, visit </a:t>
            </a:r>
            <a:r>
              <a:rPr lang="en-GB" sz="1000" b="1" dirty="0">
                <a:hlinkClick r:id="rId3"/>
              </a:rPr>
              <a:t>nationalarchives.gov.uk/doc/open-government-licence/version/3</a:t>
            </a:r>
            <a:r>
              <a:rPr lang="en-GB" sz="1000" dirty="0"/>
              <a:t> or write to the Information Policy Team, The National Archives, Kew, London TW9 4DU, or email: </a:t>
            </a:r>
            <a:r>
              <a:rPr lang="en-GB" sz="1000" b="1" dirty="0">
                <a:hlinkClick r:id="rId4"/>
              </a:rPr>
              <a:t>psi@nationalarchives.gsi.gov.uk</a:t>
            </a:r>
            <a:r>
              <a:rPr lang="en-GB" sz="1000" dirty="0"/>
              <a:t>.</a:t>
            </a:r>
          </a:p>
          <a:p>
            <a:pPr marL="0" indent="0">
              <a:buNone/>
            </a:pPr>
            <a:r>
              <a:rPr lang="en-GB" sz="1000" dirty="0"/>
              <a:t>Where we have identified any third party copyright information you will need to obtain permission from the copyright holders concerned.</a:t>
            </a:r>
          </a:p>
          <a:p>
            <a:pPr marL="0" indent="0">
              <a:buNone/>
            </a:pPr>
            <a:r>
              <a:rPr lang="en-GB" sz="1000" dirty="0"/>
              <a:t>This publication is available at </a:t>
            </a:r>
            <a:r>
              <a:rPr lang="en-GB" sz="1000" b="1" dirty="0">
                <a:hlinkClick r:id="rId5"/>
              </a:rPr>
              <a:t>www.gov.scot</a:t>
            </a:r>
            <a:endParaRPr lang="en-GB" sz="1000" dirty="0"/>
          </a:p>
          <a:p>
            <a:pPr marL="0" indent="0">
              <a:buNone/>
            </a:pPr>
            <a:r>
              <a:rPr lang="en-GB" sz="1000" dirty="0"/>
              <a:t>Any enquiries regarding this publication should be sent to us at</a:t>
            </a:r>
          </a:p>
          <a:p>
            <a:pPr marL="0" indent="0">
              <a:spcBef>
                <a:spcPts val="0"/>
              </a:spcBef>
              <a:buNone/>
            </a:pPr>
            <a:r>
              <a:rPr lang="en-GB" sz="1000" dirty="0"/>
              <a:t>The Scottish Government</a:t>
            </a:r>
          </a:p>
          <a:p>
            <a:pPr marL="0" indent="0">
              <a:spcBef>
                <a:spcPts val="0"/>
              </a:spcBef>
              <a:buNone/>
            </a:pPr>
            <a:r>
              <a:rPr lang="en-GB" sz="1000" dirty="0"/>
              <a:t>St Andrew’s House</a:t>
            </a:r>
          </a:p>
          <a:p>
            <a:pPr marL="0" indent="0">
              <a:spcBef>
                <a:spcPts val="0"/>
              </a:spcBef>
              <a:buNone/>
            </a:pPr>
            <a:r>
              <a:rPr lang="en-GB" sz="1000" dirty="0"/>
              <a:t>Edinburgh</a:t>
            </a:r>
          </a:p>
          <a:p>
            <a:pPr marL="0" indent="0">
              <a:spcBef>
                <a:spcPts val="0"/>
              </a:spcBef>
              <a:buNone/>
            </a:pPr>
            <a:r>
              <a:rPr lang="en-GB" sz="1000" dirty="0"/>
              <a:t>EH1 3DG</a:t>
            </a:r>
          </a:p>
          <a:p>
            <a:pPr marL="0" indent="0">
              <a:buNone/>
            </a:pPr>
            <a:r>
              <a:rPr lang="en-GB" sz="1000" dirty="0"/>
              <a:t>ISBN: </a:t>
            </a:r>
            <a:r>
              <a:rPr lang="en-GB" sz="1000" dirty="0">
                <a:solidFill>
                  <a:srgbClr val="FF0000"/>
                </a:solidFill>
              </a:rPr>
              <a:t>978-1-XXXXX-XXX-X (web only)</a:t>
            </a:r>
          </a:p>
          <a:p>
            <a:pPr marL="0" indent="0">
              <a:spcBef>
                <a:spcPts val="0"/>
              </a:spcBef>
              <a:buNone/>
            </a:pPr>
            <a:r>
              <a:rPr lang="en-GB" sz="1000" dirty="0"/>
              <a:t>Published by The Scottish Government, September 2022</a:t>
            </a:r>
          </a:p>
          <a:p>
            <a:pPr marL="0" indent="0">
              <a:spcBef>
                <a:spcPts val="0"/>
              </a:spcBef>
              <a:buNone/>
            </a:pPr>
            <a:r>
              <a:rPr lang="en-GB" sz="1000" dirty="0"/>
              <a:t>Produced for The Scottish Government by APS Group Scotland, 21 Tennant Street, Edinburgh EH6 5NA</a:t>
            </a:r>
          </a:p>
          <a:p>
            <a:pPr marL="0" indent="0">
              <a:spcBef>
                <a:spcPts val="0"/>
              </a:spcBef>
              <a:buNone/>
            </a:pPr>
            <a:r>
              <a:rPr lang="en-GB" sz="1000" dirty="0">
                <a:solidFill>
                  <a:srgbClr val="FF0000"/>
                </a:solidFill>
              </a:rPr>
              <a:t>PPDAS XXXXXXX </a:t>
            </a:r>
            <a:r>
              <a:rPr lang="en-GB" sz="1000" dirty="0"/>
              <a:t>(09/22)</a:t>
            </a:r>
          </a:p>
        </p:txBody>
      </p:sp>
    </p:spTree>
    <p:extLst>
      <p:ext uri="{BB962C8B-B14F-4D97-AF65-F5344CB8AC3E}">
        <p14:creationId xmlns:p14="http://schemas.microsoft.com/office/powerpoint/2010/main" val="694878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06835322-B7F0-8479-E3F9-2E1CC517C29F}"/>
              </a:ext>
            </a:extLst>
          </p:cNvPr>
          <p:cNvSpPr txBox="1"/>
          <p:nvPr/>
        </p:nvSpPr>
        <p:spPr>
          <a:xfrm>
            <a:off x="638933" y="1325908"/>
            <a:ext cx="1093107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MY" sz="1600" dirty="0">
                <a:latin typeface="Arial" panose="020B0604020202020204" pitchFamily="34" charset="0"/>
                <a:cs typeface="Arial" panose="020B0604020202020204" pitchFamily="34" charset="0"/>
              </a:rPr>
              <a:t>Professor Carol Campbell and Professor Alma Harris are helping to co-facilitate the National Discussion on Scottish Education. One of their jobs is to help make sure that anyone who wants to can take part. Click here to watch a video of how they plan to engage everyone and particularly those we don’t normally hear from in the national discussion. </a:t>
            </a:r>
          </a:p>
        </p:txBody>
      </p:sp>
      <p:sp>
        <p:nvSpPr>
          <p:cNvPr id="8" name="Text Placeholder 2">
            <a:extLst>
              <a:ext uri="{FF2B5EF4-FFF2-40B4-BE49-F238E27FC236}">
                <a16:creationId xmlns:a16="http://schemas.microsoft.com/office/drawing/2014/main" id="{97E72021-DFBB-6473-2B52-BF3C5C29568E}"/>
              </a:ext>
            </a:extLst>
          </p:cNvPr>
          <p:cNvSpPr>
            <a:spLocks noGrp="1"/>
          </p:cNvSpPr>
          <p:nvPr>
            <p:ph type="body" idx="1"/>
          </p:nvPr>
        </p:nvSpPr>
        <p:spPr>
          <a:xfrm>
            <a:off x="621998" y="756859"/>
            <a:ext cx="3008708" cy="569049"/>
          </a:xfrm>
        </p:spPr>
        <p:txBody>
          <a:bodyPr/>
          <a:lstStyle/>
          <a:p>
            <a:r>
              <a:rPr lang="en-US" dirty="0"/>
              <a:t>Welcome</a:t>
            </a:r>
          </a:p>
        </p:txBody>
      </p:sp>
      <p:sp>
        <p:nvSpPr>
          <p:cNvPr id="3" name="TextBox 2">
            <a:extLst>
              <a:ext uri="{FF2B5EF4-FFF2-40B4-BE49-F238E27FC236}">
                <a16:creationId xmlns:a16="http://schemas.microsoft.com/office/drawing/2014/main" id="{43064CEE-B91E-DF8D-9A49-0A09A86DD110}"/>
              </a:ext>
            </a:extLst>
          </p:cNvPr>
          <p:cNvSpPr txBox="1"/>
          <p:nvPr/>
        </p:nvSpPr>
        <p:spPr>
          <a:xfrm>
            <a:off x="1547820" y="3549650"/>
            <a:ext cx="6147580" cy="369332"/>
          </a:xfrm>
          <a:prstGeom prst="rect">
            <a:avLst/>
          </a:prstGeom>
          <a:noFill/>
        </p:spPr>
        <p:txBody>
          <a:bodyPr wrap="square">
            <a:spAutoFit/>
          </a:bodyPr>
          <a:lstStyle/>
          <a:p>
            <a:r>
              <a:rPr lang="en-GB" sz="1800" u="sng" dirty="0">
                <a:solidFill>
                  <a:srgbClr val="000000"/>
                </a:solidFill>
                <a:effectLst/>
                <a:latin typeface="Arial" panose="020B0604020202020204" pitchFamily="34" charset="0"/>
                <a:ea typeface="Calibri" panose="020F0502020204030204" pitchFamily="34" charset="0"/>
                <a:hlinkClick r:id="rId2" tooltip="https://www.youtube.com/watch?v=U0BaSciflZQ"/>
              </a:rPr>
              <a:t>https://www.youtube.com/watch?v=U0BaSciflZQ</a:t>
            </a:r>
            <a:r>
              <a:rPr lang="en-GB" dirty="0">
                <a:effectLst/>
              </a:rPr>
              <a:t> </a:t>
            </a:r>
            <a:endParaRPr lang="en-US" dirty="0"/>
          </a:p>
        </p:txBody>
      </p:sp>
      <p:pic>
        <p:nvPicPr>
          <p:cNvPr id="4" name="Graphic 3">
            <a:extLst>
              <a:ext uri="{FF2B5EF4-FFF2-40B4-BE49-F238E27FC236}">
                <a16:creationId xmlns:a16="http://schemas.microsoft.com/office/drawing/2014/main" id="{797CA589-AE90-969E-48F4-292E828C118A}"/>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 xmlns:asvg="http://schemas.microsoft.com/office/drawing/2016/SVG/main" r:embed="rId4"/>
              </a:ext>
            </a:extLst>
          </a:blip>
          <a:stretch>
            <a:fillRect/>
          </a:stretch>
        </p:blipFill>
        <p:spPr>
          <a:xfrm>
            <a:off x="913537" y="3417175"/>
            <a:ext cx="634283" cy="634283"/>
          </a:xfrm>
          <a:prstGeom prst="rect">
            <a:avLst/>
          </a:prstGeom>
        </p:spPr>
      </p:pic>
      <p:sp>
        <p:nvSpPr>
          <p:cNvPr id="7" name="TextBox 6"/>
          <p:cNvSpPr txBox="1"/>
          <p:nvPr/>
        </p:nvSpPr>
        <p:spPr>
          <a:xfrm>
            <a:off x="638933" y="2678728"/>
            <a:ext cx="8931727" cy="923330"/>
          </a:xfrm>
          <a:prstGeom prst="rect">
            <a:avLst/>
          </a:prstGeom>
          <a:noFill/>
        </p:spPr>
        <p:txBody>
          <a:bodyPr wrap="square" rtlCol="0">
            <a:spAutoFit/>
          </a:bodyPr>
          <a:lstStyle/>
          <a:p>
            <a:r>
              <a:rPr lang="en-GB" b="1" u="sng" dirty="0" smtClean="0"/>
              <a:t>Video</a:t>
            </a:r>
            <a:r>
              <a:rPr lang="en-GB" dirty="0" smtClean="0"/>
              <a:t>: Meet </a:t>
            </a:r>
            <a:r>
              <a:rPr lang="en-GB" dirty="0"/>
              <a:t>the National </a:t>
            </a:r>
            <a:r>
              <a:rPr lang="en-GB" dirty="0" smtClean="0"/>
              <a:t>Discussion’s </a:t>
            </a:r>
            <a:r>
              <a:rPr lang="en-GB" dirty="0"/>
              <a:t>independent facilitators Prof Carol Campbell and Prof Alma Harris</a:t>
            </a:r>
          </a:p>
          <a:p>
            <a:endParaRPr lang="en-GB" dirty="0"/>
          </a:p>
        </p:txBody>
      </p:sp>
    </p:spTree>
    <p:extLst>
      <p:ext uri="{BB962C8B-B14F-4D97-AF65-F5344CB8AC3E}">
        <p14:creationId xmlns:p14="http://schemas.microsoft.com/office/powerpoint/2010/main" val="91094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8EBFD88-A156-ACDB-628D-FF106157E3EC}"/>
              </a:ext>
            </a:extLst>
          </p:cNvPr>
          <p:cNvSpPr>
            <a:spLocks noGrp="1"/>
          </p:cNvSpPr>
          <p:nvPr>
            <p:ph type="body" idx="1"/>
          </p:nvPr>
        </p:nvSpPr>
        <p:spPr/>
        <p:txBody>
          <a:bodyPr/>
          <a:lstStyle/>
          <a:p>
            <a:r>
              <a:rPr lang="en-US" dirty="0"/>
              <a:t>Introduction</a:t>
            </a:r>
          </a:p>
        </p:txBody>
      </p:sp>
      <p:sp>
        <p:nvSpPr>
          <p:cNvPr id="3" name="Content Placeholder 2">
            <a:extLst>
              <a:ext uri="{FF2B5EF4-FFF2-40B4-BE49-F238E27FC236}">
                <a16:creationId xmlns:a16="http://schemas.microsoft.com/office/drawing/2014/main" id="{3DC18662-D220-6455-2737-926308DBE10B}"/>
              </a:ext>
            </a:extLst>
          </p:cNvPr>
          <p:cNvSpPr>
            <a:spLocks noGrp="1"/>
          </p:cNvSpPr>
          <p:nvPr>
            <p:ph sz="half" idx="2"/>
          </p:nvPr>
        </p:nvSpPr>
        <p:spPr/>
        <p:txBody>
          <a:bodyPr/>
          <a:lstStyle/>
          <a:p>
            <a:pPr marL="0" indent="0">
              <a:buNone/>
            </a:pPr>
            <a:r>
              <a:rPr lang="en-GB" dirty="0"/>
              <a:t>This adaptable discussion guide is designed to help groups of adults take part in the National Discussion on Scottish Education. </a:t>
            </a:r>
          </a:p>
          <a:p>
            <a:pPr marL="0" indent="0">
              <a:buNone/>
            </a:pPr>
            <a:r>
              <a:rPr lang="en-GB" dirty="0"/>
              <a:t>This resource should help you to  create spaces where adults can consider, discuss and reflect on the future of Scottish Education. </a:t>
            </a:r>
          </a:p>
          <a:p>
            <a:pPr marL="0" indent="0">
              <a:buNone/>
            </a:pPr>
            <a:r>
              <a:rPr lang="en-GB" dirty="0"/>
              <a:t>Please look at the options and decide how you might use (or adapt) them to meet the needs and interests of your group. </a:t>
            </a:r>
          </a:p>
        </p:txBody>
      </p:sp>
    </p:spTree>
    <p:extLst>
      <p:ext uri="{BB962C8B-B14F-4D97-AF65-F5344CB8AC3E}">
        <p14:creationId xmlns:p14="http://schemas.microsoft.com/office/powerpoint/2010/main" val="232473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976CF85-2435-4B70-BFD0-4B9A37629986}"/>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6094475" y="185195"/>
            <a:ext cx="5485373" cy="5237544"/>
          </a:xfrm>
          <a:prstGeom prst="rect">
            <a:avLst/>
          </a:prstGeom>
        </p:spPr>
      </p:pic>
      <p:sp>
        <p:nvSpPr>
          <p:cNvPr id="3" name="Title 1">
            <a:extLst>
              <a:ext uri="{FF2B5EF4-FFF2-40B4-BE49-F238E27FC236}">
                <a16:creationId xmlns:a16="http://schemas.microsoft.com/office/drawing/2014/main" id="{21D75893-7C96-F860-7270-ECC4C0E73549}"/>
              </a:ext>
            </a:extLst>
          </p:cNvPr>
          <p:cNvSpPr txBox="1">
            <a:spLocks/>
          </p:cNvSpPr>
          <p:nvPr/>
        </p:nvSpPr>
        <p:spPr>
          <a:xfrm>
            <a:off x="838199" y="728662"/>
            <a:ext cx="4902843" cy="4526243"/>
          </a:xfrm>
          <a:prstGeom prst="rect">
            <a:avLst/>
          </a:prstGeom>
          <a:noFill/>
        </p:spPr>
        <p:txBody>
          <a:bodyPr anchor="ctr">
            <a:normAutofit/>
          </a:bodyPr>
          <a:lstStyle>
            <a:lvl1pPr algn="l" defTabSz="914400" rtl="0" eaLnBrk="1" latinLnBrk="0" hangingPunct="1">
              <a:lnSpc>
                <a:spcPct val="90000"/>
              </a:lnSpc>
              <a:spcBef>
                <a:spcPct val="0"/>
              </a:spcBef>
              <a:buNone/>
              <a:defRPr sz="4000" b="1" kern="1200">
                <a:solidFill>
                  <a:srgbClr val="004AAD"/>
                </a:solidFill>
                <a:latin typeface="Comic Sans MS" panose="030F0902030302020204" pitchFamily="66" charset="0"/>
                <a:ea typeface="+mj-ea"/>
                <a:cs typeface="Arial" panose="020B0604020202020204" pitchFamily="34" charset="0"/>
              </a:defRPr>
            </a:lvl1pPr>
          </a:lstStyle>
          <a:p>
            <a:r>
              <a:rPr lang="en-US" sz="4800" dirty="0">
                <a:solidFill>
                  <a:srgbClr val="00C9C3"/>
                </a:solidFill>
                <a:latin typeface="Arial" panose="020B0604020202020204" pitchFamily="34" charset="0"/>
              </a:rPr>
              <a:t>Everyone’s voice matters</a:t>
            </a:r>
          </a:p>
        </p:txBody>
      </p:sp>
    </p:spTree>
    <p:extLst>
      <p:ext uri="{BB962C8B-B14F-4D97-AF65-F5344CB8AC3E}">
        <p14:creationId xmlns:p14="http://schemas.microsoft.com/office/powerpoint/2010/main" val="1496166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27FAFF7-F1E7-4A0A-D2CF-29BB7860BB4F}"/>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7167286" y="366688"/>
            <a:ext cx="5024714" cy="5024714"/>
          </a:xfrm>
          <a:prstGeom prst="rect">
            <a:avLst/>
          </a:prstGeom>
        </p:spPr>
      </p:pic>
      <p:sp>
        <p:nvSpPr>
          <p:cNvPr id="5" name="Text Placeholder 2">
            <a:extLst>
              <a:ext uri="{FF2B5EF4-FFF2-40B4-BE49-F238E27FC236}">
                <a16:creationId xmlns:a16="http://schemas.microsoft.com/office/drawing/2014/main" id="{A65C07B6-7546-467A-1912-B9CD6247D31E}"/>
              </a:ext>
            </a:extLst>
          </p:cNvPr>
          <p:cNvSpPr txBox="1">
            <a:spLocks/>
          </p:cNvSpPr>
          <p:nvPr/>
        </p:nvSpPr>
        <p:spPr>
          <a:xfrm>
            <a:off x="638932" y="762794"/>
            <a:ext cx="5358643" cy="569049"/>
          </a:xfrm>
          <a:prstGeom prst="rect">
            <a:avLst/>
          </a:prstGeom>
        </p:spPr>
        <p:txBody>
          <a:bodyPr anchor="t"/>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dirty="0">
                <a:solidFill>
                  <a:srgbClr val="004AAD"/>
                </a:solidFill>
              </a:rPr>
              <a:t>Session 1</a:t>
            </a:r>
            <a:r>
              <a:rPr lang="en-US" dirty="0">
                <a:solidFill>
                  <a:srgbClr val="004AAD"/>
                </a:solidFill>
              </a:rPr>
              <a:t>: Our future education</a:t>
            </a:r>
          </a:p>
        </p:txBody>
      </p:sp>
      <p:sp>
        <p:nvSpPr>
          <p:cNvPr id="6" name="Content Placeholder 3">
            <a:extLst>
              <a:ext uri="{FF2B5EF4-FFF2-40B4-BE49-F238E27FC236}">
                <a16:creationId xmlns:a16="http://schemas.microsoft.com/office/drawing/2014/main" id="{1EA169D0-F269-2EA9-DAEA-13B0ABCDC456}"/>
              </a:ext>
            </a:extLst>
          </p:cNvPr>
          <p:cNvSpPr txBox="1">
            <a:spLocks/>
          </p:cNvSpPr>
          <p:nvPr/>
        </p:nvSpPr>
        <p:spPr>
          <a:xfrm>
            <a:off x="638933" y="1342843"/>
            <a:ext cx="6755378" cy="405304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004AAD"/>
                </a:solidFill>
              </a:rPr>
              <a:t>This session will support participants </a:t>
            </a:r>
            <a:br>
              <a:rPr lang="en-US" dirty="0">
                <a:solidFill>
                  <a:srgbClr val="004AAD"/>
                </a:solidFill>
              </a:rPr>
            </a:br>
            <a:r>
              <a:rPr lang="en-US" dirty="0">
                <a:solidFill>
                  <a:srgbClr val="004AAD"/>
                </a:solidFill>
              </a:rPr>
              <a:t>to consider questions 1 to 8. </a:t>
            </a:r>
          </a:p>
          <a:p>
            <a:pPr marL="0" indent="0">
              <a:buNone/>
            </a:pPr>
            <a:r>
              <a:rPr lang="en-US" sz="1600" dirty="0"/>
              <a:t>You are welcome to reply to any or all of the questions. What’s important is that you have the chance to have your say and can reflect deeply on the topics that matter most to you.</a:t>
            </a:r>
          </a:p>
        </p:txBody>
      </p:sp>
      <p:sp>
        <p:nvSpPr>
          <p:cNvPr id="3" name="TextBox 2">
            <a:extLst>
              <a:ext uri="{FF2B5EF4-FFF2-40B4-BE49-F238E27FC236}">
                <a16:creationId xmlns:a16="http://schemas.microsoft.com/office/drawing/2014/main" id="{0A0FF352-A972-E38F-0105-AF92D990DDAB}"/>
              </a:ext>
            </a:extLst>
          </p:cNvPr>
          <p:cNvSpPr txBox="1"/>
          <p:nvPr/>
        </p:nvSpPr>
        <p:spPr>
          <a:xfrm>
            <a:off x="8673653" y="1220376"/>
            <a:ext cx="1097908"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learning</a:t>
            </a:r>
          </a:p>
        </p:txBody>
      </p:sp>
      <p:sp>
        <p:nvSpPr>
          <p:cNvPr id="4" name="TextBox 3">
            <a:extLst>
              <a:ext uri="{FF2B5EF4-FFF2-40B4-BE49-F238E27FC236}">
                <a16:creationId xmlns:a16="http://schemas.microsoft.com/office/drawing/2014/main" id="{60386139-4DAA-9494-B4A8-5762A2A5F4D6}"/>
              </a:ext>
            </a:extLst>
          </p:cNvPr>
          <p:cNvSpPr txBox="1"/>
          <p:nvPr/>
        </p:nvSpPr>
        <p:spPr>
          <a:xfrm>
            <a:off x="10587380" y="1643706"/>
            <a:ext cx="1097909"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equity</a:t>
            </a:r>
          </a:p>
        </p:txBody>
      </p:sp>
      <p:sp>
        <p:nvSpPr>
          <p:cNvPr id="7" name="TextBox 6">
            <a:extLst>
              <a:ext uri="{FF2B5EF4-FFF2-40B4-BE49-F238E27FC236}">
                <a16:creationId xmlns:a16="http://schemas.microsoft.com/office/drawing/2014/main" id="{1DED87D1-A298-65FA-A7D7-0BE7EB2ECE93}"/>
              </a:ext>
            </a:extLst>
          </p:cNvPr>
          <p:cNvSpPr txBox="1"/>
          <p:nvPr/>
        </p:nvSpPr>
        <p:spPr>
          <a:xfrm>
            <a:off x="10393655" y="3905611"/>
            <a:ext cx="1097909"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wellbeing</a:t>
            </a:r>
          </a:p>
        </p:txBody>
      </p:sp>
      <p:sp>
        <p:nvSpPr>
          <p:cNvPr id="8" name="TextBox 7">
            <a:extLst>
              <a:ext uri="{FF2B5EF4-FFF2-40B4-BE49-F238E27FC236}">
                <a16:creationId xmlns:a16="http://schemas.microsoft.com/office/drawing/2014/main" id="{1D296884-AAFE-076C-CAB6-D5DEFC8D881A}"/>
              </a:ext>
            </a:extLst>
          </p:cNvPr>
          <p:cNvSpPr txBox="1"/>
          <p:nvPr/>
        </p:nvSpPr>
        <p:spPr>
          <a:xfrm>
            <a:off x="8387233" y="4292508"/>
            <a:ext cx="1097907"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rights</a:t>
            </a:r>
          </a:p>
        </p:txBody>
      </p:sp>
      <p:sp>
        <p:nvSpPr>
          <p:cNvPr id="9" name="TextBox 8">
            <a:extLst>
              <a:ext uri="{FF2B5EF4-FFF2-40B4-BE49-F238E27FC236}">
                <a16:creationId xmlns:a16="http://schemas.microsoft.com/office/drawing/2014/main" id="{9F46B2C7-591F-4BC6-4AB5-4996D134B8DB}"/>
              </a:ext>
            </a:extLst>
          </p:cNvPr>
          <p:cNvSpPr txBox="1"/>
          <p:nvPr/>
        </p:nvSpPr>
        <p:spPr>
          <a:xfrm>
            <a:off x="7373470" y="2631873"/>
            <a:ext cx="1105095" cy="492443"/>
          </a:xfrm>
          <a:prstGeom prst="rect">
            <a:avLst/>
          </a:prstGeom>
          <a:noFill/>
        </p:spPr>
        <p:txBody>
          <a:bodyPr wrap="square" rtlCol="0">
            <a:spAutoFit/>
          </a:bodyPr>
          <a:lstStyle/>
          <a:p>
            <a:pPr algn="ctr"/>
            <a:r>
              <a:rPr lang="en-US" sz="1300" b="1" dirty="0">
                <a:solidFill>
                  <a:schemeClr val="bg1"/>
                </a:solidFill>
                <a:latin typeface="Gill Sans" panose="020B0502020104020203" pitchFamily="34" charset="-79"/>
                <a:cs typeface="Gill Sans" panose="020B0502020104020203" pitchFamily="34" charset="-79"/>
              </a:rPr>
              <a:t>Our future world</a:t>
            </a:r>
          </a:p>
        </p:txBody>
      </p:sp>
      <p:sp>
        <p:nvSpPr>
          <p:cNvPr id="10" name="TextBox 9">
            <a:extLst>
              <a:ext uri="{FF2B5EF4-FFF2-40B4-BE49-F238E27FC236}">
                <a16:creationId xmlns:a16="http://schemas.microsoft.com/office/drawing/2014/main" id="{7CFD20E9-C7D2-C610-0DA3-636818DD9A64}"/>
              </a:ext>
            </a:extLst>
          </p:cNvPr>
          <p:cNvSpPr txBox="1"/>
          <p:nvPr/>
        </p:nvSpPr>
        <p:spPr>
          <a:xfrm>
            <a:off x="8700288" y="2631873"/>
            <a:ext cx="2185734" cy="584775"/>
          </a:xfrm>
          <a:prstGeom prst="rect">
            <a:avLst/>
          </a:prstGeom>
          <a:noFill/>
        </p:spPr>
        <p:txBody>
          <a:bodyPr wrap="square" rtlCol="0">
            <a:spAutoFit/>
          </a:bodyPr>
          <a:lstStyle/>
          <a:p>
            <a:pPr algn="ctr"/>
            <a:r>
              <a:rPr lang="en-US" sz="1600" b="1" dirty="0">
                <a:solidFill>
                  <a:srgbClr val="004AAD"/>
                </a:solidFill>
                <a:latin typeface="Gill Sans" panose="020B0502020104020203" pitchFamily="34" charset="-79"/>
                <a:cs typeface="Gill Sans" panose="020B0502020104020203" pitchFamily="34" charset="-79"/>
              </a:rPr>
              <a:t>Our future for Scottish education</a:t>
            </a:r>
          </a:p>
        </p:txBody>
      </p:sp>
    </p:spTree>
    <p:extLst>
      <p:ext uri="{BB962C8B-B14F-4D97-AF65-F5344CB8AC3E}">
        <p14:creationId xmlns:p14="http://schemas.microsoft.com/office/powerpoint/2010/main" val="193207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1</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a:xfrm>
            <a:off x="1203766" y="738652"/>
            <a:ext cx="7113969" cy="1066999"/>
          </a:xfrm>
        </p:spPr>
        <p:txBody>
          <a:bodyPr>
            <a:noAutofit/>
          </a:bodyPr>
          <a:lstStyle/>
          <a:p>
            <a:pPr marL="0" indent="0">
              <a:buNone/>
            </a:pPr>
            <a:r>
              <a:rPr lang="en-US" sz="3400" dirty="0">
                <a:solidFill>
                  <a:srgbClr val="004AAD"/>
                </a:solidFill>
              </a:rPr>
              <a:t>What kind of education will be needed by children and young people in Scotland in the future </a:t>
            </a:r>
            <a:br>
              <a:rPr lang="en-US" sz="3400" dirty="0">
                <a:solidFill>
                  <a:srgbClr val="004AAD"/>
                </a:solidFill>
              </a:rPr>
            </a:br>
            <a:r>
              <a:rPr lang="en-US" sz="3400" dirty="0">
                <a:solidFill>
                  <a:srgbClr val="004AAD"/>
                </a:solidFill>
              </a:rPr>
              <a:t>and how do we make that a reality?</a:t>
            </a:r>
          </a:p>
        </p:txBody>
      </p:sp>
    </p:spTree>
    <p:extLst>
      <p:ext uri="{BB962C8B-B14F-4D97-AF65-F5344CB8AC3E}">
        <p14:creationId xmlns:p14="http://schemas.microsoft.com/office/powerpoint/2010/main" val="295818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2</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p:txBody>
          <a:bodyPr>
            <a:noAutofit/>
          </a:bodyPr>
          <a:lstStyle/>
          <a:p>
            <a:pPr marL="0" indent="0">
              <a:buNone/>
            </a:pPr>
            <a:r>
              <a:rPr lang="en-US" sz="3400" dirty="0">
                <a:solidFill>
                  <a:srgbClr val="004AAD"/>
                </a:solidFill>
              </a:rPr>
              <a:t>How do we ensure that children </a:t>
            </a:r>
            <a:br>
              <a:rPr lang="en-US" sz="3400" dirty="0">
                <a:solidFill>
                  <a:srgbClr val="004AAD"/>
                </a:solidFill>
              </a:rPr>
            </a:br>
            <a:r>
              <a:rPr lang="en-US" sz="3400" dirty="0">
                <a:solidFill>
                  <a:srgbClr val="004AAD"/>
                </a:solidFill>
              </a:rPr>
              <a:t>and young people in Scotland </a:t>
            </a:r>
            <a:br>
              <a:rPr lang="en-US" sz="3400" dirty="0">
                <a:solidFill>
                  <a:srgbClr val="004AAD"/>
                </a:solidFill>
              </a:rPr>
            </a:br>
            <a:r>
              <a:rPr lang="en-US" sz="3400" dirty="0">
                <a:solidFill>
                  <a:srgbClr val="004AAD"/>
                </a:solidFill>
              </a:rPr>
              <a:t>feel supported in their learning </a:t>
            </a:r>
            <a:br>
              <a:rPr lang="en-US" sz="3400" dirty="0">
                <a:solidFill>
                  <a:srgbClr val="004AAD"/>
                </a:solidFill>
              </a:rPr>
            </a:br>
            <a:r>
              <a:rPr lang="en-US" sz="3400" dirty="0">
                <a:solidFill>
                  <a:srgbClr val="004AAD"/>
                </a:solidFill>
              </a:rPr>
              <a:t>in the future?</a:t>
            </a:r>
          </a:p>
        </p:txBody>
      </p:sp>
    </p:spTree>
    <p:extLst>
      <p:ext uri="{BB962C8B-B14F-4D97-AF65-F5344CB8AC3E}">
        <p14:creationId xmlns:p14="http://schemas.microsoft.com/office/powerpoint/2010/main" val="1049299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93-9C40-B81C-B212-30909491A306}"/>
              </a:ext>
            </a:extLst>
          </p:cNvPr>
          <p:cNvSpPr>
            <a:spLocks noGrp="1"/>
          </p:cNvSpPr>
          <p:nvPr>
            <p:ph type="title"/>
          </p:nvPr>
        </p:nvSpPr>
        <p:spPr/>
        <p:txBody>
          <a:bodyPr/>
          <a:lstStyle/>
          <a:p>
            <a:r>
              <a:rPr lang="en-US" dirty="0"/>
              <a:t>3</a:t>
            </a:r>
          </a:p>
        </p:txBody>
      </p:sp>
      <p:sp>
        <p:nvSpPr>
          <p:cNvPr id="3" name="Content Placeholder 2">
            <a:extLst>
              <a:ext uri="{FF2B5EF4-FFF2-40B4-BE49-F238E27FC236}">
                <a16:creationId xmlns:a16="http://schemas.microsoft.com/office/drawing/2014/main" id="{A84C7B14-0266-E477-8792-6C3ED1AD61AE}"/>
              </a:ext>
            </a:extLst>
          </p:cNvPr>
          <p:cNvSpPr>
            <a:spLocks noGrp="1"/>
          </p:cNvSpPr>
          <p:nvPr>
            <p:ph idx="10"/>
          </p:nvPr>
        </p:nvSpPr>
        <p:spPr>
          <a:xfrm>
            <a:off x="1203766" y="738652"/>
            <a:ext cx="6912483" cy="569049"/>
          </a:xfrm>
        </p:spPr>
        <p:txBody>
          <a:bodyPr anchor="t">
            <a:noAutofit/>
          </a:bodyPr>
          <a:lstStyle/>
          <a:p>
            <a:pPr marL="0" indent="0">
              <a:buNone/>
            </a:pPr>
            <a:r>
              <a:rPr lang="en-US" sz="3400" dirty="0">
                <a:solidFill>
                  <a:srgbClr val="004AAD"/>
                </a:solidFill>
              </a:rPr>
              <a:t>What is one thing that needs to </a:t>
            </a:r>
            <a:br>
              <a:rPr lang="en-US" sz="3400" dirty="0">
                <a:solidFill>
                  <a:srgbClr val="004AAD"/>
                </a:solidFill>
              </a:rPr>
            </a:br>
            <a:r>
              <a:rPr lang="en-US" sz="3400" dirty="0">
                <a:solidFill>
                  <a:srgbClr val="004AAD"/>
                </a:solidFill>
              </a:rPr>
              <a:t>stay and why?</a:t>
            </a:r>
          </a:p>
        </p:txBody>
      </p:sp>
    </p:spTree>
    <p:extLst>
      <p:ext uri="{BB962C8B-B14F-4D97-AF65-F5344CB8AC3E}">
        <p14:creationId xmlns:p14="http://schemas.microsoft.com/office/powerpoint/2010/main" val="1155237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5.xml.rels>&#65279;<?xml version="1.0" encoding="utf-8"?><Relationships xmlns="http://schemas.openxmlformats.org/package/2006/relationships"><Relationship Type="http://schemas.openxmlformats.org/officeDocument/2006/relationships/customXmlProps" Target="/customXML/itemProps5.xml" Id="Rd3c4172d526e4b2384ade4b889302c76" /></Relationships>
</file>

<file path=customXML/item5.xml><?xml version="1.0" encoding="utf-8"?>
<metadata xmlns="http://www.objective.com/ecm/document/metadata/53D26341A57B383EE0540010E0463CCA" version="1.0.0">
  <systemFields>
    <field name="Objective-Id">
      <value order="0">A40677350</value>
    </field>
    <field name="Objective-Title">
      <value order="0">National Discussion-discussionguide-Adults-FINAL</value>
    </field>
    <field name="Objective-Description">
      <value order="0"/>
    </field>
    <field name="Objective-CreationStamp">
      <value order="0">2022-09-21T08:57:37Z</value>
    </field>
    <field name="Objective-IsApproved">
      <value order="0">false</value>
    </field>
    <field name="Objective-IsPublished">
      <value order="0">false</value>
    </field>
    <field name="Objective-DatePublished">
      <value order="0"/>
    </field>
    <field name="Objective-ModificationStamp">
      <value order="0">2022-09-21T09:34:28Z</value>
    </field>
    <field name="Objective-Owner">
      <value order="0">Eatwell-Roberts, Fran F (U448887)</value>
    </field>
    <field name="Objective-Path">
      <value order="0">Objective Global Folder:SG File Plan:Education, careers and employment:Education and skills:Schools - Governance, management and finance:Advice and policy: Schools - governance, management and finance:Education Strategy: National Discussion: Advice and Policy: 2020-2025</value>
    </field>
    <field name="Objective-Parent">
      <value order="0">Education Strategy: National Discussion: Advice and Policy: 2020-2025</value>
    </field>
    <field name="Objective-State">
      <value order="0">Being Drafted</value>
    </field>
    <field name="Objective-VersionId">
      <value order="0">vA60133322</value>
    </field>
    <field name="Objective-Version">
      <value order="0">0.2</value>
    </field>
    <field name="Objective-VersionNumber">
      <value order="0">2</value>
    </field>
    <field name="Objective-VersionComment">
      <value order="0"/>
    </field>
    <field name="Objective-FileNumber">
      <value order="0">POL/38484</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Props5.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51cee406-dd54-4038-a184-66f821f45d4b">
      <UserInfo>
        <DisplayName>Susan Doherty</DisplayName>
        <AccountId>33</AccountId>
        <AccountType/>
      </UserInfo>
    </SharedWithUsers>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03F380CA4BDD75499D77D5A9C6720806" ma:contentTypeVersion="13" ma:contentTypeDescription="Create a new document." ma:contentTypeScope="" ma:versionID="05ec15af3d4653e560b0d9b50efb65c4">
  <xsd:schema xmlns:xsd="http://www.w3.org/2001/XMLSchema" xmlns:xs="http://www.w3.org/2001/XMLSchema" xmlns:p="http://schemas.microsoft.com/office/2006/metadata/properties" xmlns:ns3="51cee406-dd54-4038-a184-66f821f45d4b" xmlns:ns4="c322b64a-6dd4-44a9-8153-5c9a6e7386af" targetNamespace="http://schemas.microsoft.com/office/2006/metadata/properties" ma:root="true" ma:fieldsID="0387991f4266883d0206aa8fdab74133" ns3:_="" ns4:_="">
    <xsd:import namespace="51cee406-dd54-4038-a184-66f821f45d4b"/>
    <xsd:import namespace="c322b64a-6dd4-44a9-8153-5c9a6e7386a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cee406-dd54-4038-a184-66f821f45d4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22b64a-6dd4-44a9-8153-5c9a6e7386a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CD0E1F-355C-4AB5-8752-0805F3F98A58}">
  <ds:schemaRefs>
    <ds:schemaRef ds:uri="http://schemas.microsoft.com/sharepoint/v3/contenttype/forms"/>
  </ds:schemaRefs>
</ds:datastoreItem>
</file>

<file path=customXml/itemProps3.xml><?xml version="1.0" encoding="utf-8"?>
<ds:datastoreItem xmlns:ds="http://schemas.openxmlformats.org/officeDocument/2006/customXml" ds:itemID="{DE7F30F3-E889-4250-9BCD-56767654D9C7}">
  <ds:schemaRefs>
    <ds:schemaRef ds:uri="http://purl.org/dc/terms/"/>
    <ds:schemaRef ds:uri="http://schemas.openxmlformats.org/package/2006/metadata/core-properties"/>
    <ds:schemaRef ds:uri="http://purl.org/dc/dcmitype/"/>
    <ds:schemaRef ds:uri="51cee406-dd54-4038-a184-66f821f45d4b"/>
    <ds:schemaRef ds:uri="http://purl.org/dc/elements/1.1/"/>
    <ds:schemaRef ds:uri="http://schemas.microsoft.com/office/2006/documentManagement/types"/>
    <ds:schemaRef ds:uri="http://schemas.microsoft.com/office/infopath/2007/PartnerControls"/>
    <ds:schemaRef ds:uri="c322b64a-6dd4-44a9-8153-5c9a6e7386af"/>
    <ds:schemaRef ds:uri="http://schemas.microsoft.com/office/2006/metadata/properties"/>
    <ds:schemaRef ds:uri="http://www.w3.org/XML/1998/namespace"/>
  </ds:schemaRefs>
</ds:datastoreItem>
</file>

<file path=customXml/itemProps4.xml><?xml version="1.0" encoding="utf-8"?>
<ds:datastoreItem xmlns:ds="http://schemas.openxmlformats.org/officeDocument/2006/customXml" ds:itemID="{D71C3495-5C79-44F3-98D9-1CB8FF03BE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cee406-dd54-4038-a184-66f821f45d4b"/>
    <ds:schemaRef ds:uri="c322b64a-6dd4-44a9-8153-5c9a6e7386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770</TotalTime>
  <Words>3634</Words>
  <Application>Microsoft Office PowerPoint</Application>
  <PresentationFormat>Widescreen</PresentationFormat>
  <Paragraphs>283</Paragraphs>
  <Slides>24</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Comic Sans MS</vt:lpstr>
      <vt:lpstr>Gill Sans</vt:lpstr>
      <vt:lpstr>Symbol</vt:lpstr>
      <vt:lpstr>Symbol,Sans-Serif</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1</vt:lpstr>
      <vt:lpstr>2</vt:lpstr>
      <vt:lpstr>3</vt:lpstr>
      <vt:lpstr>4</vt:lpstr>
      <vt:lpstr>5</vt:lpstr>
      <vt:lpstr>6</vt:lpstr>
      <vt:lpstr>7</vt:lpstr>
      <vt:lpstr>8</vt:lpstr>
      <vt:lpstr>PowerPoint Presentation</vt:lpstr>
      <vt:lpstr>PowerPoint Presentation</vt:lpstr>
      <vt:lpstr>Our Future Learning</vt:lpstr>
      <vt:lpstr>Our Future Equity </vt:lpstr>
      <vt:lpstr>Our Future Wellbeing </vt:lpstr>
      <vt:lpstr>Our Future Rights </vt:lpstr>
      <vt:lpstr>Our Future World </vt:lpstr>
      <vt:lpstr>PowerPoint Presentation</vt:lpstr>
      <vt:lpstr>PowerPoint Presentation</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Wallace G (Graeme)</dc:creator>
  <cp:lastModifiedBy>Roberts F (Francis)</cp:lastModifiedBy>
  <cp:revision>478</cp:revision>
  <dcterms:created xsi:type="dcterms:W3CDTF">2022-08-11T14:41:18Z</dcterms:created>
  <dcterms:modified xsi:type="dcterms:W3CDTF">2022-09-21T09:34:18Z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0x01010003F380CA4BDD75499D77D5A9C6720806</vt:lpwstr>
  </property>
  <property fmtid="{D5CDD505-2E9C-101B-9397-08002B2CF9AE}" pid="3" name="MediaServiceImageTags">
    <vt:lpwstr/>
  </property>
  <property fmtid="{D5CDD505-2E9C-101B-9397-08002B2CF9AE}" pid="4" name="Objective-Id">
    <vt:lpwstr>A40677350</vt:lpwstr>
  </property>
  <property fmtid="{D5CDD505-2E9C-101B-9397-08002B2CF9AE}" pid="5" name="Objective-Title">
    <vt:lpwstr>National Discussion-discussionguide-Adults-FINAL</vt:lpwstr>
  </property>
  <property fmtid="{D5CDD505-2E9C-101B-9397-08002B2CF9AE}" pid="6" name="Objective-Description">
    <vt:lpwstr/>
  </property>
  <property fmtid="{D5CDD505-2E9C-101B-9397-08002B2CF9AE}" pid="7" name="Objective-CreationStamp">
    <vt:filetime>2022-09-21T08:57:37Z</vt:filetime>
  </property>
  <property fmtid="{D5CDD505-2E9C-101B-9397-08002B2CF9AE}" pid="8" name="Objective-IsApproved">
    <vt:bool>false</vt:bool>
  </property>
  <property fmtid="{D5CDD505-2E9C-101B-9397-08002B2CF9AE}" pid="9" name="Objective-IsPublished">
    <vt:bool>false</vt:bool>
  </property>
  <property fmtid="{D5CDD505-2E9C-101B-9397-08002B2CF9AE}" pid="10" name="Objective-DatePublished">
    <vt:lpwstr/>
  </property>
  <property fmtid="{D5CDD505-2E9C-101B-9397-08002B2CF9AE}" pid="11" name="Objective-ModificationStamp">
    <vt:filetime>2022-09-21T09:34:28Z</vt:filetime>
  </property>
  <property fmtid="{D5CDD505-2E9C-101B-9397-08002B2CF9AE}" pid="12" name="Objective-Owner">
    <vt:lpwstr>Eatwell-Roberts, Fran F (U448887)</vt:lpwstr>
  </property>
  <property fmtid="{D5CDD505-2E9C-101B-9397-08002B2CF9AE}" pid="13" name="Objective-Path">
    <vt:lpwstr>Objective Global Folder:SG File Plan:Education, careers and employment:Education and skills:Schools - Governance, management and finance:Advice and policy: Schools - governance, management and finance:Education Strategy: National Discussion: Advice and Policy: 2020-2025</vt:lpwstr>
  </property>
  <property fmtid="{D5CDD505-2E9C-101B-9397-08002B2CF9AE}" pid="14" name="Objective-Parent">
    <vt:lpwstr>Education Strategy: National Discussion: Advice and Policy: 2020-2025</vt:lpwstr>
  </property>
  <property fmtid="{D5CDD505-2E9C-101B-9397-08002B2CF9AE}" pid="15" name="Objective-State">
    <vt:lpwstr>Being Drafted</vt:lpwstr>
  </property>
  <property fmtid="{D5CDD505-2E9C-101B-9397-08002B2CF9AE}" pid="16" name="Objective-VersionId">
    <vt:lpwstr>vA60133322</vt:lpwstr>
  </property>
  <property fmtid="{D5CDD505-2E9C-101B-9397-08002B2CF9AE}" pid="17" name="Objective-Version">
    <vt:lpwstr>0.2</vt:lpwstr>
  </property>
  <property fmtid="{D5CDD505-2E9C-101B-9397-08002B2CF9AE}" pid="18" name="Objective-VersionNumber">
    <vt:r8>2</vt:r8>
  </property>
  <property fmtid="{D5CDD505-2E9C-101B-9397-08002B2CF9AE}" pid="19" name="Objective-VersionComment">
    <vt:lpwstr/>
  </property>
  <property fmtid="{D5CDD505-2E9C-101B-9397-08002B2CF9AE}" pid="20" name="Objective-FileNumber">
    <vt:lpwstr>POL/38484</vt:lpwstr>
  </property>
  <property fmtid="{D5CDD505-2E9C-101B-9397-08002B2CF9AE}" pid="21" name="Objective-Classification">
    <vt:lpwstr>OFFICIAL</vt:lpwstr>
  </property>
  <property fmtid="{D5CDD505-2E9C-101B-9397-08002B2CF9AE}" pid="22" name="Objective-Caveats">
    <vt:lpwstr>Caveat for access to SG Fileplan</vt:lpwstr>
  </property>
  <property fmtid="{D5CDD505-2E9C-101B-9397-08002B2CF9AE}" pid="23" name="Objective-Date of Original">
    <vt:lpwstr/>
  </property>
  <property fmtid="{D5CDD505-2E9C-101B-9397-08002B2CF9AE}" pid="24" name="Objective-Date Received">
    <vt:lpwstr/>
  </property>
  <property fmtid="{D5CDD505-2E9C-101B-9397-08002B2CF9AE}" pid="25" name="Objective-SG Web Publication - Category">
    <vt:lpwstr/>
  </property>
  <property fmtid="{D5CDD505-2E9C-101B-9397-08002B2CF9AE}" pid="26" name="Objective-SG Web Publication - Category 2 Classification">
    <vt:lpwstr/>
  </property>
  <property fmtid="{D5CDD505-2E9C-101B-9397-08002B2CF9AE}" pid="27" name="Objective-Connect Creator">
    <vt:lpwstr/>
  </property>
  <property fmtid="{D5CDD505-2E9C-101B-9397-08002B2CF9AE}" pid="28" name="Objective-Required Redaction">
    <vt:lpwstr/>
  </property>
</Properties>
</file>