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332" r:id="rId5"/>
    <p:sldId id="333" r:id="rId6"/>
    <p:sldId id="334" r:id="rId7"/>
    <p:sldId id="342" r:id="rId8"/>
    <p:sldId id="341" r:id="rId9"/>
    <p:sldId id="343" r:id="rId10"/>
    <p:sldId id="345" r:id="rId11"/>
    <p:sldId id="344" r:id="rId12"/>
    <p:sldId id="346" r:id="rId13"/>
    <p:sldId id="347" r:id="rId14"/>
    <p:sldId id="348" r:id="rId15"/>
    <p:sldId id="349" r:id="rId16"/>
    <p:sldId id="350" r:id="rId17"/>
    <p:sldId id="351" r:id="rId18"/>
    <p:sldId id="335" r:id="rId19"/>
    <p:sldId id="336" r:id="rId20"/>
    <p:sldId id="337" r:id="rId21"/>
    <p:sldId id="338" r:id="rId22"/>
    <p:sldId id="339" r:id="rId23"/>
    <p:sldId id="340" r:id="rId24"/>
    <p:sldId id="330" r:id="rId25"/>
    <p:sldId id="329" r:id="rId26"/>
    <p:sldId id="331" r:id="rId2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ace G (Graeme)" initials="WG(" lastIdx="1" clrIdx="0">
    <p:extLst>
      <p:ext uri="{19B8F6BF-5375-455C-9EA6-DF929625EA0E}">
        <p15:presenceInfo xmlns:p15="http://schemas.microsoft.com/office/powerpoint/2012/main" userId="S-1-5-21-765483983-692928010-316617838-461352" providerId="AD"/>
      </p:ext>
    </p:extLst>
  </p:cmAuthor>
  <p:cmAuthor id="2" name="Roberts F (Francis)" initials="RF(" lastIdx="13" clrIdx="1">
    <p:extLst>
      <p:ext uri="{19B8F6BF-5375-455C-9EA6-DF929625EA0E}">
        <p15:presenceInfo xmlns:p15="http://schemas.microsoft.com/office/powerpoint/2012/main" userId="S-1-5-21-765483983-692928010-316617838-445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91" autoAdjust="0"/>
  </p:normalViewPr>
  <p:slideViewPr>
    <p:cSldViewPr snapToGrid="0">
      <p:cViewPr varScale="1">
        <p:scale>
          <a:sx n="44" d="100"/>
          <a:sy n="44" d="100"/>
        </p:scale>
        <p:origin x="1812" y="2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0-04T12:07:26.842" idx="10">
    <p:pos x="10" y="10"/>
    <p:text>Change banner to: Discussion guide for groups of parents and carers</p:text>
    <p:extLst>
      <p:ext uri="{C676402C-5697-4E1C-873F-D02D1690AC5C}">
        <p15:threadingInfo xmlns:p15="http://schemas.microsoft.com/office/powerpoint/2012/main" timeZoneBias="-60"/>
      </p:ext>
    </p:extLst>
  </p:cm>
  <p:cm authorId="2" dt="2022-10-04T12:07:33.566" idx="11">
    <p:pos x="106" y="106"/>
    <p:text>Please change photo to....</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F26C7-34E1-4C79-910D-BEB47032519D}" type="datetimeFigureOut">
              <a:rPr lang="en-GB" smtClean="0"/>
              <a:t>13/10/2022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24735-BD9A-48EC-9C0E-6EE35D90AE6E}" type="slidenum">
              <a:rPr lang="en-GB" smtClean="0"/>
              <a:t>‹#›</a:t>
            </a:fld>
            <a:endParaRPr lang="en-GB"/>
          </a:p>
        </p:txBody>
      </p:sp>
    </p:spTree>
    <p:extLst>
      <p:ext uri="{BB962C8B-B14F-4D97-AF65-F5344CB8AC3E}">
        <p14:creationId xmlns:p14="http://schemas.microsoft.com/office/powerpoint/2010/main" val="286283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gov.scot/nih/Documents/Creativity/CRE27_TransformingLearning/cr27-TLscoping-scanning-cycl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gov.scot/media/qpgd5s5d/nih031-imagine-if-workshop.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gov.scot/nih/Documents/Creativity/CRE27_TransformingLearning/cr27-TLscoping-scanning-cycle.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the Toolkit </a:t>
            </a:r>
            <a:endParaRPr lang="en-GB" b="1" dirty="0">
              <a:ea typeface="Calibri"/>
              <a:cs typeface="Calibri"/>
            </a:endParaRPr>
          </a:p>
          <a:p>
            <a:endParaRPr lang="en-GB" b="1" dirty="0"/>
          </a:p>
          <a:p>
            <a:r>
              <a:rPr lang="en-GB" dirty="0"/>
              <a:t>Each session aims to:</a:t>
            </a:r>
            <a:endParaRPr lang="en-US" dirty="0"/>
          </a:p>
          <a:p>
            <a:pPr marL="285750" indent="-285750">
              <a:buFont typeface="Symbol,Sans-Serif"/>
              <a:buChar char="•"/>
            </a:pPr>
            <a:r>
              <a:rPr lang="en-GB" dirty="0"/>
              <a:t>Prepare participants to give a considered response to one or more of the National Discussion survey questions. </a:t>
            </a:r>
            <a:endParaRPr lang="en-US" dirty="0"/>
          </a:p>
          <a:p>
            <a:endParaRPr lang="en-US" dirty="0"/>
          </a:p>
          <a:p>
            <a:r>
              <a:rPr lang="en-GB" b="1" dirty="0"/>
              <a:t>General Guidance</a:t>
            </a:r>
            <a:endParaRPr lang="en-US" dirty="0"/>
          </a:p>
          <a:p>
            <a:pPr marL="285750" indent="-285750">
              <a:buFont typeface="Symbol,Sans-Serif"/>
              <a:buChar char="•"/>
            </a:pPr>
            <a:r>
              <a:rPr lang="en-GB" dirty="0"/>
              <a:t>There is no requirement to cover all the questions. </a:t>
            </a:r>
            <a:endParaRPr lang="en-US" dirty="0"/>
          </a:p>
          <a:p>
            <a:pPr marL="285750" indent="-285750">
              <a:buFont typeface="Symbol,Sans-Serif"/>
              <a:buChar char="•"/>
            </a:pPr>
            <a:r>
              <a:rPr lang="en-GB" dirty="0"/>
              <a:t>The Toolkit and text in this Facilitator’s Guide is for exemplification only. </a:t>
            </a:r>
            <a:endParaRPr lang="en-US" dirty="0"/>
          </a:p>
          <a:p>
            <a:pPr marL="285750" indent="-285750">
              <a:buFont typeface="Symbol,Sans-Serif"/>
              <a:buChar char="•"/>
            </a:pPr>
            <a:r>
              <a:rPr lang="en-GB" dirty="0"/>
              <a:t>Facilitators are welcome to adapt the toolkit activities or use their own group activities, or those from the other toolkits, to support discussion and exploration of the questions. Facilitators will know their participants’ needs best.</a:t>
            </a:r>
            <a:endParaRPr lang="en-US" dirty="0"/>
          </a:p>
          <a:p>
            <a:pPr marL="285750" indent="-285750">
              <a:buFont typeface="Symbol,Sans-Serif"/>
              <a:buChar char="•"/>
            </a:pPr>
            <a:r>
              <a:rPr lang="en-GB" dirty="0"/>
              <a:t>It is inevitable that in discussing the future shape of education in Scotland that participants may well refer to their personal experience of school, including their child’s current setting or school. It will therefore be important to set boundaries around what should and should not be raised.  For example, facilitators should request that individuals are not named and that discussions around people’s experiences of education are sensitive and respectful.</a:t>
            </a:r>
            <a:endParaRPr lang="en-US" dirty="0"/>
          </a:p>
          <a:p>
            <a:pPr marL="285750" indent="-285750">
              <a:buFont typeface="Symbol,Sans-Serif"/>
              <a:buChar char="•"/>
            </a:pPr>
            <a:r>
              <a:rPr lang="en-GB" dirty="0"/>
              <a:t>It is equally important to establish protocols, such as respect and honesty, for your group discussions to ensure that everyone’s voice is heard. </a:t>
            </a:r>
            <a:endParaRPr lang="en-US" dirty="0"/>
          </a:p>
          <a:p>
            <a:pPr marL="285750" indent="-285750">
              <a:buFont typeface="Symbol,Sans-Serif"/>
              <a:buChar char="•"/>
            </a:pPr>
            <a:r>
              <a:rPr lang="en-GB" dirty="0"/>
              <a:t>It is important to ensure that the video from Professors Campbell and Harris is shown at the outset of the session, if possible, to ensure a consistent understanding of the National Discussion. </a:t>
            </a:r>
            <a:endParaRPr lang="en-US" dirty="0"/>
          </a:p>
          <a:p>
            <a:pPr marL="285750" indent="-285750">
              <a:buFont typeface="Symbol,Sans-Serif"/>
              <a:buChar char="•"/>
            </a:pPr>
            <a:r>
              <a:rPr lang="en-GB" dirty="0"/>
              <a:t>Facilitators are encouraged to complete the survey from their perspective.</a:t>
            </a:r>
            <a:endParaRPr lang="en-US" dirty="0"/>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a:t>
            </a:fld>
            <a:endParaRPr lang="en-GB"/>
          </a:p>
        </p:txBody>
      </p:sp>
    </p:spTree>
    <p:extLst>
      <p:ext uri="{BB962C8B-B14F-4D97-AF65-F5344CB8AC3E}">
        <p14:creationId xmlns:p14="http://schemas.microsoft.com/office/powerpoint/2010/main" val="303749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endParaRPr lang="en-US" dirty="0"/>
          </a:p>
          <a:p>
            <a:endParaRPr lang="en-US" dirty="0">
              <a:ea typeface="Calibri"/>
              <a:cs typeface="Calibri"/>
            </a:endParaRPr>
          </a:p>
          <a:p>
            <a:r>
              <a:rPr lang="en-GB" b="1" dirty="0"/>
              <a:t>Discussion Prompts</a:t>
            </a:r>
            <a:r>
              <a:rPr lang="en-GB" dirty="0"/>
              <a:t>:</a:t>
            </a:r>
            <a:endParaRPr lang="en-US" dirty="0"/>
          </a:p>
          <a:p>
            <a:endParaRPr lang="en-US" dirty="0"/>
          </a:p>
          <a:p>
            <a:r>
              <a:rPr lang="en-GB" dirty="0"/>
              <a:t>A possible prompt to promote thinking around question 6 – </a:t>
            </a:r>
            <a:r>
              <a:rPr lang="en-GB" b="1" dirty="0"/>
              <a:t>What are your thoughts on how that future vision for Scottish education could be achieved?</a:t>
            </a:r>
            <a:endParaRPr lang="en-US" dirty="0"/>
          </a:p>
          <a:p>
            <a:endParaRPr lang="en-US" dirty="0"/>
          </a:p>
          <a:p>
            <a:r>
              <a:rPr lang="en-GB" dirty="0"/>
              <a:t>In considering question 6 above, participants could also be provided with the following scaffolding to support their thinking and any discussion. For example:</a:t>
            </a:r>
            <a:endParaRPr lang="en-US" dirty="0"/>
          </a:p>
          <a:p>
            <a:endParaRPr lang="en-US" dirty="0"/>
          </a:p>
          <a:p>
            <a:pPr marL="171450" indent="-171450">
              <a:buFont typeface="Symbol"/>
              <a:buChar char="•"/>
            </a:pPr>
            <a:r>
              <a:rPr lang="en-GB" i="1" dirty="0"/>
              <a:t>Is there something that education in Scotland should be doing in future that it isn’t now? </a:t>
            </a:r>
            <a:r>
              <a:rPr lang="en-GB" dirty="0"/>
              <a:t> This ‘compare and contrast’ question invites participants to consider how things might be, in contrast to how they are. This might involve them suggesting things to keep, discard or improve.</a:t>
            </a:r>
          </a:p>
          <a:p>
            <a:pPr marL="171450" indent="-171450">
              <a:buFont typeface="Symbol"/>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Symbol"/>
              <a:buChar char="•"/>
              <a:tabLst/>
              <a:defRPr/>
            </a:pPr>
            <a:r>
              <a:rPr lang="en-GB" dirty="0"/>
              <a:t>Tip: </a:t>
            </a:r>
            <a:r>
              <a:rPr lang="en-GB" baseline="0" dirty="0"/>
              <a:t>Make sure you have a separate sheet to capture this on post its/paper/</a:t>
            </a:r>
            <a:r>
              <a:rPr lang="en-GB" baseline="0" dirty="0" err="1"/>
              <a:t>menti</a:t>
            </a:r>
            <a:r>
              <a:rPr lang="en-GB" baseline="0" dirty="0"/>
              <a:t> meter etc. What key themes are the strongest/weakest. Create a chart on a separate piece of paper.</a:t>
            </a:r>
            <a:endParaRPr lang="en-GB" dirty="0"/>
          </a:p>
          <a:p>
            <a:pPr marL="171450" indent="-171450">
              <a:buFont typeface="Symbol"/>
              <a:buChar char="•"/>
            </a:pPr>
            <a:endParaRPr lang="en-US" dirty="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12</a:t>
            </a:fld>
            <a:endParaRPr lang="en-GB"/>
          </a:p>
        </p:txBody>
      </p:sp>
    </p:spTree>
    <p:extLst>
      <p:ext uri="{BB962C8B-B14F-4D97-AF65-F5344CB8AC3E}">
        <p14:creationId xmlns:p14="http://schemas.microsoft.com/office/powerpoint/2010/main" val="72474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endParaRPr lang="en-US" dirty="0"/>
          </a:p>
          <a:p>
            <a:endParaRPr lang="en-US" dirty="0">
              <a:ea typeface="Calibri"/>
              <a:cs typeface="Calibri"/>
            </a:endParaRPr>
          </a:p>
          <a:p>
            <a:r>
              <a:rPr lang="en-GB" b="1" dirty="0"/>
              <a:t>Discussion Prompts</a:t>
            </a:r>
            <a:r>
              <a:rPr lang="en-GB" dirty="0"/>
              <a:t>:</a:t>
            </a:r>
            <a:endParaRPr lang="en-US" dirty="0"/>
          </a:p>
          <a:p>
            <a:endParaRPr lang="en-US" dirty="0"/>
          </a:p>
          <a:p>
            <a:r>
              <a:rPr lang="en-GB" dirty="0"/>
              <a:t>A possible prompt to promote thinking around question 7 – </a:t>
            </a:r>
            <a:r>
              <a:rPr lang="en-GB" b="1" dirty="0"/>
              <a:t>What do you think would need to happen first to achieve that vision for education in Scotland?</a:t>
            </a:r>
            <a:endParaRPr lang="en-US" dirty="0"/>
          </a:p>
          <a:p>
            <a:endParaRPr lang="en-US" dirty="0"/>
          </a:p>
          <a:p>
            <a:r>
              <a:rPr lang="en-GB" dirty="0"/>
              <a:t>In considering question 7 above, participants could be provided with the following scaffolding to support their thinking and any discussion. For example:</a:t>
            </a:r>
            <a:endParaRPr lang="en-US" dirty="0"/>
          </a:p>
          <a:p>
            <a:endParaRPr lang="en-US" dirty="0"/>
          </a:p>
          <a:p>
            <a:pPr marL="171450" indent="-171450">
              <a:buFont typeface="Symbol"/>
              <a:buChar char="•"/>
            </a:pPr>
            <a:r>
              <a:rPr lang="en-GB" dirty="0"/>
              <a:t>Reflecting on your answers for questions 5 and 6, what is the first thing that needs to be addressed to make this happen?</a:t>
            </a:r>
            <a:endParaRPr lang="en-US" dirty="0"/>
          </a:p>
          <a:p>
            <a:pPr marL="171450" indent="-171450">
              <a:buFont typeface="Symbol"/>
              <a:buChar char="•"/>
            </a:pPr>
            <a:r>
              <a:rPr lang="en-GB" dirty="0"/>
              <a:t>Who needs to be involved in the process?</a:t>
            </a:r>
            <a:endParaRPr lang="en-US" dirty="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13</a:t>
            </a:fld>
            <a:endParaRPr lang="en-GB"/>
          </a:p>
        </p:txBody>
      </p:sp>
    </p:spTree>
    <p:extLst>
      <p:ext uri="{BB962C8B-B14F-4D97-AF65-F5344CB8AC3E}">
        <p14:creationId xmlns:p14="http://schemas.microsoft.com/office/powerpoint/2010/main" val="216123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endParaRPr lang="en-US" dirty="0"/>
          </a:p>
          <a:p>
            <a:endParaRPr lang="en-US" dirty="0">
              <a:ea typeface="Calibri"/>
              <a:cs typeface="Calibri"/>
            </a:endParaRPr>
          </a:p>
          <a:p>
            <a:r>
              <a:rPr lang="en-GB" b="1" dirty="0"/>
              <a:t>Discussion Prompts</a:t>
            </a:r>
            <a:r>
              <a:rPr lang="en-GB" dirty="0"/>
              <a:t>:</a:t>
            </a:r>
            <a:endParaRPr lang="en-US" dirty="0"/>
          </a:p>
          <a:p>
            <a:endParaRPr lang="en-US" dirty="0"/>
          </a:p>
          <a:p>
            <a:r>
              <a:rPr lang="en-GB" dirty="0"/>
              <a:t>A possible prompt to promote thinking around question 8 - </a:t>
            </a:r>
            <a:r>
              <a:rPr lang="en-GB" b="1" dirty="0"/>
              <a:t>What needs to happen to enable everyone with an interest in Scottish education, to have their say and contribute to future decisions and actions?</a:t>
            </a:r>
            <a:endParaRPr lang="en-US" dirty="0"/>
          </a:p>
          <a:p>
            <a:endParaRPr lang="en-US" dirty="0"/>
          </a:p>
          <a:p>
            <a:r>
              <a:rPr lang="en-GB" dirty="0"/>
              <a:t>In considering question 8 above, participants could also be provided with the following scaffolding to support their thinking and any discussion. For example:</a:t>
            </a:r>
            <a:endParaRPr lang="en-US" dirty="0"/>
          </a:p>
          <a:p>
            <a:endParaRPr lang="en-US" dirty="0"/>
          </a:p>
          <a:p>
            <a:pPr marL="171450" indent="-171450">
              <a:buFont typeface="Symbol"/>
              <a:buChar char="•"/>
            </a:pPr>
            <a:r>
              <a:rPr lang="en-GB" dirty="0"/>
              <a:t>How can parents/families be meaningfully engaged in knowing about and contributing to their child’s learning in education settings, such as early years and schools?</a:t>
            </a:r>
            <a:endParaRPr lang="en-US" dirty="0"/>
          </a:p>
          <a:p>
            <a:pPr marL="171450" indent="-171450">
              <a:buFont typeface="Symbol"/>
              <a:buChar char="•"/>
            </a:pPr>
            <a:r>
              <a:rPr lang="en-GB" dirty="0"/>
              <a:t>Thinking about your own circumstances, what would help you engage and contribute to future discussions and actions on Scottish education.</a:t>
            </a:r>
            <a:endParaRPr lang="en-US" dirty="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14</a:t>
            </a:fld>
            <a:endParaRPr lang="en-GB"/>
          </a:p>
        </p:txBody>
      </p:sp>
    </p:spTree>
    <p:extLst>
      <p:ext uri="{BB962C8B-B14F-4D97-AF65-F5344CB8AC3E}">
        <p14:creationId xmlns:p14="http://schemas.microsoft.com/office/powerpoint/2010/main" val="276139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Session 2: Our future learning, equity, wellbeing, rights &amp; world </a:t>
            </a:r>
            <a:endParaRPr lang="en-US" b="1" dirty="0"/>
          </a:p>
          <a:p>
            <a:r>
              <a:rPr lang="en-GB" dirty="0"/>
              <a:t> </a:t>
            </a:r>
            <a:endParaRPr lang="en-US" dirty="0"/>
          </a:p>
          <a:p>
            <a:r>
              <a:rPr lang="en-GB" b="1" dirty="0"/>
              <a:t>Facilitator Notes</a:t>
            </a:r>
            <a:endParaRPr lang="en-US" b="1" dirty="0"/>
          </a:p>
          <a:p>
            <a:pPr marL="171450" indent="-171450">
              <a:buFont typeface="Arial"/>
              <a:buChar char="•"/>
            </a:pPr>
            <a:r>
              <a:rPr lang="en-GB" dirty="0"/>
              <a:t>Session 2 supports facilitators to explore the five additional thematic questions of the National Discussion with groups. </a:t>
            </a:r>
            <a:endParaRPr lang="en-US" dirty="0">
              <a:ea typeface="Calibri" panose="020F0502020204030204"/>
              <a:cs typeface="Calibri" panose="020F0502020204030204"/>
            </a:endParaRPr>
          </a:p>
          <a:p>
            <a:pPr marL="171450" indent="-171450">
              <a:buFont typeface="Arial"/>
              <a:buChar char="•"/>
            </a:pPr>
            <a:r>
              <a:rPr lang="en-GB" dirty="0">
                <a:ea typeface="Calibri"/>
                <a:cs typeface="Calibri"/>
              </a:rPr>
              <a:t>You can choose to discuss the questions you wish to cover.</a:t>
            </a:r>
          </a:p>
          <a:p>
            <a:pPr marL="171450" indent="-171450">
              <a:buFont typeface="Arial"/>
              <a:buChar char="•"/>
            </a:pPr>
            <a:r>
              <a:rPr lang="en-GB" dirty="0">
                <a:ea typeface="Calibri"/>
                <a:cs typeface="Calibri"/>
              </a:rPr>
              <a:t>In a large group, you may wish to break into smaller groups focusing on a different question each.</a:t>
            </a:r>
          </a:p>
          <a:p>
            <a:pPr marL="171450" indent="-171450">
              <a:buFont typeface="Arial"/>
              <a:buChar char="•"/>
            </a:pPr>
            <a:r>
              <a:rPr lang="en-GB" dirty="0"/>
              <a:t>Summaries of discussions relating to these themes can be shared via the online survey.</a:t>
            </a:r>
            <a:endParaRPr lang="en-GB" b="1" dirty="0">
              <a:ea typeface="Calibri"/>
              <a:cs typeface="Calibri"/>
            </a:endParaRPr>
          </a:p>
          <a:p>
            <a:endParaRPr lang="en-US" dirty="0">
              <a:ea typeface="Calibri"/>
              <a:cs typeface="Calibri"/>
            </a:endParaRP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15</a:t>
            </a:fld>
            <a:endParaRPr lang="en-GB"/>
          </a:p>
        </p:txBody>
      </p:sp>
    </p:spTree>
    <p:extLst>
      <p:ext uri="{BB962C8B-B14F-4D97-AF65-F5344CB8AC3E}">
        <p14:creationId xmlns:p14="http://schemas.microsoft.com/office/powerpoint/2010/main" val="115948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endParaRPr lang="en-GB" dirty="0">
              <a:ea typeface="Calibri"/>
              <a:cs typeface="Calibri"/>
            </a:endParaRPr>
          </a:p>
          <a:p>
            <a:endParaRPr lang="en-GB" i="1" dirty="0">
              <a:ea typeface="Calibri"/>
              <a:cs typeface="Calibri"/>
            </a:endParaRPr>
          </a:p>
          <a:p>
            <a:r>
              <a:rPr lang="en-GB" b="1" dirty="0">
                <a:ea typeface="Calibri"/>
                <a:cs typeface="Calibri"/>
              </a:rPr>
              <a:t>Our Future Learning: How can high quality educational experiences, teaching, and learning be best supported for children and young people in Scotland?</a:t>
            </a:r>
            <a:endParaRPr lang="en-US" dirty="0">
              <a:ea typeface="Calibri"/>
              <a:cs typeface="Calibri"/>
            </a:endParaRPr>
          </a:p>
          <a:p>
            <a:endParaRPr lang="en-GB" b="1" dirty="0">
              <a:ea typeface="Calibri"/>
              <a:cs typeface="Calibri"/>
            </a:endParaRPr>
          </a:p>
          <a:p>
            <a:r>
              <a:rPr lang="en-GB" dirty="0">
                <a:ea typeface="Calibri"/>
                <a:cs typeface="Calibri"/>
              </a:rPr>
              <a:t> </a:t>
            </a:r>
            <a:r>
              <a:rPr lang="en-GB" b="1" i="1" dirty="0"/>
              <a:t>Discussion Prompts</a:t>
            </a:r>
            <a:endParaRPr lang="en-US" dirty="0">
              <a:ea typeface="Calibri"/>
              <a:cs typeface="Calibri"/>
            </a:endParaRPr>
          </a:p>
          <a:p>
            <a:pPr marL="285750" indent="-285750">
              <a:buFont typeface="Symbol"/>
              <a:buChar char="•"/>
            </a:pPr>
            <a:r>
              <a:rPr lang="en-GB" dirty="0"/>
              <a:t>What could effective learning for every young person look like in the future? What is most important for children at different ages and stages of their development and education? And for meeting each child and young person’s individual and diverse needs?</a:t>
            </a:r>
            <a:endParaRPr lang="en-US" dirty="0"/>
          </a:p>
          <a:p>
            <a:pPr marL="285750" indent="-285750">
              <a:buFont typeface="Symbol"/>
              <a:buChar char="•"/>
            </a:pPr>
            <a:r>
              <a:rPr lang="en-GB" dirty="0"/>
              <a:t>What will those supporting learning need to do? How can high quality teaching and the work of practitioners be supported and developed to meet future learner’ needs? What is the role of other local and national organisations in supporting learners’ success?</a:t>
            </a:r>
            <a:endParaRPr lang="en-US" dirty="0"/>
          </a:p>
          <a:p>
            <a:pPr marL="285750" indent="-285750">
              <a:buFont typeface="Symbol"/>
              <a:buChar char="•"/>
            </a:pPr>
            <a:r>
              <a:rPr lang="en-GB" dirty="0"/>
              <a:t>How can parents/families be meaningfully engaged in knowing about and contributing to their child’s learning in education settings, such as early years and schools?</a:t>
            </a:r>
            <a:endParaRPr lang="en-US" dirty="0"/>
          </a:p>
          <a:p>
            <a:pPr marL="285750" indent="-285750">
              <a:buFont typeface="Symbol"/>
              <a:buChar char="•"/>
            </a:pPr>
            <a:r>
              <a:rPr lang="en-GB" dirty="0"/>
              <a:t>What will the curriculum of the future look like? What will young people need to know and do in order to be successful?</a:t>
            </a:r>
            <a:endParaRPr lang="en-US" dirty="0"/>
          </a:p>
          <a:p>
            <a:pPr marL="285750" indent="-285750">
              <a:buFont typeface="Symbol"/>
              <a:buChar char="•"/>
            </a:pPr>
            <a:r>
              <a:rPr lang="en-GB" dirty="0"/>
              <a:t>What updating, if any, to Curriculum for Excellence is needed? Do the four capacities of successful learners, confident individuals, responsible citizens and effective contributors remain relevant for future learners?</a:t>
            </a:r>
            <a:endParaRPr lang="en-US" dirty="0"/>
          </a:p>
          <a:p>
            <a:pPr marL="285750" indent="-285750">
              <a:buFont typeface="Symbol"/>
              <a:buChar char="•"/>
            </a:pPr>
            <a:r>
              <a:rPr lang="en-GB" dirty="0"/>
              <a:t>What should be considered successful outcomes for learners? How will all learners have opportunities for their successes to be recognised? What reforms, if any, to assessments will be required to meet future learners’ needs?</a:t>
            </a:r>
            <a:endParaRPr lang="en-US" dirty="0"/>
          </a:p>
          <a:p>
            <a:pPr marL="285750" indent="-285750">
              <a:buFont typeface="Symbol"/>
              <a:buChar char="•"/>
            </a:pPr>
            <a:r>
              <a:rPr lang="en-GB" dirty="0"/>
              <a:t>What would a successful education system look like?</a:t>
            </a:r>
            <a:endParaRPr lang="en-US" dirty="0"/>
          </a:p>
          <a:p>
            <a:endParaRPr lang="en-US" dirty="0">
              <a:ea typeface="Calibri"/>
              <a:cs typeface="Calibri"/>
            </a:endParaRP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16</a:t>
            </a:fld>
            <a:endParaRPr lang="en-GB"/>
          </a:p>
        </p:txBody>
      </p:sp>
    </p:spTree>
    <p:extLst>
      <p:ext uri="{BB962C8B-B14F-4D97-AF65-F5344CB8AC3E}">
        <p14:creationId xmlns:p14="http://schemas.microsoft.com/office/powerpoint/2010/main" val="47731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endParaRPr lang="en-GB" dirty="0"/>
          </a:p>
          <a:p>
            <a:endParaRPr lang="en-GB" dirty="0"/>
          </a:p>
          <a:p>
            <a:r>
              <a:rPr lang="en-GB" b="1" dirty="0"/>
              <a:t>Our Future Equity: How can every child and young person’s individual needs be supported and addressed in the future?</a:t>
            </a:r>
            <a:endParaRPr lang="en-GB" dirty="0">
              <a:ea typeface="Calibri" panose="020F0502020204030204"/>
              <a:cs typeface="Calibri" panose="020F0502020204030204"/>
            </a:endParaRPr>
          </a:p>
          <a:p>
            <a:endParaRPr lang="en-GB" b="1" i="1" dirty="0"/>
          </a:p>
          <a:p>
            <a:r>
              <a:rPr lang="en-GB" b="1" i="1" dirty="0"/>
              <a:t>Discussion Prompts</a:t>
            </a:r>
            <a:endParaRPr lang="en-GB" dirty="0">
              <a:ea typeface="Calibri"/>
              <a:cs typeface="Calibri"/>
            </a:endParaRPr>
          </a:p>
          <a:p>
            <a:pPr marL="171450" indent="-171450">
              <a:buFont typeface="Symbol"/>
              <a:buChar char="•"/>
            </a:pPr>
            <a:r>
              <a:rPr lang="en-GB" dirty="0"/>
              <a:t>What is needed for an education system that is fair to everyone and equitable (i.e. it works for everyone and any barriers to access and educational opportunities that any young person faces are removed)? What needs to be done to make this happen?</a:t>
            </a:r>
            <a:endParaRPr lang="en-GB" dirty="0">
              <a:ea typeface="Calibri"/>
              <a:cs typeface="Calibri"/>
            </a:endParaRPr>
          </a:p>
          <a:p>
            <a:pPr marL="171450" indent="-171450">
              <a:buFont typeface="Symbol"/>
              <a:buChar char="•"/>
            </a:pPr>
            <a:r>
              <a:rPr lang="en-GB" dirty="0"/>
              <a:t>What barriers to children and young people’s engagement and achievements in education need to be addressed? How could this be done?</a:t>
            </a:r>
            <a:endParaRPr lang="en-GB" dirty="0">
              <a:ea typeface="Calibri"/>
              <a:cs typeface="Calibri"/>
            </a:endParaRPr>
          </a:p>
          <a:p>
            <a:pPr marL="171450" indent="-171450">
              <a:buFont typeface="Symbol"/>
              <a:buChar char="•"/>
            </a:pPr>
            <a:r>
              <a:rPr lang="en-GB" dirty="0"/>
              <a:t>What would a future education system look like if every child was respected, valued and included, and no-one was left behind? How can this be achieved in future?</a:t>
            </a:r>
            <a:endParaRPr lang="en-GB" dirty="0">
              <a:ea typeface="Calibri"/>
              <a:cs typeface="Calibri"/>
            </a:endParaRPr>
          </a:p>
          <a:p>
            <a:pPr marL="171450" indent="-171450">
              <a:buFont typeface="Symbol"/>
              <a:buChar char="•"/>
            </a:pPr>
            <a:r>
              <a:rPr lang="en-GB" dirty="0"/>
              <a:t>How can the education system be inclusive of, and appropriate for, the diversity of Scotland’s children and young people, and their communities?</a:t>
            </a:r>
            <a:endParaRPr lang="en-GB" dirty="0">
              <a:ea typeface="Calibri"/>
              <a:cs typeface="Calibri"/>
            </a:endParaRPr>
          </a:p>
          <a:p>
            <a:pPr marL="171450" indent="-171450">
              <a:buFont typeface="Symbol"/>
              <a:buChar char="•"/>
            </a:pPr>
            <a:r>
              <a:rPr lang="en-GB" dirty="0"/>
              <a:t>How can children and young people learn to respect and value the diversity of people in Scotland and around the world?</a:t>
            </a:r>
            <a:endParaRPr lang="en-GB" dirty="0">
              <a:ea typeface="Calibri"/>
              <a:cs typeface="Calibri"/>
            </a:endParaRPr>
          </a:p>
          <a:p>
            <a:pPr marL="171450" indent="-171450">
              <a:buFont typeface="Symbol"/>
              <a:buChar char="•"/>
            </a:pPr>
            <a:r>
              <a:rPr lang="en-GB" dirty="0"/>
              <a:t>What would need to change to make this a reality?</a:t>
            </a:r>
            <a:endParaRPr lang="en-GB" dirty="0">
              <a:ea typeface="Calibri"/>
              <a:cs typeface="Calibri"/>
            </a:endParaRPr>
          </a:p>
          <a:p>
            <a:endParaRPr lang="en-GB" b="1" i="1" dirty="0">
              <a:ea typeface="Calibri"/>
              <a:cs typeface="Calibri"/>
            </a:endParaRP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17</a:t>
            </a:fld>
            <a:endParaRPr lang="en-GB"/>
          </a:p>
        </p:txBody>
      </p:sp>
    </p:spTree>
    <p:extLst>
      <p:ext uri="{BB962C8B-B14F-4D97-AF65-F5344CB8AC3E}">
        <p14:creationId xmlns:p14="http://schemas.microsoft.com/office/powerpoint/2010/main" val="150730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endParaRPr lang="en-GB" dirty="0"/>
          </a:p>
          <a:p>
            <a:endParaRPr lang="en-GB" b="1" dirty="0"/>
          </a:p>
          <a:p>
            <a:r>
              <a:rPr lang="en-GB" b="1" dirty="0"/>
              <a:t>Our Future Well-Being: How can children and young people’s mental, emotional, social, and physical wellbeing and safety be cared for and supported in the future?</a:t>
            </a:r>
            <a:endParaRPr lang="en-GB" dirty="0"/>
          </a:p>
          <a:p>
            <a:endParaRPr lang="en-GB" b="1" dirty="0"/>
          </a:p>
          <a:p>
            <a:r>
              <a:rPr lang="en-GB" b="1" i="1" dirty="0"/>
              <a:t>Discussion Prompts</a:t>
            </a:r>
          </a:p>
          <a:p>
            <a:pPr marL="171450" indent="-171450">
              <a:buFont typeface="Symbol"/>
              <a:buChar char="•"/>
            </a:pPr>
            <a:r>
              <a:rPr lang="en-GB" dirty="0"/>
              <a:t>What is needed to ensure all children and young people feel safe in education settings? </a:t>
            </a:r>
          </a:p>
          <a:p>
            <a:pPr marL="171450" indent="-171450">
              <a:buFont typeface="Symbol"/>
              <a:buChar char="•"/>
            </a:pPr>
            <a:r>
              <a:rPr lang="en-GB" dirty="0"/>
              <a:t>What supports for wellbeing are required? And how can the right help at the right time be provided?</a:t>
            </a:r>
          </a:p>
          <a:p>
            <a:pPr marL="171450" indent="-171450">
              <a:buFont typeface="Symbol"/>
              <a:buChar char="•"/>
            </a:pPr>
            <a:r>
              <a:rPr lang="en-GB" dirty="0"/>
              <a:t>How do we ensure that all young people feel good about themselves so that they are ready to learn?</a:t>
            </a:r>
          </a:p>
          <a:p>
            <a:pPr marL="171450" indent="-171450">
              <a:buFont typeface="Symbol"/>
              <a:buChar char="•"/>
            </a:pPr>
            <a:r>
              <a:rPr lang="en-GB" dirty="0"/>
              <a:t>What opportunities are needed in the future for children and young people to be physically active in play and learning?</a:t>
            </a:r>
          </a:p>
          <a:p>
            <a:pPr marL="171450" indent="-171450">
              <a:buFont typeface="Symbol"/>
              <a:buChar char="•"/>
            </a:pPr>
            <a:r>
              <a:rPr lang="en-GB" dirty="0"/>
              <a:t>What should the priorities be for children and young people’s mental health? What can the future education system do?</a:t>
            </a:r>
          </a:p>
          <a:p>
            <a:pPr marL="171450" indent="-171450">
              <a:buFont typeface="Symbol"/>
              <a:buChar char="•"/>
            </a:pPr>
            <a:r>
              <a:rPr lang="en-GB" dirty="0"/>
              <a:t>How can learners’ views, experiences and suggestions be listened to, respected and included in future education decisions? What existing approaches can be built on or what new approaches are needed?</a:t>
            </a:r>
          </a:p>
          <a:p>
            <a:pPr marL="171450" indent="-171450">
              <a:buFont typeface="Symbol"/>
              <a:buChar char="•"/>
            </a:pPr>
            <a:r>
              <a:rPr lang="en-GB" dirty="0"/>
              <a:t>How can respectful relationships throughout the education system be achieved in future? What would this require?</a:t>
            </a:r>
          </a:p>
          <a:p>
            <a:pPr marL="171450" indent="-171450">
              <a:buFont typeface="Symbol"/>
              <a:buChar char="•"/>
            </a:pPr>
            <a:r>
              <a:rPr lang="en-GB" dirty="0"/>
              <a:t>How can the future wellbeing of adults also be supported and addressed? What is required and how can this be achieved?</a:t>
            </a:r>
          </a:p>
          <a:p>
            <a:endParaRPr lang="en-GB" b="1" i="1" dirty="0">
              <a:ea typeface="Calibri"/>
              <a:cs typeface="Calibri"/>
            </a:endParaRP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18</a:t>
            </a:fld>
            <a:endParaRPr lang="en-GB"/>
          </a:p>
        </p:txBody>
      </p:sp>
    </p:spTree>
    <p:extLst>
      <p:ext uri="{BB962C8B-B14F-4D97-AF65-F5344CB8AC3E}">
        <p14:creationId xmlns:p14="http://schemas.microsoft.com/office/powerpoint/2010/main" val="1361584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endParaRPr lang="en-GB" dirty="0"/>
          </a:p>
          <a:p>
            <a:endParaRPr lang="en-GB" dirty="0"/>
          </a:p>
          <a:p>
            <a:r>
              <a:rPr lang="en-GB" b="1" dirty="0"/>
              <a:t>Our Future Rights: How can the right of every child and young person to have opportunities to develop their full potential be achieved in future?</a:t>
            </a:r>
            <a:endParaRPr lang="en-GB" dirty="0"/>
          </a:p>
          <a:p>
            <a:endParaRPr lang="en-GB" dirty="0"/>
          </a:p>
          <a:p>
            <a:r>
              <a:rPr lang="en-GB" b="1" i="1" dirty="0"/>
              <a:t>Discussion Prompts</a:t>
            </a:r>
            <a:endParaRPr lang="en-GB" dirty="0"/>
          </a:p>
          <a:p>
            <a:pPr marL="171450" indent="-171450">
              <a:buFont typeface="Symbol"/>
              <a:buChar char="•"/>
            </a:pPr>
            <a:r>
              <a:rPr lang="en-GB" dirty="0"/>
              <a:t>How can a child-friendly and learner-centred education system be developed for the future? What current successes can be built on and what changes are needed?</a:t>
            </a:r>
          </a:p>
          <a:p>
            <a:pPr marL="171450" indent="-171450">
              <a:buFont typeface="Symbol"/>
              <a:buChar char="•"/>
            </a:pPr>
            <a:r>
              <a:rPr lang="en-GB" dirty="0"/>
              <a:t>How will an education system in the future fully represent and safeguard your rights and the rights of all young people?</a:t>
            </a:r>
          </a:p>
          <a:p>
            <a:pPr marL="171450" indent="-171450">
              <a:buFont typeface="Symbol"/>
              <a:buChar char="•"/>
            </a:pPr>
            <a:r>
              <a:rPr lang="en-GB" dirty="0"/>
              <a:t>How can children and young people be supported to develop their understanding of human rights, to live peacefully, and to respect other people and the environment?</a:t>
            </a:r>
          </a:p>
          <a:p>
            <a:endParaRPr lang="en-GB" b="1" i="1" dirty="0">
              <a:ea typeface="Calibri"/>
              <a:cs typeface="Calibri"/>
            </a:endParaRP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19</a:t>
            </a:fld>
            <a:endParaRPr lang="en-GB"/>
          </a:p>
        </p:txBody>
      </p:sp>
    </p:spTree>
    <p:extLst>
      <p:ext uri="{BB962C8B-B14F-4D97-AF65-F5344CB8AC3E}">
        <p14:creationId xmlns:p14="http://schemas.microsoft.com/office/powerpoint/2010/main" val="318197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endParaRPr lang="en-GB" dirty="0"/>
          </a:p>
          <a:p>
            <a:endParaRPr lang="en-GB" dirty="0"/>
          </a:p>
          <a:p>
            <a:r>
              <a:rPr lang="en-GB" b="1" dirty="0"/>
              <a:t>Our Future World: How can children and young people be helped to learn about our changing world, so they feel able to positively contribute?</a:t>
            </a:r>
            <a:endParaRPr lang="en-GB" dirty="0"/>
          </a:p>
          <a:p>
            <a:endParaRPr lang="en-GB" dirty="0"/>
          </a:p>
          <a:p>
            <a:r>
              <a:rPr lang="en-GB" b="1" i="1" dirty="0"/>
              <a:t>Discussion Prompts</a:t>
            </a:r>
            <a:r>
              <a:rPr lang="en-GB" dirty="0"/>
              <a:t> </a:t>
            </a:r>
            <a:endParaRPr lang="en-GB" dirty="0">
              <a:ea typeface="Calibri"/>
              <a:cs typeface="Calibri"/>
            </a:endParaRPr>
          </a:p>
          <a:p>
            <a:pPr marL="171450" indent="-171450">
              <a:buFont typeface="Symbol"/>
              <a:buChar char="•"/>
            </a:pPr>
            <a:r>
              <a:rPr lang="en-GB" dirty="0"/>
              <a:t>What are the key issues, in relation to Scottish education, that you feel passionate about right now? Are these being addressed and if not, how can they be best addressed in future?</a:t>
            </a:r>
            <a:endParaRPr lang="en-GB" dirty="0">
              <a:ea typeface="Calibri"/>
              <a:cs typeface="Calibri"/>
            </a:endParaRPr>
          </a:p>
          <a:p>
            <a:pPr marL="171450" indent="-171450">
              <a:buFont typeface="Symbol"/>
              <a:buChar char="•"/>
            </a:pPr>
            <a:r>
              <a:rPr lang="en-GB" dirty="0"/>
              <a:t>How can young people be supported in their educational pathways and transitions to fulfil their personal aspirations and future career ambitions?</a:t>
            </a:r>
            <a:endParaRPr lang="en-GB" dirty="0">
              <a:ea typeface="Calibri"/>
              <a:cs typeface="Calibri"/>
            </a:endParaRPr>
          </a:p>
          <a:p>
            <a:pPr marL="171450" indent="-171450">
              <a:buFont typeface="Symbol"/>
              <a:buChar char="•"/>
            </a:pPr>
            <a:r>
              <a:rPr lang="en-GB" dirty="0"/>
              <a:t>In your opinion, what would an appropriate and effective integration of digital technologies look like in learning and teaching? </a:t>
            </a:r>
            <a:endParaRPr lang="en-GB" dirty="0">
              <a:ea typeface="Calibri"/>
              <a:cs typeface="Calibri"/>
            </a:endParaRPr>
          </a:p>
          <a:p>
            <a:pPr marL="171450" indent="-171450">
              <a:buFont typeface="Symbol"/>
              <a:buChar char="•"/>
            </a:pPr>
            <a:r>
              <a:rPr lang="en-GB" dirty="0"/>
              <a:t>What do Scotland’s learners need to know about the world we are living in, how it is changing, and how they can contribute to the world (locally and/or globally)?</a:t>
            </a:r>
            <a:endParaRPr lang="en-GB" dirty="0">
              <a:ea typeface="Calibri"/>
              <a:cs typeface="Calibri"/>
            </a:endParaRPr>
          </a:p>
          <a:p>
            <a:endParaRPr lang="en-GB" b="1" i="1" dirty="0">
              <a:ea typeface="Calibri"/>
              <a:cs typeface="Calibri"/>
            </a:endParaRP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20</a:t>
            </a:fld>
            <a:endParaRPr lang="en-GB"/>
          </a:p>
        </p:txBody>
      </p:sp>
    </p:spTree>
    <p:extLst>
      <p:ext uri="{BB962C8B-B14F-4D97-AF65-F5344CB8AC3E}">
        <p14:creationId xmlns:p14="http://schemas.microsoft.com/office/powerpoint/2010/main" val="3610083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4735-BD9A-48EC-9C0E-6EE35D90AE6E}" type="slidenum">
              <a:rPr lang="en-GB" smtClean="0"/>
              <a:t>22</a:t>
            </a:fld>
            <a:endParaRPr lang="en-GB"/>
          </a:p>
        </p:txBody>
      </p:sp>
    </p:spTree>
    <p:extLst>
      <p:ext uri="{BB962C8B-B14F-4D97-AF65-F5344CB8AC3E}">
        <p14:creationId xmlns:p14="http://schemas.microsoft.com/office/powerpoint/2010/main" val="399015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24735-BD9A-48EC-9C0E-6EE35D90AE6E}" type="slidenum">
              <a:rPr lang="en-GB" smtClean="0"/>
              <a:t>2</a:t>
            </a:fld>
            <a:endParaRPr lang="en-GB"/>
          </a:p>
        </p:txBody>
      </p:sp>
    </p:spTree>
    <p:extLst>
      <p:ext uri="{BB962C8B-B14F-4D97-AF65-F5344CB8AC3E}">
        <p14:creationId xmlns:p14="http://schemas.microsoft.com/office/powerpoint/2010/main" val="301775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Each one of us brings rich experiences,</a:t>
            </a:r>
            <a:r>
              <a:rPr lang="en-GB" baseline="0" dirty="0"/>
              <a:t> skills and knowledge to the </a:t>
            </a:r>
            <a:r>
              <a:rPr lang="en-GB" dirty="0"/>
              <a:t>discussion</a:t>
            </a:r>
            <a:r>
              <a:rPr lang="en-GB" baseline="0" dirty="0"/>
              <a:t>. </a:t>
            </a:r>
            <a:endParaRPr lang="en-US" dirty="0"/>
          </a:p>
          <a:p>
            <a:pPr>
              <a:defRPr/>
            </a:pPr>
            <a:r>
              <a:rPr lang="en-GB" dirty="0"/>
              <a:t>The diversity </a:t>
            </a:r>
            <a:r>
              <a:rPr lang="en-GB" baseline="0" dirty="0"/>
              <a:t>of voice and </a:t>
            </a:r>
            <a:r>
              <a:rPr lang="en-GB" dirty="0"/>
              <a:t>thoughts </a:t>
            </a:r>
            <a:r>
              <a:rPr lang="en-GB" baseline="0" dirty="0"/>
              <a:t>is our </a:t>
            </a:r>
            <a:r>
              <a:rPr lang="en-GB" dirty="0"/>
              <a:t>collective </a:t>
            </a:r>
            <a:r>
              <a:rPr lang="en-GB" baseline="0" dirty="0"/>
              <a:t>strength.</a:t>
            </a:r>
            <a:endParaRPr lang="en-GB" dirty="0"/>
          </a:p>
          <a:p>
            <a:pPr>
              <a:defRPr/>
            </a:pPr>
            <a:r>
              <a:rPr lang="en-GB" dirty="0"/>
              <a:t>We have some questions we’d like you to consider and want to hear all your voices in each part of</a:t>
            </a:r>
            <a:r>
              <a:rPr lang="en-GB" baseline="0" dirty="0"/>
              <a:t> the </a:t>
            </a:r>
            <a:r>
              <a:rPr lang="en-GB" dirty="0"/>
              <a:t>discussion today</a:t>
            </a:r>
            <a:r>
              <a:rPr lang="en-GB" baseline="0" dirty="0"/>
              <a:t>.</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14C24735-BD9A-48EC-9C0E-6EE35D90AE6E}" type="slidenum">
              <a:rPr lang="en-GB" smtClean="0"/>
              <a:t>5</a:t>
            </a:fld>
            <a:endParaRPr lang="en-GB"/>
          </a:p>
        </p:txBody>
      </p:sp>
    </p:spTree>
    <p:extLst>
      <p:ext uri="{BB962C8B-B14F-4D97-AF65-F5344CB8AC3E}">
        <p14:creationId xmlns:p14="http://schemas.microsoft.com/office/powerpoint/2010/main" val="254489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Session 1: Our future education</a:t>
            </a:r>
            <a:endParaRPr lang="en-US" b="1" dirty="0"/>
          </a:p>
          <a:p>
            <a:endParaRPr lang="en-GB" b="1" dirty="0"/>
          </a:p>
          <a:p>
            <a:r>
              <a:rPr lang="en-GB" b="1" dirty="0"/>
              <a:t>Facilitator Notes</a:t>
            </a:r>
            <a:endParaRPr lang="en-US" b="1" dirty="0">
              <a:ea typeface="Calibri"/>
              <a:cs typeface="Calibri"/>
            </a:endParaRPr>
          </a:p>
          <a:p>
            <a:endParaRPr lang="en-US" dirty="0"/>
          </a:p>
          <a:p>
            <a:r>
              <a:rPr lang="en-GB" dirty="0"/>
              <a:t>Session 1 supports participants to consider the eight core National Discussion questions. </a:t>
            </a:r>
            <a:endParaRPr lang="en-US" dirty="0"/>
          </a:p>
          <a:p>
            <a:endParaRPr lang="en-GB" dirty="0"/>
          </a:p>
          <a:p>
            <a:r>
              <a:rPr lang="en-GB" dirty="0"/>
              <a:t>Facilitators are encouraged to support groups to discuss the questions before summarising and sharing the output of their discussions. </a:t>
            </a:r>
            <a:endParaRPr lang="en-US" dirty="0"/>
          </a:p>
          <a:p>
            <a:endParaRPr lang="en-GB" dirty="0">
              <a:ea typeface="Calibri"/>
              <a:cs typeface="Calibri"/>
            </a:endParaRPr>
          </a:p>
          <a:p>
            <a:r>
              <a:rPr lang="en-GB" dirty="0"/>
              <a:t>Depending on the group, each of the questions could be discussed in turn, or alternatively the participants could be grouped and allocated different questions to explore. </a:t>
            </a:r>
            <a:endParaRPr lang="en-US" dirty="0">
              <a:ea typeface="Calibri"/>
              <a:cs typeface="Calibri"/>
            </a:endParaRPr>
          </a:p>
          <a:p>
            <a:endParaRPr lang="en-US" dirty="0"/>
          </a:p>
          <a:p>
            <a:r>
              <a:rPr lang="en-GB" dirty="0"/>
              <a:t>A summary of the output from the group discussions can be shared via the online survey.</a:t>
            </a:r>
            <a:endParaRPr lang="en-GB" b="1" dirty="0">
              <a:ea typeface="Calibri"/>
              <a:cs typeface="Calibri"/>
            </a:endParaRPr>
          </a:p>
          <a:p>
            <a:endParaRPr lang="en-US" dirty="0"/>
          </a:p>
          <a:p>
            <a:r>
              <a:rPr lang="en-GB" dirty="0"/>
              <a:t>Please note questions 5 – 7 can be used together to facilitate deeper discussion on vision and prioritising the actions for implementation. Alternatively, they can be discussed separately.</a:t>
            </a:r>
            <a:endParaRPr lang="en-US" dirty="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6</a:t>
            </a:fld>
            <a:endParaRPr lang="en-GB"/>
          </a:p>
        </p:txBody>
      </p:sp>
    </p:spTree>
    <p:extLst>
      <p:ext uri="{BB962C8B-B14F-4D97-AF65-F5344CB8AC3E}">
        <p14:creationId xmlns:p14="http://schemas.microsoft.com/office/powerpoint/2010/main" val="350225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endParaRPr lang="en-US" dirty="0"/>
          </a:p>
          <a:p>
            <a:endParaRPr lang="en-GB" b="1" dirty="0"/>
          </a:p>
          <a:p>
            <a:r>
              <a:rPr lang="en-GB" b="1" dirty="0"/>
              <a:t>Discussion Prompts</a:t>
            </a:r>
            <a:r>
              <a:rPr lang="en-GB" dirty="0"/>
              <a:t>:</a:t>
            </a:r>
            <a:endParaRPr lang="en-US" dirty="0">
              <a:ea typeface="Calibri"/>
              <a:cs typeface="Calibri"/>
            </a:endParaRPr>
          </a:p>
          <a:p>
            <a:endParaRPr lang="en-US" dirty="0"/>
          </a:p>
          <a:p>
            <a:r>
              <a:rPr lang="en-GB" dirty="0"/>
              <a:t>Question 1, could be considered in two parts:</a:t>
            </a:r>
            <a:endParaRPr lang="en-US" dirty="0"/>
          </a:p>
          <a:p>
            <a:endParaRPr lang="en-US" dirty="0"/>
          </a:p>
          <a:p>
            <a:r>
              <a:rPr lang="en-GB" dirty="0"/>
              <a:t>1 (a) What kind of education will be needed by children and young people in Scotland in the future?</a:t>
            </a:r>
            <a:endParaRPr lang="en-US" dirty="0"/>
          </a:p>
          <a:p>
            <a:r>
              <a:rPr lang="en-US" dirty="0">
                <a:cs typeface="+mn-lt"/>
              </a:rPr>
              <a:t/>
            </a:r>
            <a:br>
              <a:rPr lang="en-US" dirty="0">
                <a:cs typeface="+mn-lt"/>
              </a:rPr>
            </a:br>
            <a:r>
              <a:rPr lang="en-GB" dirty="0"/>
              <a:t>1 (b) Do you have any thoughts on what might be needed to achieve this?</a:t>
            </a:r>
            <a:endParaRPr lang="en-US" dirty="0"/>
          </a:p>
          <a:p>
            <a:endParaRPr lang="en-US" dirty="0"/>
          </a:p>
          <a:p>
            <a:r>
              <a:rPr lang="en-GB" dirty="0"/>
              <a:t>In considering question 1, participants could be provided with the following scaffolding to support their thinking and any discussion. For example: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Open a discussion about the what education in Scotland means to them. How has the purpose of education changed since they were young. What factors have impacted on this i.e. Technology, STEM, global warning, social media etc. How will this shape the future purpose</a:t>
            </a:r>
            <a:r>
              <a:rPr lang="en-GB" dirty="0"/>
              <a:t>.</a:t>
            </a:r>
            <a:endParaRPr lang="en-GB" baseline="0" dirty="0"/>
          </a:p>
          <a:p>
            <a:pPr marL="514350" indent="-514350">
              <a:buFont typeface="Wingdings,Sans-Serif"/>
              <a:buChar char="Ø"/>
            </a:pPr>
            <a:r>
              <a:rPr lang="en-GB" dirty="0"/>
              <a:t>Think about what the school and classrooms should look like, are desks in rows, how do children and young people access their learning etc.?</a:t>
            </a:r>
            <a:endParaRPr lang="en-US" dirty="0"/>
          </a:p>
          <a:p>
            <a:pPr marL="514350" indent="-514350">
              <a:buFont typeface="Wingdings,Sans-Serif"/>
              <a:buChar char="Ø"/>
            </a:pPr>
            <a:r>
              <a:rPr lang="en-GB" dirty="0"/>
              <a:t>How should you be involved in the life of the school and you child's learning in this new vision?</a:t>
            </a:r>
            <a:endParaRPr lang="en-US" dirty="0"/>
          </a:p>
          <a:p>
            <a:pPr marL="514350" indent="-514350">
              <a:buFont typeface="Wingdings,Sans-Serif"/>
              <a:buChar char="Ø"/>
            </a:pPr>
            <a:r>
              <a:rPr lang="en-GB" dirty="0"/>
              <a:t>Who else should be involved in your child education, what does links to industry, Further and Higher education look like?</a:t>
            </a:r>
          </a:p>
          <a:p>
            <a:pPr marL="514350" indent="-514350">
              <a:buFont typeface="Wingdings,Sans-Serif"/>
              <a:buChar char="Ø"/>
            </a:pPr>
            <a:r>
              <a:rPr lang="en-GB" dirty="0"/>
              <a:t>What do children and young people need to learn to prepare them for the future and help them thrive?  This may include developing skills that do not currently exist. They are skills to excel; to collaborate and empathise with others and to create their own future.</a:t>
            </a:r>
            <a:endParaRPr lang="en-US" dirty="0"/>
          </a:p>
          <a:p>
            <a:pPr marL="514350" indent="-514350">
              <a:buFont typeface="Wingdings,Sans-Serif"/>
              <a:buChar char="Ø"/>
            </a:pPr>
            <a:r>
              <a:rPr lang="en-GB" dirty="0"/>
              <a:t>What is needed for an education system that is fair to everyone and equitable (i.e. it works for everyone and any barriers to access and educational opportunities that any young person faces are removed)? What needs to be done to make this happen?</a:t>
            </a:r>
            <a:endParaRPr lang="en-US" dirty="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7</a:t>
            </a:fld>
            <a:endParaRPr lang="en-GB"/>
          </a:p>
        </p:txBody>
      </p:sp>
    </p:spTree>
    <p:extLst>
      <p:ext uri="{BB962C8B-B14F-4D97-AF65-F5344CB8AC3E}">
        <p14:creationId xmlns:p14="http://schemas.microsoft.com/office/powerpoint/2010/main" val="210159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Scanning and Scoping Cycle graph on your table and ask parents to agree what support may be needed.</a:t>
            </a:r>
            <a:endParaRPr lang="en-GB" dirty="0">
              <a:cs typeface="Calibri"/>
            </a:endParaRPr>
          </a:p>
          <a:p>
            <a:r>
              <a:rPr lang="en-GB" dirty="0" err="1">
                <a:hlinkClick r:id="rId3"/>
              </a:rPr>
              <a:t>450680_scanning_scoping_cycle_aw</a:t>
            </a:r>
            <a:r>
              <a:rPr lang="en-GB" dirty="0">
                <a:hlinkClick r:id="rId3"/>
              </a:rPr>
              <a:t> (</a:t>
            </a:r>
            <a:r>
              <a:rPr lang="en-GB" dirty="0" err="1">
                <a:hlinkClick r:id="rId3"/>
              </a:rPr>
              <a:t>education.gov.scot</a:t>
            </a:r>
            <a:r>
              <a:rPr lang="en-GB" dirty="0">
                <a:hlinkClick r:id="rId3"/>
              </a:rPr>
              <a:t>)</a:t>
            </a:r>
            <a:endParaRPr lang="en-GB" dirty="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8</a:t>
            </a:fld>
            <a:endParaRPr lang="en-GB"/>
          </a:p>
        </p:txBody>
      </p:sp>
    </p:spTree>
    <p:extLst>
      <p:ext uri="{BB962C8B-B14F-4D97-AF65-F5344CB8AC3E}">
        <p14:creationId xmlns:p14="http://schemas.microsoft.com/office/powerpoint/2010/main" val="330942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endParaRPr lang="en-US" dirty="0"/>
          </a:p>
          <a:p>
            <a:endParaRPr lang="en-US" dirty="0">
              <a:ea typeface="Calibri"/>
              <a:cs typeface="Calibri"/>
            </a:endParaRPr>
          </a:p>
          <a:p>
            <a:r>
              <a:rPr lang="en-GB" b="1" dirty="0"/>
              <a:t>Discussion Prompts</a:t>
            </a:r>
            <a:r>
              <a:rPr lang="en-GB" dirty="0"/>
              <a:t>:</a:t>
            </a:r>
            <a:endParaRPr lang="en-US" dirty="0"/>
          </a:p>
          <a:p>
            <a:endParaRPr lang="en-US" dirty="0"/>
          </a:p>
          <a:p>
            <a:r>
              <a:rPr lang="en-GB" dirty="0"/>
              <a:t>A possible prompt to promote thinking around question 3 - </a:t>
            </a:r>
            <a:r>
              <a:rPr lang="en-GB" b="1" dirty="0"/>
              <a:t>If there was only one thing about Scottish education that you think should continue, what would this be and why?</a:t>
            </a:r>
            <a:endParaRPr lang="en-US" dirty="0"/>
          </a:p>
          <a:p>
            <a:endParaRPr lang="en-US" dirty="0"/>
          </a:p>
          <a:p>
            <a:r>
              <a:rPr lang="en-GB" dirty="0"/>
              <a:t>In considering question 3, participants could also be provided with the following scaffolding to support their thinking and any discussion. For example:</a:t>
            </a:r>
            <a:endParaRPr lang="en-US" dirty="0"/>
          </a:p>
          <a:p>
            <a:endParaRPr lang="en-US" dirty="0"/>
          </a:p>
          <a:p>
            <a:pPr marL="171450" indent="-171450">
              <a:buFont typeface="Symbol"/>
              <a:buChar char="•"/>
            </a:pPr>
            <a:r>
              <a:rPr lang="en-GB" dirty="0"/>
              <a:t>Reflecting on your own and/or your child’s experience of Scottish education, what works well and should continue?</a:t>
            </a:r>
          </a:p>
          <a:p>
            <a:pPr marL="171450" indent="-171450">
              <a:buFont typeface="Symbol"/>
              <a:buChar char="•"/>
            </a:pPr>
            <a:endParaRPr lang="en-GB" dirty="0"/>
          </a:p>
          <a:p>
            <a:r>
              <a:rPr lang="en-GB" dirty="0"/>
              <a:t>Tip: Use the ‘Imagine if..’ illustration provided </a:t>
            </a:r>
          </a:p>
          <a:p>
            <a:r>
              <a:rPr lang="en-GB" dirty="0">
                <a:hlinkClick r:id="rId3"/>
              </a:rPr>
              <a:t>Imagine If - workshop (</a:t>
            </a:r>
            <a:r>
              <a:rPr lang="en-GB" dirty="0" err="1">
                <a:hlinkClick r:id="rId3"/>
              </a:rPr>
              <a:t>education.gov.scot</a:t>
            </a:r>
            <a:r>
              <a:rPr lang="en-GB" dirty="0">
                <a:hlinkClick r:id="rId3"/>
              </a:rPr>
              <a:t>)</a:t>
            </a:r>
            <a:endParaRPr lang="en-GB" dirty="0"/>
          </a:p>
          <a:p>
            <a:pPr marL="171450" indent="-171450">
              <a:buFont typeface="Symbol"/>
              <a:buChar char="•"/>
            </a:pPr>
            <a:endParaRPr lang="en-US" dirty="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9</a:t>
            </a:fld>
            <a:endParaRPr lang="en-GB"/>
          </a:p>
        </p:txBody>
      </p:sp>
    </p:spTree>
    <p:extLst>
      <p:ext uri="{BB962C8B-B14F-4D97-AF65-F5344CB8AC3E}">
        <p14:creationId xmlns:p14="http://schemas.microsoft.com/office/powerpoint/2010/main" val="31542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endParaRPr lang="en-US" dirty="0"/>
          </a:p>
          <a:p>
            <a:endParaRPr lang="en-US" dirty="0">
              <a:ea typeface="Calibri"/>
              <a:cs typeface="Calibri"/>
            </a:endParaRPr>
          </a:p>
          <a:p>
            <a:r>
              <a:rPr lang="en-GB" dirty="0"/>
              <a:t>You can use the Scanning and Scoping Cycle graph on your table if needed.</a:t>
            </a:r>
          </a:p>
          <a:p>
            <a:r>
              <a:rPr lang="en-GB" dirty="0" err="1">
                <a:hlinkClick r:id="rId3"/>
              </a:rPr>
              <a:t>450680_scanning_scoping_cycle_aw</a:t>
            </a:r>
            <a:r>
              <a:rPr lang="en-GB" dirty="0">
                <a:hlinkClick r:id="rId3"/>
              </a:rPr>
              <a:t> (</a:t>
            </a:r>
            <a:r>
              <a:rPr lang="en-GB" dirty="0" err="1">
                <a:hlinkClick r:id="rId3"/>
              </a:rPr>
              <a:t>education.gov.scot</a:t>
            </a:r>
            <a:r>
              <a:rPr lang="en-GB" dirty="0">
                <a:hlinkClick r:id="rId3"/>
              </a:rPr>
              <a:t>)</a:t>
            </a:r>
            <a:endParaRPr lang="en-GB" dirty="0"/>
          </a:p>
          <a:p>
            <a:endParaRPr lang="en-US" dirty="0">
              <a:ea typeface="Calibri"/>
              <a:cs typeface="Calibri"/>
            </a:endParaRPr>
          </a:p>
          <a:p>
            <a:endParaRPr lang="en-US" dirty="0">
              <a:ea typeface="Calibri"/>
              <a:cs typeface="Calibri"/>
            </a:endParaRPr>
          </a:p>
          <a:p>
            <a:r>
              <a:rPr lang="en-GB" b="1" dirty="0"/>
              <a:t>Discussion Prompts</a:t>
            </a:r>
            <a:r>
              <a:rPr lang="en-GB" dirty="0"/>
              <a:t>:</a:t>
            </a:r>
            <a:endParaRPr lang="en-US" dirty="0"/>
          </a:p>
          <a:p>
            <a:endParaRPr lang="en-US" dirty="0"/>
          </a:p>
          <a:p>
            <a:r>
              <a:rPr lang="en-GB" dirty="0"/>
              <a:t>A possible prompt to promote thinking around question 4 - </a:t>
            </a:r>
            <a:r>
              <a:rPr lang="en-GB" b="1" dirty="0"/>
              <a:t>In your opinion, what do you think the most important priorities for the Scottish education system should be in the future?</a:t>
            </a:r>
            <a:endParaRPr lang="en-US" dirty="0"/>
          </a:p>
          <a:p>
            <a:endParaRPr lang="en-US" dirty="0"/>
          </a:p>
          <a:p>
            <a:r>
              <a:rPr lang="en-GB" dirty="0"/>
              <a:t>In considering question 4 above, participants could also be provided with the following scaffolding to support their thinking and any discussion. For example:</a:t>
            </a:r>
            <a:endParaRPr lang="en-US" dirty="0"/>
          </a:p>
          <a:p>
            <a:endParaRPr lang="en-US" dirty="0"/>
          </a:p>
          <a:p>
            <a:pPr marL="171450" indent="-171450">
              <a:buFont typeface="Symbol"/>
              <a:buChar char="•"/>
            </a:pPr>
            <a:r>
              <a:rPr lang="en-GB" dirty="0"/>
              <a:t>What should the ‘point of education’ be in Scotland? This question can support participants to consider what they see as current priorities in education as well as who sets them, and how much they feel involved in that process. It will likely involve discussions about success and how it is/might be measured.</a:t>
            </a:r>
            <a:endParaRPr lang="en-US" dirty="0"/>
          </a:p>
          <a:p>
            <a:pPr marL="171450" indent="-171450">
              <a:buFont typeface="Symbol"/>
              <a:buChar char="•"/>
            </a:pPr>
            <a:r>
              <a:rPr lang="en-GB" dirty="0"/>
              <a:t>What is most important for children at different ages and stages of their development and education?</a:t>
            </a:r>
            <a:endParaRPr lang="en-US" dirty="0"/>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10</a:t>
            </a:fld>
            <a:endParaRPr lang="en-GB"/>
          </a:p>
        </p:txBody>
      </p:sp>
    </p:spTree>
    <p:extLst>
      <p:ext uri="{BB962C8B-B14F-4D97-AF65-F5344CB8AC3E}">
        <p14:creationId xmlns:p14="http://schemas.microsoft.com/office/powerpoint/2010/main" val="133207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endParaRPr lang="en-US" dirty="0"/>
          </a:p>
          <a:p>
            <a:endParaRPr lang="en-US" dirty="0">
              <a:ea typeface="Calibri"/>
              <a:cs typeface="Calibri"/>
            </a:endParaRPr>
          </a:p>
          <a:p>
            <a:r>
              <a:rPr lang="en-GB" dirty="0"/>
              <a:t>Use post it’s,</a:t>
            </a:r>
            <a:r>
              <a:rPr lang="en-GB" baseline="0" dirty="0"/>
              <a:t> pieces of paper to capture questions and put them on a separate graph. Once both questions are asked look for differences and themes. What has gotten better etc. Get them to compare the two and pick out key areas that have improved and start to discuss how/if these should be built upon. This will set up the 3</a:t>
            </a:r>
            <a:r>
              <a:rPr lang="en-GB" baseline="30000" dirty="0"/>
              <a:t>rd</a:t>
            </a:r>
            <a:r>
              <a:rPr lang="en-GB" baseline="0" dirty="0"/>
              <a:t> discussion point.</a:t>
            </a:r>
          </a:p>
          <a:p>
            <a:pPr marL="342900" indent="-342900">
              <a:buFont typeface="Wingdings" panose="05000000000000000000" pitchFamily="2" charset="2"/>
              <a:buChar char="Ø"/>
            </a:pPr>
            <a:r>
              <a:rPr lang="en-GB" sz="1200" dirty="0"/>
              <a:t>What worked well? </a:t>
            </a:r>
          </a:p>
          <a:p>
            <a:pPr marL="342900" indent="-342900">
              <a:buFont typeface="Wingdings" panose="05000000000000000000" pitchFamily="2" charset="2"/>
              <a:buChar char="Ø"/>
            </a:pPr>
            <a:r>
              <a:rPr lang="en-GB" sz="1200" dirty="0"/>
              <a:t>What didn’t work well?</a:t>
            </a:r>
          </a:p>
          <a:p>
            <a:pPr marL="342900" indent="-342900">
              <a:buFont typeface="Wingdings" panose="05000000000000000000" pitchFamily="2" charset="2"/>
              <a:buChar char="Ø"/>
            </a:pPr>
            <a:r>
              <a:rPr lang="en-GB" sz="1200" dirty="0"/>
              <a:t>If things were wrong, missing and what are the challenges?</a:t>
            </a:r>
          </a:p>
          <a:p>
            <a:r>
              <a:rPr lang="en-GB" baseline="0" dirty="0"/>
              <a:t>Or</a:t>
            </a:r>
          </a:p>
          <a:p>
            <a:pPr marL="342900" indent="-342900">
              <a:buFont typeface="Wingdings" panose="05000000000000000000" pitchFamily="2" charset="2"/>
              <a:buChar char="Ø"/>
            </a:pPr>
            <a:r>
              <a:rPr lang="en-GB" sz="1200" dirty="0"/>
              <a:t>What is strong?</a:t>
            </a:r>
          </a:p>
          <a:p>
            <a:pPr marL="342900" indent="-342900">
              <a:buFont typeface="Wingdings" panose="05000000000000000000" pitchFamily="2" charset="2"/>
              <a:buChar char="Ø"/>
            </a:pPr>
            <a:r>
              <a:rPr lang="en-GB" sz="1200" dirty="0"/>
              <a:t>What is wrong?</a:t>
            </a:r>
          </a:p>
          <a:p>
            <a:pPr marL="342900" indent="-342900">
              <a:buFont typeface="Wingdings" panose="05000000000000000000" pitchFamily="2" charset="2"/>
              <a:buChar char="Ø"/>
            </a:pPr>
            <a:r>
              <a:rPr lang="en-GB" sz="1200" dirty="0"/>
              <a:t>What is missing?</a:t>
            </a:r>
          </a:p>
          <a:p>
            <a:pPr marL="342900" indent="-342900">
              <a:buFont typeface="Wingdings" panose="05000000000000000000" pitchFamily="2" charset="2"/>
              <a:buChar char="Ø"/>
            </a:pPr>
            <a:r>
              <a:rPr lang="en-GB" sz="1200" dirty="0"/>
              <a:t>What are the challenges?</a:t>
            </a:r>
          </a:p>
        </p:txBody>
      </p:sp>
      <p:sp>
        <p:nvSpPr>
          <p:cNvPr id="4" name="Slide Number Placeholder 3"/>
          <p:cNvSpPr>
            <a:spLocks noGrp="1"/>
          </p:cNvSpPr>
          <p:nvPr>
            <p:ph type="sldNum" sz="quarter" idx="10"/>
          </p:nvPr>
        </p:nvSpPr>
        <p:spPr/>
        <p:txBody>
          <a:bodyPr/>
          <a:lstStyle/>
          <a:p>
            <a:fld id="{14C24735-BD9A-48EC-9C0E-6EE35D90AE6E}" type="slidenum">
              <a:rPr lang="en-GB" smtClean="0"/>
              <a:t>11</a:t>
            </a:fld>
            <a:endParaRPr lang="en-GB"/>
          </a:p>
        </p:txBody>
      </p:sp>
    </p:spTree>
    <p:extLst>
      <p:ext uri="{BB962C8B-B14F-4D97-AF65-F5344CB8AC3E}">
        <p14:creationId xmlns:p14="http://schemas.microsoft.com/office/powerpoint/2010/main" val="20661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04092F-CF71-4517-AA80-CDE37C53446E}"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273006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4092F-CF71-4517-AA80-CDE37C53446E}"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41700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4092F-CF71-4517-AA80-CDE37C53446E}"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106499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0AB613-8BB8-1759-8604-A9963AEAF0C0}"/>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Rounded Rectangular Callout 1">
            <a:extLst>
              <a:ext uri="{FF2B5EF4-FFF2-40B4-BE49-F238E27FC236}">
                <a16:creationId xmlns:a16="http://schemas.microsoft.com/office/drawing/2014/main" id="{CAE6187F-E1DA-81AB-DC73-B536C47D4CE0}"/>
              </a:ext>
            </a:extLst>
          </p:cNvPr>
          <p:cNvSpPr/>
          <p:nvPr userDrawn="1"/>
        </p:nvSpPr>
        <p:spPr>
          <a:xfrm>
            <a:off x="534963" y="5515030"/>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4" name="Rounded Rectangular Callout 1">
            <a:extLst>
              <a:ext uri="{FF2B5EF4-FFF2-40B4-BE49-F238E27FC236}">
                <a16:creationId xmlns:a16="http://schemas.microsoft.com/office/drawing/2014/main" id="{FA9C99C2-706E-EA0F-7FCE-4C529DA6979E}"/>
              </a:ext>
            </a:extLst>
          </p:cNvPr>
          <p:cNvSpPr/>
          <p:nvPr userDrawn="1"/>
        </p:nvSpPr>
        <p:spPr>
          <a:xfrm flipH="1">
            <a:off x="534961" y="5406173"/>
            <a:ext cx="242587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5" name="TextBox 14">
            <a:extLst>
              <a:ext uri="{FF2B5EF4-FFF2-40B4-BE49-F238E27FC236}">
                <a16:creationId xmlns:a16="http://schemas.microsoft.com/office/drawing/2014/main" id="{060E1674-4CE6-DE7C-8256-609ECEF531BA}"/>
              </a:ext>
            </a:extLst>
          </p:cNvPr>
          <p:cNvSpPr txBox="1"/>
          <p:nvPr userDrawn="1"/>
        </p:nvSpPr>
        <p:spPr>
          <a:xfrm>
            <a:off x="531375"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F67E55-A3C9-62DE-E5FB-4EF3C615EFA8}"/>
              </a:ext>
            </a:extLst>
          </p:cNvPr>
          <p:cNvSpPr>
            <a:spLocks noGrp="1"/>
          </p:cNvSpPr>
          <p:nvPr>
            <p:ph type="body" idx="1" hasCustomPrompt="1"/>
          </p:nvPr>
        </p:nvSpPr>
        <p:spPr>
          <a:xfrm>
            <a:off x="505373" y="756860"/>
            <a:ext cx="8728082" cy="569049"/>
          </a:xfrm>
        </p:spPr>
        <p:txBody>
          <a:bodyPr anchor="t">
            <a:normAutofit/>
          </a:bodyPr>
          <a:lstStyle>
            <a:lvl1pPr marL="0" indent="0">
              <a:buNone/>
              <a:defRPr sz="2275" b="1">
                <a:solidFill>
                  <a:srgbClr val="004AAD"/>
                </a:solidFill>
                <a:latin typeface="Arial" panose="020B0604020202020204" pitchFamily="34" charset="0"/>
                <a:cs typeface="Arial" panose="020B0604020202020204" pitchFamily="34" charset="0"/>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Edit Master text styles</a:t>
            </a:r>
          </a:p>
        </p:txBody>
      </p:sp>
      <p:sp>
        <p:nvSpPr>
          <p:cNvPr id="5" name="Content Placeholder 3">
            <a:extLst>
              <a:ext uri="{FF2B5EF4-FFF2-40B4-BE49-F238E27FC236}">
                <a16:creationId xmlns:a16="http://schemas.microsoft.com/office/drawing/2014/main" id="{677893B3-21E7-FA61-B214-5EE23997809B}"/>
              </a:ext>
            </a:extLst>
          </p:cNvPr>
          <p:cNvSpPr>
            <a:spLocks noGrp="1"/>
          </p:cNvSpPr>
          <p:nvPr>
            <p:ph sz="half" idx="2"/>
          </p:nvPr>
        </p:nvSpPr>
        <p:spPr>
          <a:xfrm>
            <a:off x="505373" y="1325908"/>
            <a:ext cx="8728082" cy="39109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1475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33" y="762794"/>
            <a:ext cx="458928" cy="569049"/>
          </a:xfrm>
        </p:spPr>
        <p:txBody>
          <a:bodyPr anchor="t">
            <a:noAutofit/>
          </a:bodyPr>
          <a:lstStyle>
            <a:lvl1pPr>
              <a:defRPr sz="3250">
                <a:solidFill>
                  <a:srgbClr val="004AAD"/>
                </a:solidFill>
              </a:defRPr>
            </a:lvl1pPr>
          </a:lstStyle>
          <a:p>
            <a:r>
              <a:rPr lang="en-US" dirty="0"/>
              <a:t>1</a:t>
            </a:r>
            <a:endParaRPr lang="en-GB" dirty="0"/>
          </a:p>
        </p:txBody>
      </p:sp>
      <p:sp>
        <p:nvSpPr>
          <p:cNvPr id="9" name="Content Placeholder 1">
            <a:extLst>
              <a:ext uri="{FF2B5EF4-FFF2-40B4-BE49-F238E27FC236}">
                <a16:creationId xmlns:a16="http://schemas.microsoft.com/office/drawing/2014/main" id="{283DD984-97FC-0BC4-9F1E-9646F188CC02}"/>
              </a:ext>
            </a:extLst>
          </p:cNvPr>
          <p:cNvSpPr>
            <a:spLocks noGrp="1"/>
          </p:cNvSpPr>
          <p:nvPr>
            <p:ph idx="10" hasCustomPrompt="1"/>
          </p:nvPr>
        </p:nvSpPr>
        <p:spPr>
          <a:xfrm>
            <a:off x="978060" y="738653"/>
            <a:ext cx="5616392" cy="1066999"/>
          </a:xfrm>
        </p:spPr>
        <p:txBody>
          <a:bodyPr>
            <a:normAutofit/>
          </a:bodyPr>
          <a:lstStyle>
            <a:lvl1pPr marL="0" indent="0">
              <a:buNone/>
              <a:defRPr/>
            </a:lvl1pPr>
          </a:lstStyle>
          <a:p>
            <a:pPr marL="0" indent="0">
              <a:buNone/>
            </a:pPr>
            <a:r>
              <a:rPr lang="en-US" sz="1463" dirty="0">
                <a:solidFill>
                  <a:srgbClr val="004AAD"/>
                </a:solidFill>
              </a:rPr>
              <a:t>Question to be added here</a:t>
            </a:r>
          </a:p>
        </p:txBody>
      </p:sp>
      <p:sp>
        <p:nvSpPr>
          <p:cNvPr id="3" name="Rectangle 2">
            <a:extLst>
              <a:ext uri="{FF2B5EF4-FFF2-40B4-BE49-F238E27FC236}">
                <a16:creationId xmlns:a16="http://schemas.microsoft.com/office/drawing/2014/main" id="{EE4A24C3-B820-00E1-8A35-FA4E6D1AC84A}"/>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 name="Rounded Rectangular Callout 1">
            <a:extLst>
              <a:ext uri="{FF2B5EF4-FFF2-40B4-BE49-F238E27FC236}">
                <a16:creationId xmlns:a16="http://schemas.microsoft.com/office/drawing/2014/main" id="{005FC39A-61C8-2B53-A6E6-66914DD77171}"/>
              </a:ext>
            </a:extLst>
          </p:cNvPr>
          <p:cNvSpPr/>
          <p:nvPr userDrawn="1"/>
        </p:nvSpPr>
        <p:spPr>
          <a:xfrm>
            <a:off x="534963" y="5515030"/>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5" name="Rounded Rectangular Callout 1">
            <a:extLst>
              <a:ext uri="{FF2B5EF4-FFF2-40B4-BE49-F238E27FC236}">
                <a16:creationId xmlns:a16="http://schemas.microsoft.com/office/drawing/2014/main" id="{52B28A3D-60EC-ECA6-AE65-7B9D425EF46D}"/>
              </a:ext>
            </a:extLst>
          </p:cNvPr>
          <p:cNvSpPr/>
          <p:nvPr userDrawn="1"/>
        </p:nvSpPr>
        <p:spPr>
          <a:xfrm flipH="1">
            <a:off x="534961" y="5406173"/>
            <a:ext cx="242587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 name="TextBox 5">
            <a:extLst>
              <a:ext uri="{FF2B5EF4-FFF2-40B4-BE49-F238E27FC236}">
                <a16:creationId xmlns:a16="http://schemas.microsoft.com/office/drawing/2014/main" id="{68E5928D-6637-8ACD-9CFF-A5173BD0E5D3}"/>
              </a:ext>
            </a:extLst>
          </p:cNvPr>
          <p:cNvSpPr txBox="1"/>
          <p:nvPr userDrawn="1"/>
        </p:nvSpPr>
        <p:spPr>
          <a:xfrm>
            <a:off x="531375"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
        <p:nvSpPr>
          <p:cNvPr id="13" name="Rounded Rectangular Callout 12">
            <a:extLst>
              <a:ext uri="{FF2B5EF4-FFF2-40B4-BE49-F238E27FC236}">
                <a16:creationId xmlns:a16="http://schemas.microsoft.com/office/drawing/2014/main" id="{4DE9F01D-118F-E1B0-18FF-81A075E50464}"/>
              </a:ext>
            </a:extLst>
          </p:cNvPr>
          <p:cNvSpPr/>
          <p:nvPr userDrawn="1"/>
        </p:nvSpPr>
        <p:spPr>
          <a:xfrm>
            <a:off x="7243763" y="811153"/>
            <a:ext cx="1224750" cy="1041381"/>
          </a:xfrm>
          <a:prstGeom prst="wedgeRoundRectCallout">
            <a:avLst>
              <a:gd name="adj1" fmla="val -30411"/>
              <a:gd name="adj2" fmla="val 75044"/>
              <a:gd name="adj3" fmla="val 16667"/>
            </a:avLst>
          </a:prstGeom>
          <a:no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 name="Rounded Rectangular Callout 13">
            <a:extLst>
              <a:ext uri="{FF2B5EF4-FFF2-40B4-BE49-F238E27FC236}">
                <a16:creationId xmlns:a16="http://schemas.microsoft.com/office/drawing/2014/main" id="{38B4D0F8-9180-2EE2-4116-86411B22601E}"/>
              </a:ext>
            </a:extLst>
          </p:cNvPr>
          <p:cNvSpPr/>
          <p:nvPr userDrawn="1"/>
        </p:nvSpPr>
        <p:spPr>
          <a:xfrm flipH="1">
            <a:off x="7949937" y="1252461"/>
            <a:ext cx="1160976" cy="1041381"/>
          </a:xfrm>
          <a:prstGeom prst="wedgeRoundRectCallout">
            <a:avLst>
              <a:gd name="adj1" fmla="val -30411"/>
              <a:gd name="adj2" fmla="val 75044"/>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cxnSp>
        <p:nvCxnSpPr>
          <p:cNvPr id="16" name="Straight Connector 15">
            <a:extLst>
              <a:ext uri="{FF2B5EF4-FFF2-40B4-BE49-F238E27FC236}">
                <a16:creationId xmlns:a16="http://schemas.microsoft.com/office/drawing/2014/main" id="{888C23B2-8B5B-01C2-E9A1-89B49B5FAF0C}"/>
              </a:ext>
            </a:extLst>
          </p:cNvPr>
          <p:cNvCxnSpPr/>
          <p:nvPr userDrawn="1"/>
        </p:nvCxnSpPr>
        <p:spPr>
          <a:xfrm>
            <a:off x="8133347" y="1601919"/>
            <a:ext cx="794593"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E61FC0-7518-7BF6-7482-A56E4DA6EFFE}"/>
              </a:ext>
            </a:extLst>
          </p:cNvPr>
          <p:cNvCxnSpPr/>
          <p:nvPr userDrawn="1"/>
        </p:nvCxnSpPr>
        <p:spPr>
          <a:xfrm>
            <a:off x="8133347" y="1805651"/>
            <a:ext cx="794593"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F1E7BB-2460-16E3-1CDA-4D81D1335682}"/>
              </a:ext>
            </a:extLst>
          </p:cNvPr>
          <p:cNvCxnSpPr/>
          <p:nvPr userDrawn="1"/>
        </p:nvCxnSpPr>
        <p:spPr>
          <a:xfrm>
            <a:off x="8133347" y="1992427"/>
            <a:ext cx="794593"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153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6DE30225-8564-44BD-7303-368681272E49}"/>
              </a:ext>
            </a:extLst>
          </p:cNvPr>
          <p:cNvSpPr/>
          <p:nvPr userDrawn="1"/>
        </p:nvSpPr>
        <p:spPr>
          <a:xfrm>
            <a:off x="3216486" y="5645324"/>
            <a:ext cx="578208" cy="67929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98" name="Rectangle 20">
            <a:extLst>
              <a:ext uri="{FF2B5EF4-FFF2-40B4-BE49-F238E27FC236}">
                <a16:creationId xmlns:a16="http://schemas.microsoft.com/office/drawing/2014/main" id="{75C8F346-112F-D302-782D-9DE8A921A7F2}"/>
              </a:ext>
            </a:extLst>
          </p:cNvPr>
          <p:cNvSpPr/>
          <p:nvPr userDrawn="1"/>
        </p:nvSpPr>
        <p:spPr>
          <a:xfrm rot="5400000">
            <a:off x="2297187" y="5365013"/>
            <a:ext cx="938341" cy="727747"/>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96" name="Oval 95">
            <a:extLst>
              <a:ext uri="{FF2B5EF4-FFF2-40B4-BE49-F238E27FC236}">
                <a16:creationId xmlns:a16="http://schemas.microsoft.com/office/drawing/2014/main" id="{A8594CDE-270D-6ACA-277E-AFDBD1DC1D14}"/>
              </a:ext>
            </a:extLst>
          </p:cNvPr>
          <p:cNvSpPr/>
          <p:nvPr userDrawn="1"/>
        </p:nvSpPr>
        <p:spPr>
          <a:xfrm>
            <a:off x="4575593" y="5190936"/>
            <a:ext cx="754814" cy="929002"/>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 name="Rectangle 5">
            <a:extLst>
              <a:ext uri="{FF2B5EF4-FFF2-40B4-BE49-F238E27FC236}">
                <a16:creationId xmlns:a16="http://schemas.microsoft.com/office/drawing/2014/main" id="{B539B71F-62B8-CAAB-4204-3921DC8F9675}"/>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4" name="Picture 3" descr="A picture containing icon&#10;&#10;Description automatically generated">
            <a:extLst>
              <a:ext uri="{FF2B5EF4-FFF2-40B4-BE49-F238E27FC236}">
                <a16:creationId xmlns:a16="http://schemas.microsoft.com/office/drawing/2014/main" id="{067376F9-7E69-91D7-816D-C2CF12C205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340" y="209721"/>
            <a:ext cx="629383" cy="547402"/>
          </a:xfrm>
          <a:prstGeom prst="rect">
            <a:avLst/>
          </a:prstGeom>
        </p:spPr>
      </p:pic>
      <p:sp>
        <p:nvSpPr>
          <p:cNvPr id="3" name="Rectangle 2">
            <a:extLst>
              <a:ext uri="{FF2B5EF4-FFF2-40B4-BE49-F238E27FC236}">
                <a16:creationId xmlns:a16="http://schemas.microsoft.com/office/drawing/2014/main" id="{E6002415-94AA-FC66-16B9-9BC96AA5C9C7}"/>
              </a:ext>
            </a:extLst>
          </p:cNvPr>
          <p:cNvSpPr/>
          <p:nvPr userDrawn="1"/>
        </p:nvSpPr>
        <p:spPr>
          <a:xfrm>
            <a:off x="166611" y="6048380"/>
            <a:ext cx="6666575" cy="799472"/>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25" b="1" dirty="0">
                <a:latin typeface="Arial" panose="020B0604020202020204" pitchFamily="34" charset="0"/>
                <a:cs typeface="Arial" panose="020B0604020202020204" pitchFamily="34" charset="0"/>
              </a:rPr>
              <a:t>Discussion guide for groups of </a:t>
            </a:r>
            <a:r>
              <a:rPr lang="en-US" sz="2600" b="1" dirty="0">
                <a:solidFill>
                  <a:srgbClr val="00C9C3"/>
                </a:solidFill>
                <a:latin typeface="Arial" panose="020B0604020202020204" pitchFamily="34" charset="0"/>
                <a:cs typeface="Arial" panose="020B0604020202020204" pitchFamily="34" charset="0"/>
              </a:rPr>
              <a:t>parents and </a:t>
            </a:r>
            <a:r>
              <a:rPr lang="en-US" sz="2600" b="1" dirty="0" err="1">
                <a:solidFill>
                  <a:srgbClr val="00C9C3"/>
                </a:solidFill>
                <a:latin typeface="Arial" panose="020B0604020202020204" pitchFamily="34" charset="0"/>
                <a:cs typeface="Arial" panose="020B0604020202020204" pitchFamily="34" charset="0"/>
              </a:rPr>
              <a:t>carers</a:t>
            </a:r>
            <a:r>
              <a:rPr lang="en-US" sz="2600" b="1" dirty="0">
                <a:solidFill>
                  <a:srgbClr val="00FFFF"/>
                </a:solidFill>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0341270E-980C-82FF-63D1-BCC0E892F5C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79679" y="209721"/>
            <a:ext cx="2135981" cy="482600"/>
          </a:xfrm>
          <a:prstGeom prst="rect">
            <a:avLst/>
          </a:prstGeom>
        </p:spPr>
      </p:pic>
      <p:sp>
        <p:nvSpPr>
          <p:cNvPr id="11" name="Rounded Rectangular Callout 1">
            <a:extLst>
              <a:ext uri="{FF2B5EF4-FFF2-40B4-BE49-F238E27FC236}">
                <a16:creationId xmlns:a16="http://schemas.microsoft.com/office/drawing/2014/main" id="{F7934BAC-1B8A-6182-8BA8-9525753A4BEA}"/>
              </a:ext>
            </a:extLst>
          </p:cNvPr>
          <p:cNvSpPr/>
          <p:nvPr userDrawn="1"/>
        </p:nvSpPr>
        <p:spPr>
          <a:xfrm>
            <a:off x="6999797" y="5504144"/>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2" name="Rounded Rectangular Callout 1">
            <a:extLst>
              <a:ext uri="{FF2B5EF4-FFF2-40B4-BE49-F238E27FC236}">
                <a16:creationId xmlns:a16="http://schemas.microsoft.com/office/drawing/2014/main" id="{7E77F313-386D-071A-62D9-307F2C35660D}"/>
              </a:ext>
            </a:extLst>
          </p:cNvPr>
          <p:cNvSpPr/>
          <p:nvPr userDrawn="1"/>
        </p:nvSpPr>
        <p:spPr>
          <a:xfrm>
            <a:off x="6999797" y="5395287"/>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300" b="1" dirty="0">
              <a:solidFill>
                <a:srgbClr val="004AAD"/>
              </a:solidFill>
              <a:latin typeface="Comic Sans MS" panose="030F0902030302020204" pitchFamily="66" charset="0"/>
            </a:endParaRPr>
          </a:p>
        </p:txBody>
      </p:sp>
      <p:sp>
        <p:nvSpPr>
          <p:cNvPr id="14" name="TextBox 13">
            <a:extLst>
              <a:ext uri="{FF2B5EF4-FFF2-40B4-BE49-F238E27FC236}">
                <a16:creationId xmlns:a16="http://schemas.microsoft.com/office/drawing/2014/main" id="{9E4DC39E-19EB-F05C-6FF3-EFF81F9A29ED}"/>
              </a:ext>
            </a:extLst>
          </p:cNvPr>
          <p:cNvSpPr txBox="1"/>
          <p:nvPr userDrawn="1"/>
        </p:nvSpPr>
        <p:spPr>
          <a:xfrm>
            <a:off x="7010601" y="5938149"/>
            <a:ext cx="2429457" cy="279948"/>
          </a:xfrm>
          <a:prstGeom prst="rect">
            <a:avLst/>
          </a:prstGeom>
          <a:noFill/>
        </p:spPr>
        <p:txBody>
          <a:bodyPr wrap="square" anchor="ctr">
            <a:spAutoFit/>
          </a:bodyPr>
          <a:lstStyle/>
          <a:p>
            <a:pPr algn="ctr"/>
            <a:r>
              <a:rPr lang="en-US" sz="1219" b="1" dirty="0">
                <a:solidFill>
                  <a:srgbClr val="05B050"/>
                </a:solidFill>
                <a:latin typeface="Arial" panose="020B0604020202020204" pitchFamily="34" charset="0"/>
                <a:cs typeface="Arial" panose="020B0604020202020204" pitchFamily="34" charset="0"/>
              </a:rPr>
              <a:t> #</a:t>
            </a:r>
            <a:r>
              <a:rPr lang="en-US" sz="1219" b="1" dirty="0" err="1">
                <a:solidFill>
                  <a:srgbClr val="05B050"/>
                </a:solidFill>
                <a:latin typeface="Arial" panose="020B0604020202020204" pitchFamily="34" charset="0"/>
                <a:cs typeface="Arial" panose="020B0604020202020204" pitchFamily="34" charset="0"/>
              </a:rPr>
              <a:t>TalkScottishEducation</a:t>
            </a:r>
            <a:endParaRPr lang="en-US" sz="1219" b="1" dirty="0">
              <a:solidFill>
                <a:srgbClr val="05B050"/>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B5E0989C-9A75-94E5-5F79-87D8CBA91657}"/>
              </a:ext>
            </a:extLst>
          </p:cNvPr>
          <p:cNvSpPr/>
          <p:nvPr userDrawn="1"/>
        </p:nvSpPr>
        <p:spPr>
          <a:xfrm>
            <a:off x="46197" y="1031734"/>
            <a:ext cx="721099"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0" name="Rectangle 59">
            <a:extLst>
              <a:ext uri="{FF2B5EF4-FFF2-40B4-BE49-F238E27FC236}">
                <a16:creationId xmlns:a16="http://schemas.microsoft.com/office/drawing/2014/main" id="{2E7E9FF1-9C46-742D-AFDB-8819BE94EC97}"/>
              </a:ext>
            </a:extLst>
          </p:cNvPr>
          <p:cNvSpPr/>
          <p:nvPr userDrawn="1"/>
        </p:nvSpPr>
        <p:spPr>
          <a:xfrm>
            <a:off x="11190" y="4480920"/>
            <a:ext cx="721099"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1" name="Rectangle 60">
            <a:extLst>
              <a:ext uri="{FF2B5EF4-FFF2-40B4-BE49-F238E27FC236}">
                <a16:creationId xmlns:a16="http://schemas.microsoft.com/office/drawing/2014/main" id="{20335944-D110-8995-6856-7679A0534EF4}"/>
              </a:ext>
            </a:extLst>
          </p:cNvPr>
          <p:cNvSpPr/>
          <p:nvPr userDrawn="1"/>
        </p:nvSpPr>
        <p:spPr>
          <a:xfrm>
            <a:off x="1645741" y="890634"/>
            <a:ext cx="721099" cy="56611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2" name="Rectangle 61">
            <a:extLst>
              <a:ext uri="{FF2B5EF4-FFF2-40B4-BE49-F238E27FC236}">
                <a16:creationId xmlns:a16="http://schemas.microsoft.com/office/drawing/2014/main" id="{1870CAC0-0884-663D-3391-FA400278CC5D}"/>
              </a:ext>
            </a:extLst>
          </p:cNvPr>
          <p:cNvSpPr/>
          <p:nvPr userDrawn="1"/>
        </p:nvSpPr>
        <p:spPr>
          <a:xfrm>
            <a:off x="1269395" y="4985279"/>
            <a:ext cx="721099"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3" name="Rectangle 62">
            <a:extLst>
              <a:ext uri="{FF2B5EF4-FFF2-40B4-BE49-F238E27FC236}">
                <a16:creationId xmlns:a16="http://schemas.microsoft.com/office/drawing/2014/main" id="{C1F5FF15-5FA8-83A5-0655-7DA405C1B82F}"/>
              </a:ext>
            </a:extLst>
          </p:cNvPr>
          <p:cNvSpPr/>
          <p:nvPr userDrawn="1"/>
        </p:nvSpPr>
        <p:spPr>
          <a:xfrm>
            <a:off x="1579644" y="4752221"/>
            <a:ext cx="578208" cy="67929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4" name="Oval 63">
            <a:extLst>
              <a:ext uri="{FF2B5EF4-FFF2-40B4-BE49-F238E27FC236}">
                <a16:creationId xmlns:a16="http://schemas.microsoft.com/office/drawing/2014/main" id="{4602128C-31D9-110E-5087-4E652A1E6134}"/>
              </a:ext>
            </a:extLst>
          </p:cNvPr>
          <p:cNvSpPr/>
          <p:nvPr userDrawn="1"/>
        </p:nvSpPr>
        <p:spPr>
          <a:xfrm>
            <a:off x="2116050" y="1018153"/>
            <a:ext cx="622767"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5" name="Oval 64">
            <a:extLst>
              <a:ext uri="{FF2B5EF4-FFF2-40B4-BE49-F238E27FC236}">
                <a16:creationId xmlns:a16="http://schemas.microsoft.com/office/drawing/2014/main" id="{4B30D6B3-94A7-DCA3-1CCC-B6E4DA60CBDF}"/>
              </a:ext>
            </a:extLst>
          </p:cNvPr>
          <p:cNvSpPr/>
          <p:nvPr userDrawn="1"/>
        </p:nvSpPr>
        <p:spPr>
          <a:xfrm>
            <a:off x="283196" y="5076382"/>
            <a:ext cx="622767"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8" name="Rectangle 20">
            <a:extLst>
              <a:ext uri="{FF2B5EF4-FFF2-40B4-BE49-F238E27FC236}">
                <a16:creationId xmlns:a16="http://schemas.microsoft.com/office/drawing/2014/main" id="{D1C72636-6D19-87B9-7563-9255E80269B9}"/>
              </a:ext>
            </a:extLst>
          </p:cNvPr>
          <p:cNvSpPr/>
          <p:nvPr userDrawn="1"/>
        </p:nvSpPr>
        <p:spPr>
          <a:xfrm rot="5400000">
            <a:off x="-4689" y="3422015"/>
            <a:ext cx="818991" cy="622767"/>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9" name="Rectangle 20">
            <a:extLst>
              <a:ext uri="{FF2B5EF4-FFF2-40B4-BE49-F238E27FC236}">
                <a16:creationId xmlns:a16="http://schemas.microsoft.com/office/drawing/2014/main" id="{774E2F5E-7772-85AD-279A-55068DD3355E}"/>
              </a:ext>
            </a:extLst>
          </p:cNvPr>
          <p:cNvSpPr/>
          <p:nvPr userDrawn="1"/>
        </p:nvSpPr>
        <p:spPr>
          <a:xfrm rot="5400000">
            <a:off x="473808" y="986138"/>
            <a:ext cx="887506" cy="688322"/>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0" name="Rectangle 20">
            <a:extLst>
              <a:ext uri="{FF2B5EF4-FFF2-40B4-BE49-F238E27FC236}">
                <a16:creationId xmlns:a16="http://schemas.microsoft.com/office/drawing/2014/main" id="{A0662977-995E-CA16-14BC-B11AB4C1E78D}"/>
              </a:ext>
            </a:extLst>
          </p:cNvPr>
          <p:cNvSpPr/>
          <p:nvPr userDrawn="1"/>
        </p:nvSpPr>
        <p:spPr>
          <a:xfrm>
            <a:off x="434354" y="4085549"/>
            <a:ext cx="721099"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1" name="Rectangle 20">
            <a:extLst>
              <a:ext uri="{FF2B5EF4-FFF2-40B4-BE49-F238E27FC236}">
                <a16:creationId xmlns:a16="http://schemas.microsoft.com/office/drawing/2014/main" id="{800500B0-BFA6-54D3-8468-993C14263647}"/>
              </a:ext>
            </a:extLst>
          </p:cNvPr>
          <p:cNvSpPr/>
          <p:nvPr userDrawn="1"/>
        </p:nvSpPr>
        <p:spPr>
          <a:xfrm rot="16200000">
            <a:off x="121865" y="2065495"/>
            <a:ext cx="513934" cy="428078"/>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2" name="Oval 71">
            <a:extLst>
              <a:ext uri="{FF2B5EF4-FFF2-40B4-BE49-F238E27FC236}">
                <a16:creationId xmlns:a16="http://schemas.microsoft.com/office/drawing/2014/main" id="{CA988A59-0148-9C63-4845-226F8BA18535}"/>
              </a:ext>
            </a:extLst>
          </p:cNvPr>
          <p:cNvSpPr/>
          <p:nvPr userDrawn="1"/>
        </p:nvSpPr>
        <p:spPr>
          <a:xfrm>
            <a:off x="263524" y="2213679"/>
            <a:ext cx="622767"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3" name="Oval 72">
            <a:extLst>
              <a:ext uri="{FF2B5EF4-FFF2-40B4-BE49-F238E27FC236}">
                <a16:creationId xmlns:a16="http://schemas.microsoft.com/office/drawing/2014/main" id="{472D1CB9-7BD7-236B-D800-5CFD5D9FFDC5}"/>
              </a:ext>
            </a:extLst>
          </p:cNvPr>
          <p:cNvSpPr/>
          <p:nvPr userDrawn="1"/>
        </p:nvSpPr>
        <p:spPr>
          <a:xfrm>
            <a:off x="4920089" y="2400634"/>
            <a:ext cx="339185" cy="417459"/>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4" name="Oval 73">
            <a:extLst>
              <a:ext uri="{FF2B5EF4-FFF2-40B4-BE49-F238E27FC236}">
                <a16:creationId xmlns:a16="http://schemas.microsoft.com/office/drawing/2014/main" id="{0E98F4C5-DC08-1A3D-9F51-D006C1AB9296}"/>
              </a:ext>
            </a:extLst>
          </p:cNvPr>
          <p:cNvSpPr/>
          <p:nvPr userDrawn="1"/>
        </p:nvSpPr>
        <p:spPr>
          <a:xfrm>
            <a:off x="4141268" y="899666"/>
            <a:ext cx="622767"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5" name="Rectangle 74">
            <a:extLst>
              <a:ext uri="{FF2B5EF4-FFF2-40B4-BE49-F238E27FC236}">
                <a16:creationId xmlns:a16="http://schemas.microsoft.com/office/drawing/2014/main" id="{E03A9AFA-B432-51C8-397A-3105A294C0F3}"/>
              </a:ext>
            </a:extLst>
          </p:cNvPr>
          <p:cNvSpPr/>
          <p:nvPr userDrawn="1"/>
        </p:nvSpPr>
        <p:spPr>
          <a:xfrm>
            <a:off x="4437041" y="1200350"/>
            <a:ext cx="721099"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6" name="Rectangle 20">
            <a:extLst>
              <a:ext uri="{FF2B5EF4-FFF2-40B4-BE49-F238E27FC236}">
                <a16:creationId xmlns:a16="http://schemas.microsoft.com/office/drawing/2014/main" id="{7822C303-EAC4-3D9A-6639-B28845E300E8}"/>
              </a:ext>
            </a:extLst>
          </p:cNvPr>
          <p:cNvSpPr/>
          <p:nvPr userDrawn="1"/>
        </p:nvSpPr>
        <p:spPr>
          <a:xfrm rot="10800000">
            <a:off x="3131834" y="1123745"/>
            <a:ext cx="721099"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7" name="Oval 76">
            <a:extLst>
              <a:ext uri="{FF2B5EF4-FFF2-40B4-BE49-F238E27FC236}">
                <a16:creationId xmlns:a16="http://schemas.microsoft.com/office/drawing/2014/main" id="{388F6754-2633-9C73-5A4B-6F121E210CD6}"/>
              </a:ext>
            </a:extLst>
          </p:cNvPr>
          <p:cNvSpPr/>
          <p:nvPr userDrawn="1"/>
        </p:nvSpPr>
        <p:spPr>
          <a:xfrm>
            <a:off x="2938956" y="895496"/>
            <a:ext cx="721098" cy="88750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9" name="Oval 78">
            <a:extLst>
              <a:ext uri="{FF2B5EF4-FFF2-40B4-BE49-F238E27FC236}">
                <a16:creationId xmlns:a16="http://schemas.microsoft.com/office/drawing/2014/main" id="{5382135F-4688-EEF7-A09D-D07C8BAC4B5D}"/>
              </a:ext>
            </a:extLst>
          </p:cNvPr>
          <p:cNvSpPr/>
          <p:nvPr userDrawn="1"/>
        </p:nvSpPr>
        <p:spPr>
          <a:xfrm>
            <a:off x="4979533" y="984542"/>
            <a:ext cx="435440" cy="535926"/>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2" name="Oval 81">
            <a:extLst>
              <a:ext uri="{FF2B5EF4-FFF2-40B4-BE49-F238E27FC236}">
                <a16:creationId xmlns:a16="http://schemas.microsoft.com/office/drawing/2014/main" id="{2C3BD3A2-CCE8-DEFF-C470-F2C933D3D553}"/>
              </a:ext>
            </a:extLst>
          </p:cNvPr>
          <p:cNvSpPr/>
          <p:nvPr userDrawn="1"/>
        </p:nvSpPr>
        <p:spPr>
          <a:xfrm>
            <a:off x="1155453" y="5452110"/>
            <a:ext cx="235116"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3" name="Oval 82">
            <a:extLst>
              <a:ext uri="{FF2B5EF4-FFF2-40B4-BE49-F238E27FC236}">
                <a16:creationId xmlns:a16="http://schemas.microsoft.com/office/drawing/2014/main" id="{EA1890F1-741F-D3D6-C617-E0BA5787F542}"/>
              </a:ext>
            </a:extLst>
          </p:cNvPr>
          <p:cNvSpPr/>
          <p:nvPr userDrawn="1"/>
        </p:nvSpPr>
        <p:spPr>
          <a:xfrm>
            <a:off x="125969" y="4002823"/>
            <a:ext cx="235116"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4" name="Oval 83">
            <a:extLst>
              <a:ext uri="{FF2B5EF4-FFF2-40B4-BE49-F238E27FC236}">
                <a16:creationId xmlns:a16="http://schemas.microsoft.com/office/drawing/2014/main" id="{7EA71F97-B205-F4D6-8D42-A4A0E7AB03CB}"/>
              </a:ext>
            </a:extLst>
          </p:cNvPr>
          <p:cNvSpPr/>
          <p:nvPr userDrawn="1"/>
        </p:nvSpPr>
        <p:spPr>
          <a:xfrm>
            <a:off x="1266056" y="1096003"/>
            <a:ext cx="235116"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5" name="Oval 84">
            <a:extLst>
              <a:ext uri="{FF2B5EF4-FFF2-40B4-BE49-F238E27FC236}">
                <a16:creationId xmlns:a16="http://schemas.microsoft.com/office/drawing/2014/main" id="{A5053C28-0658-ADF8-97B1-4A9164786CAC}"/>
              </a:ext>
            </a:extLst>
          </p:cNvPr>
          <p:cNvSpPr/>
          <p:nvPr userDrawn="1"/>
        </p:nvSpPr>
        <p:spPr>
          <a:xfrm>
            <a:off x="1173695" y="991657"/>
            <a:ext cx="235116"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6" name="Oval 85">
            <a:extLst>
              <a:ext uri="{FF2B5EF4-FFF2-40B4-BE49-F238E27FC236}">
                <a16:creationId xmlns:a16="http://schemas.microsoft.com/office/drawing/2014/main" id="{BD8FCB14-5F0F-5976-A39D-44F6FE97984A}"/>
              </a:ext>
            </a:extLst>
          </p:cNvPr>
          <p:cNvSpPr/>
          <p:nvPr userDrawn="1"/>
        </p:nvSpPr>
        <p:spPr>
          <a:xfrm>
            <a:off x="4436519" y="2263322"/>
            <a:ext cx="945330" cy="1163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7" name="Rectangle 86">
            <a:extLst>
              <a:ext uri="{FF2B5EF4-FFF2-40B4-BE49-F238E27FC236}">
                <a16:creationId xmlns:a16="http://schemas.microsoft.com/office/drawing/2014/main" id="{BE0D7BDB-030A-67EF-432A-0BF630ED08FE}"/>
              </a:ext>
            </a:extLst>
          </p:cNvPr>
          <p:cNvSpPr/>
          <p:nvPr userDrawn="1"/>
        </p:nvSpPr>
        <p:spPr>
          <a:xfrm>
            <a:off x="19989" y="2608426"/>
            <a:ext cx="440739" cy="51779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8" name="Rectangle 87">
            <a:extLst>
              <a:ext uri="{FF2B5EF4-FFF2-40B4-BE49-F238E27FC236}">
                <a16:creationId xmlns:a16="http://schemas.microsoft.com/office/drawing/2014/main" id="{D1C5BC1F-0A38-6D70-BC1E-27E2C2F53F40}"/>
              </a:ext>
            </a:extLst>
          </p:cNvPr>
          <p:cNvSpPr/>
          <p:nvPr userDrawn="1"/>
        </p:nvSpPr>
        <p:spPr>
          <a:xfrm>
            <a:off x="2375262" y="4550423"/>
            <a:ext cx="721099" cy="56611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9" name="Oval 88">
            <a:extLst>
              <a:ext uri="{FF2B5EF4-FFF2-40B4-BE49-F238E27FC236}">
                <a16:creationId xmlns:a16="http://schemas.microsoft.com/office/drawing/2014/main" id="{7931F092-D558-043E-6C6C-2432998C9138}"/>
              </a:ext>
            </a:extLst>
          </p:cNvPr>
          <p:cNvSpPr/>
          <p:nvPr userDrawn="1"/>
        </p:nvSpPr>
        <p:spPr>
          <a:xfrm>
            <a:off x="2845571" y="4677942"/>
            <a:ext cx="622767"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91" name="Rectangle 90">
            <a:extLst>
              <a:ext uri="{FF2B5EF4-FFF2-40B4-BE49-F238E27FC236}">
                <a16:creationId xmlns:a16="http://schemas.microsoft.com/office/drawing/2014/main" id="{2CB9DA05-424F-9F12-F830-00C7149DA461}"/>
              </a:ext>
            </a:extLst>
          </p:cNvPr>
          <p:cNvSpPr/>
          <p:nvPr userDrawn="1"/>
        </p:nvSpPr>
        <p:spPr>
          <a:xfrm>
            <a:off x="4778089" y="3624716"/>
            <a:ext cx="588084" cy="69089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92" name="Rectangle 20">
            <a:extLst>
              <a:ext uri="{FF2B5EF4-FFF2-40B4-BE49-F238E27FC236}">
                <a16:creationId xmlns:a16="http://schemas.microsoft.com/office/drawing/2014/main" id="{41E6B6F4-405F-DAC6-0554-E422CBA543D3}"/>
              </a:ext>
            </a:extLst>
          </p:cNvPr>
          <p:cNvSpPr/>
          <p:nvPr userDrawn="1"/>
        </p:nvSpPr>
        <p:spPr>
          <a:xfrm rot="10800000">
            <a:off x="3861356" y="4783534"/>
            <a:ext cx="721099"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93" name="Oval 92">
            <a:extLst>
              <a:ext uri="{FF2B5EF4-FFF2-40B4-BE49-F238E27FC236}">
                <a16:creationId xmlns:a16="http://schemas.microsoft.com/office/drawing/2014/main" id="{5D7DD5B6-741A-EDB6-AEA1-0B54A6374F34}"/>
              </a:ext>
            </a:extLst>
          </p:cNvPr>
          <p:cNvSpPr/>
          <p:nvPr userDrawn="1"/>
        </p:nvSpPr>
        <p:spPr>
          <a:xfrm>
            <a:off x="3686248" y="5027843"/>
            <a:ext cx="420940" cy="51808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97" name="Rectangle 20">
            <a:extLst>
              <a:ext uri="{FF2B5EF4-FFF2-40B4-BE49-F238E27FC236}">
                <a16:creationId xmlns:a16="http://schemas.microsoft.com/office/drawing/2014/main" id="{3F99AF52-E81A-7580-3098-B1727B754905}"/>
              </a:ext>
            </a:extLst>
          </p:cNvPr>
          <p:cNvSpPr/>
          <p:nvPr userDrawn="1"/>
        </p:nvSpPr>
        <p:spPr>
          <a:xfrm rot="5400000">
            <a:off x="4688470" y="4096810"/>
            <a:ext cx="802982" cy="622767"/>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 name="Rounded Rectangular Callout 6">
            <a:extLst>
              <a:ext uri="{FF2B5EF4-FFF2-40B4-BE49-F238E27FC236}">
                <a16:creationId xmlns:a16="http://schemas.microsoft.com/office/drawing/2014/main" id="{AA4CBF73-6C5B-524D-66A9-79F7BF758C04}"/>
              </a:ext>
            </a:extLst>
          </p:cNvPr>
          <p:cNvSpPr/>
          <p:nvPr userDrawn="1"/>
        </p:nvSpPr>
        <p:spPr>
          <a:xfrm>
            <a:off x="943857" y="1571118"/>
            <a:ext cx="4038860" cy="3100421"/>
          </a:xfrm>
          <a:prstGeom prst="wedgeRoundRectCallout">
            <a:avLst>
              <a:gd name="adj1" fmla="val 36585"/>
              <a:gd name="adj2" fmla="val 66024"/>
              <a:gd name="adj3" fmla="val 16667"/>
            </a:avLst>
          </a:prstGeom>
          <a:solidFill>
            <a:srgbClr val="004AAD"/>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sz="2275" dirty="0">
                <a:solidFill>
                  <a:srgbClr val="004AAD"/>
                </a:solidFill>
                <a:latin typeface="Comic Sans MS" panose="030F0902030302020204" pitchFamily="66" charset="0"/>
              </a:rPr>
              <a:t>National Discussion on Scottish Education</a:t>
            </a:r>
          </a:p>
        </p:txBody>
      </p:sp>
      <p:sp>
        <p:nvSpPr>
          <p:cNvPr id="8" name="Rounded Rectangular Callout 7">
            <a:extLst>
              <a:ext uri="{FF2B5EF4-FFF2-40B4-BE49-F238E27FC236}">
                <a16:creationId xmlns:a16="http://schemas.microsoft.com/office/drawing/2014/main" id="{0B3A0552-9344-54D3-2576-E1E5E8369B92}"/>
              </a:ext>
            </a:extLst>
          </p:cNvPr>
          <p:cNvSpPr/>
          <p:nvPr userDrawn="1"/>
        </p:nvSpPr>
        <p:spPr>
          <a:xfrm>
            <a:off x="730463" y="1281032"/>
            <a:ext cx="4038860" cy="3100421"/>
          </a:xfrm>
          <a:prstGeom prst="wedgeRoundRectCallout">
            <a:avLst>
              <a:gd name="adj1" fmla="val 36585"/>
              <a:gd name="adj2" fmla="val 66024"/>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err="1" smtClean="0">
                <a:solidFill>
                  <a:srgbClr val="004AAD"/>
                </a:solidFill>
                <a:latin typeface="Arial" panose="020B0604020202020204" pitchFamily="34" charset="0"/>
                <a:cs typeface="Arial" panose="020B0604020202020204" pitchFamily="34" charset="0"/>
              </a:rPr>
              <a:t>Bruidhneamaid</a:t>
            </a:r>
            <a:r>
              <a:rPr lang="en-US" sz="2000" b="0" dirty="0" smtClean="0">
                <a:solidFill>
                  <a:srgbClr val="004AAD"/>
                </a:solidFill>
                <a:latin typeface="Arial" panose="020B0604020202020204" pitchFamily="34" charset="0"/>
                <a:cs typeface="Arial" panose="020B0604020202020204" pitchFamily="34" charset="0"/>
              </a:rPr>
              <a:t> mu </a:t>
            </a:r>
            <a:r>
              <a:rPr lang="en-US" sz="2000" b="0" dirty="0" err="1" smtClean="0">
                <a:solidFill>
                  <a:srgbClr val="004AAD"/>
                </a:solidFill>
                <a:latin typeface="Arial" panose="020B0604020202020204" pitchFamily="34" charset="0"/>
                <a:cs typeface="Arial" panose="020B0604020202020204" pitchFamily="34" charset="0"/>
              </a:rPr>
              <a:t>Fhoghlam</a:t>
            </a:r>
            <a:r>
              <a:rPr lang="en-US" sz="2000" b="0" dirty="0" smtClean="0">
                <a:solidFill>
                  <a:srgbClr val="004AAD"/>
                </a:solidFill>
                <a:latin typeface="Arial" panose="020B0604020202020204" pitchFamily="34" charset="0"/>
                <a:cs typeface="Arial" panose="020B0604020202020204" pitchFamily="34" charset="0"/>
              </a:rPr>
              <a:t> </a:t>
            </a:r>
            <a:r>
              <a:rPr lang="en-US" sz="2000" b="0" dirty="0" err="1" smtClean="0">
                <a:solidFill>
                  <a:srgbClr val="004AAD"/>
                </a:solidFill>
                <a:latin typeface="Arial" panose="020B0604020202020204" pitchFamily="34" charset="0"/>
                <a:cs typeface="Arial" panose="020B0604020202020204" pitchFamily="34" charset="0"/>
              </a:rPr>
              <a:t>na</a:t>
            </a:r>
            <a:r>
              <a:rPr lang="en-US" sz="2000" b="0" dirty="0" smtClean="0">
                <a:solidFill>
                  <a:srgbClr val="004AAD"/>
                </a:solidFill>
                <a:latin typeface="Arial" panose="020B0604020202020204" pitchFamily="34" charset="0"/>
                <a:cs typeface="Arial" panose="020B0604020202020204" pitchFamily="34" charset="0"/>
              </a:rPr>
              <a:t> h-Alba: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rgbClr val="05B050"/>
                </a:solidFill>
                <a:latin typeface="Arial" panose="020B0604020202020204" pitchFamily="34" charset="0"/>
                <a:cs typeface="Arial" panose="020B0604020202020204" pitchFamily="34" charset="0"/>
              </a:rPr>
              <a:t>An </a:t>
            </a:r>
            <a:r>
              <a:rPr lang="en-US" sz="2800" b="0" dirty="0" err="1" smtClean="0">
                <a:solidFill>
                  <a:srgbClr val="05B050"/>
                </a:solidFill>
                <a:latin typeface="Arial" panose="020B0604020202020204" pitchFamily="34" charset="0"/>
                <a:cs typeface="Arial" panose="020B0604020202020204" pitchFamily="34" charset="0"/>
              </a:rPr>
              <a:t>Deasbad</a:t>
            </a:r>
            <a:r>
              <a:rPr lang="en-US" sz="2800" b="0" dirty="0" smtClean="0">
                <a:solidFill>
                  <a:srgbClr val="05B050"/>
                </a:solidFill>
                <a:latin typeface="Arial" panose="020B0604020202020204" pitchFamily="34" charset="0"/>
                <a:cs typeface="Arial" panose="020B0604020202020204" pitchFamily="34" charset="0"/>
              </a:rPr>
              <a:t> </a:t>
            </a:r>
            <a:r>
              <a:rPr lang="en-US" sz="2800" b="0" dirty="0" err="1" smtClean="0">
                <a:solidFill>
                  <a:srgbClr val="05B050"/>
                </a:solidFill>
                <a:latin typeface="Arial" panose="020B0604020202020204" pitchFamily="34" charset="0"/>
                <a:cs typeface="Arial" panose="020B0604020202020204" pitchFamily="34" charset="0"/>
              </a:rPr>
              <a:t>Nàiseanta</a:t>
            </a:r>
            <a:r>
              <a:rPr lang="en-US" sz="2800" b="0" dirty="0" smtClean="0">
                <a:solidFill>
                  <a:srgbClr val="05B050"/>
                </a:solidFill>
                <a:latin typeface="Arial" panose="020B0604020202020204" pitchFamily="34" charset="0"/>
                <a:cs typeface="Arial" panose="020B0604020202020204" pitchFamily="34" charset="0"/>
              </a:rPr>
              <a:t> </a:t>
            </a:r>
            <a:r>
              <a:rPr lang="en-US" sz="2800" b="0" dirty="0" err="1" smtClean="0">
                <a:solidFill>
                  <a:srgbClr val="05B050"/>
                </a:solidFill>
                <a:latin typeface="Arial" panose="020B0604020202020204" pitchFamily="34" charset="0"/>
                <a:cs typeface="Arial" panose="020B0604020202020204" pitchFamily="34" charset="0"/>
              </a:rPr>
              <a:t>againn</a:t>
            </a:r>
            <a:endParaRPr lang="en-US" sz="3600" b="0" dirty="0">
              <a:solidFill>
                <a:srgbClr val="05B050"/>
              </a:solidFill>
              <a:latin typeface="Arial" panose="020B0604020202020204" pitchFamily="34" charset="0"/>
              <a:cs typeface="Arial" panose="020B0604020202020204" pitchFamily="34" charset="0"/>
            </a:endParaRPr>
          </a:p>
        </p:txBody>
      </p:sp>
      <p:sp>
        <p:nvSpPr>
          <p:cNvPr id="99" name="Oval 98">
            <a:extLst>
              <a:ext uri="{FF2B5EF4-FFF2-40B4-BE49-F238E27FC236}">
                <a16:creationId xmlns:a16="http://schemas.microsoft.com/office/drawing/2014/main" id="{629D4D83-FECE-6FEE-D8D2-6DD514D90CAB}"/>
              </a:ext>
            </a:extLst>
          </p:cNvPr>
          <p:cNvSpPr/>
          <p:nvPr userDrawn="1"/>
        </p:nvSpPr>
        <p:spPr>
          <a:xfrm>
            <a:off x="5100939" y="4890311"/>
            <a:ext cx="235116"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a:ext>
            </a:extLst>
          </a:blip>
          <a:srcRect l="3253" r="14280"/>
          <a:stretch/>
        </p:blipFill>
        <p:spPr>
          <a:xfrm>
            <a:off x="5079572" y="1374012"/>
            <a:ext cx="4706408" cy="3804639"/>
          </a:xfrm>
          <a:prstGeom prst="rect">
            <a:avLst/>
          </a:prstGeom>
        </p:spPr>
      </p:pic>
    </p:spTree>
    <p:extLst>
      <p:ext uri="{BB962C8B-B14F-4D97-AF65-F5344CB8AC3E}">
        <p14:creationId xmlns:p14="http://schemas.microsoft.com/office/powerpoint/2010/main" val="109961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A419FB-686E-2F10-E1E0-F2BC57A34643}"/>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1" name="Rounded Rectangular Callout 1">
            <a:extLst>
              <a:ext uri="{FF2B5EF4-FFF2-40B4-BE49-F238E27FC236}">
                <a16:creationId xmlns:a16="http://schemas.microsoft.com/office/drawing/2014/main" id="{5A63D3C4-2484-8588-1BA8-85A51DF42797}"/>
              </a:ext>
            </a:extLst>
          </p:cNvPr>
          <p:cNvSpPr/>
          <p:nvPr userDrawn="1"/>
        </p:nvSpPr>
        <p:spPr>
          <a:xfrm>
            <a:off x="6999797" y="5504144"/>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2" name="Rounded Rectangular Callout 1">
            <a:extLst>
              <a:ext uri="{FF2B5EF4-FFF2-40B4-BE49-F238E27FC236}">
                <a16:creationId xmlns:a16="http://schemas.microsoft.com/office/drawing/2014/main" id="{7EFBA9FB-047E-F907-B8A2-26C61C49F1F0}"/>
              </a:ext>
            </a:extLst>
          </p:cNvPr>
          <p:cNvSpPr/>
          <p:nvPr userDrawn="1"/>
        </p:nvSpPr>
        <p:spPr>
          <a:xfrm>
            <a:off x="6999797" y="5395287"/>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300" b="1" dirty="0">
              <a:solidFill>
                <a:srgbClr val="004AAD"/>
              </a:solidFill>
              <a:latin typeface="Comic Sans MS" panose="030F0902030302020204" pitchFamily="66" charset="0"/>
            </a:endParaRPr>
          </a:p>
        </p:txBody>
      </p:sp>
      <p:sp>
        <p:nvSpPr>
          <p:cNvPr id="13" name="TextBox 12">
            <a:extLst>
              <a:ext uri="{FF2B5EF4-FFF2-40B4-BE49-F238E27FC236}">
                <a16:creationId xmlns:a16="http://schemas.microsoft.com/office/drawing/2014/main" id="{8DF17277-D57D-0361-A7A9-17E4CD2ABD5A}"/>
              </a:ext>
            </a:extLst>
          </p:cNvPr>
          <p:cNvSpPr txBox="1"/>
          <p:nvPr userDrawn="1"/>
        </p:nvSpPr>
        <p:spPr>
          <a:xfrm>
            <a:off x="7010601"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6FFF3F3B-A949-12BE-5DB9-80527211DB9F}"/>
              </a:ext>
            </a:extLst>
          </p:cNvPr>
          <p:cNvSpPr>
            <a:spLocks noGrp="1"/>
          </p:cNvSpPr>
          <p:nvPr>
            <p:ph type="body" idx="1" hasCustomPrompt="1"/>
          </p:nvPr>
        </p:nvSpPr>
        <p:spPr>
          <a:xfrm>
            <a:off x="514545" y="756860"/>
            <a:ext cx="8728082" cy="569049"/>
          </a:xfrm>
        </p:spPr>
        <p:txBody>
          <a:bodyPr anchor="t">
            <a:normAutofit/>
          </a:bodyPr>
          <a:lstStyle>
            <a:lvl1pPr marL="0" indent="0">
              <a:buNone/>
              <a:defRPr sz="2275" b="1">
                <a:solidFill>
                  <a:srgbClr val="004AAD"/>
                </a:solidFill>
                <a:latin typeface="Arial" panose="020B0604020202020204" pitchFamily="34" charset="0"/>
                <a:cs typeface="Arial" panose="020B0604020202020204" pitchFamily="34" charset="0"/>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Edit Master text styles</a:t>
            </a:r>
          </a:p>
        </p:txBody>
      </p:sp>
      <p:sp>
        <p:nvSpPr>
          <p:cNvPr id="3" name="Content Placeholder 3">
            <a:extLst>
              <a:ext uri="{FF2B5EF4-FFF2-40B4-BE49-F238E27FC236}">
                <a16:creationId xmlns:a16="http://schemas.microsoft.com/office/drawing/2014/main" id="{42945114-A7A8-AE05-49D3-417D12051471}"/>
              </a:ext>
            </a:extLst>
          </p:cNvPr>
          <p:cNvSpPr>
            <a:spLocks noGrp="1"/>
          </p:cNvSpPr>
          <p:nvPr>
            <p:ph sz="half" idx="2"/>
          </p:nvPr>
        </p:nvSpPr>
        <p:spPr>
          <a:xfrm>
            <a:off x="514545" y="1325908"/>
            <a:ext cx="8728082" cy="39109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30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1E2BA-2119-ED70-DA45-06908C50EEF9}"/>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 name="Rounded Rectangular Callout 1">
            <a:extLst>
              <a:ext uri="{FF2B5EF4-FFF2-40B4-BE49-F238E27FC236}">
                <a16:creationId xmlns:a16="http://schemas.microsoft.com/office/drawing/2014/main" id="{CEAEB1AC-5393-578B-D60F-B485F0175884}"/>
              </a:ext>
            </a:extLst>
          </p:cNvPr>
          <p:cNvSpPr/>
          <p:nvPr userDrawn="1"/>
        </p:nvSpPr>
        <p:spPr>
          <a:xfrm>
            <a:off x="6999797" y="5504144"/>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5" name="Rounded Rectangular Callout 1">
            <a:extLst>
              <a:ext uri="{FF2B5EF4-FFF2-40B4-BE49-F238E27FC236}">
                <a16:creationId xmlns:a16="http://schemas.microsoft.com/office/drawing/2014/main" id="{5060AC90-A2A6-1DC7-4436-EEDDA227DCF3}"/>
              </a:ext>
            </a:extLst>
          </p:cNvPr>
          <p:cNvSpPr/>
          <p:nvPr userDrawn="1"/>
        </p:nvSpPr>
        <p:spPr>
          <a:xfrm>
            <a:off x="6999797" y="5395287"/>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300" b="1" dirty="0">
              <a:solidFill>
                <a:srgbClr val="004AAD"/>
              </a:solidFill>
              <a:latin typeface="Comic Sans MS" panose="030F0902030302020204" pitchFamily="66" charset="0"/>
            </a:endParaRPr>
          </a:p>
        </p:txBody>
      </p:sp>
      <p:sp>
        <p:nvSpPr>
          <p:cNvPr id="6" name="TextBox 5">
            <a:extLst>
              <a:ext uri="{FF2B5EF4-FFF2-40B4-BE49-F238E27FC236}">
                <a16:creationId xmlns:a16="http://schemas.microsoft.com/office/drawing/2014/main" id="{0E09623D-90DC-B32F-17E9-8A22CA612D94}"/>
              </a:ext>
            </a:extLst>
          </p:cNvPr>
          <p:cNvSpPr txBox="1"/>
          <p:nvPr userDrawn="1"/>
        </p:nvSpPr>
        <p:spPr>
          <a:xfrm>
            <a:off x="7010601"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19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0824E2-AE15-C6F9-A68F-6AFA6D1C4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94452" y="451412"/>
            <a:ext cx="3000013" cy="3692324"/>
          </a:xfrm>
          <a:prstGeom prst="rect">
            <a:avLst/>
          </a:prstGeom>
        </p:spPr>
      </p:pic>
      <p:sp>
        <p:nvSpPr>
          <p:cNvPr id="16" name="TextBox 15">
            <a:extLst>
              <a:ext uri="{FF2B5EF4-FFF2-40B4-BE49-F238E27FC236}">
                <a16:creationId xmlns:a16="http://schemas.microsoft.com/office/drawing/2014/main" id="{21C80BA5-6515-C14B-DC44-B12C1652A334}"/>
              </a:ext>
            </a:extLst>
          </p:cNvPr>
          <p:cNvSpPr txBox="1"/>
          <p:nvPr userDrawn="1"/>
        </p:nvSpPr>
        <p:spPr>
          <a:xfrm>
            <a:off x="7411189" y="1066866"/>
            <a:ext cx="840347"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learning</a:t>
            </a:r>
          </a:p>
        </p:txBody>
      </p:sp>
      <p:sp>
        <p:nvSpPr>
          <p:cNvPr id="17" name="TextBox 16">
            <a:extLst>
              <a:ext uri="{FF2B5EF4-FFF2-40B4-BE49-F238E27FC236}">
                <a16:creationId xmlns:a16="http://schemas.microsoft.com/office/drawing/2014/main" id="{E7226A2A-9AEB-7238-AD29-94F375F6CCAD}"/>
              </a:ext>
            </a:extLst>
          </p:cNvPr>
          <p:cNvSpPr txBox="1"/>
          <p:nvPr userDrawn="1"/>
        </p:nvSpPr>
        <p:spPr>
          <a:xfrm>
            <a:off x="8546522" y="1343814"/>
            <a:ext cx="840346"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equity</a:t>
            </a:r>
          </a:p>
        </p:txBody>
      </p:sp>
      <p:sp>
        <p:nvSpPr>
          <p:cNvPr id="25" name="TextBox 24">
            <a:extLst>
              <a:ext uri="{FF2B5EF4-FFF2-40B4-BE49-F238E27FC236}">
                <a16:creationId xmlns:a16="http://schemas.microsoft.com/office/drawing/2014/main" id="{A69F73BF-AD5D-FCD0-E57F-D9FA34AFD324}"/>
              </a:ext>
            </a:extLst>
          </p:cNvPr>
          <p:cNvSpPr txBox="1"/>
          <p:nvPr userDrawn="1"/>
        </p:nvSpPr>
        <p:spPr>
          <a:xfrm>
            <a:off x="8398157" y="2985846"/>
            <a:ext cx="892051"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wellbeing</a:t>
            </a:r>
          </a:p>
        </p:txBody>
      </p:sp>
      <p:sp>
        <p:nvSpPr>
          <p:cNvPr id="26" name="TextBox 25">
            <a:extLst>
              <a:ext uri="{FF2B5EF4-FFF2-40B4-BE49-F238E27FC236}">
                <a16:creationId xmlns:a16="http://schemas.microsoft.com/office/drawing/2014/main" id="{A53D25EC-5751-03CB-D00B-D3A10A6F7B3F}"/>
              </a:ext>
            </a:extLst>
          </p:cNvPr>
          <p:cNvSpPr txBox="1"/>
          <p:nvPr userDrawn="1"/>
        </p:nvSpPr>
        <p:spPr>
          <a:xfrm>
            <a:off x="7254753" y="3315980"/>
            <a:ext cx="810951"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rights</a:t>
            </a:r>
          </a:p>
        </p:txBody>
      </p:sp>
      <p:sp>
        <p:nvSpPr>
          <p:cNvPr id="27" name="TextBox 26">
            <a:extLst>
              <a:ext uri="{FF2B5EF4-FFF2-40B4-BE49-F238E27FC236}">
                <a16:creationId xmlns:a16="http://schemas.microsoft.com/office/drawing/2014/main" id="{BE2F1789-3A45-402D-1831-D0FC9BA5D0D2}"/>
              </a:ext>
            </a:extLst>
          </p:cNvPr>
          <p:cNvSpPr txBox="1"/>
          <p:nvPr userDrawn="1"/>
        </p:nvSpPr>
        <p:spPr>
          <a:xfrm>
            <a:off x="6651786" y="2082131"/>
            <a:ext cx="840346"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world</a:t>
            </a:r>
          </a:p>
        </p:txBody>
      </p:sp>
      <p:sp>
        <p:nvSpPr>
          <p:cNvPr id="28" name="TextBox 27">
            <a:extLst>
              <a:ext uri="{FF2B5EF4-FFF2-40B4-BE49-F238E27FC236}">
                <a16:creationId xmlns:a16="http://schemas.microsoft.com/office/drawing/2014/main" id="{6FFB2F62-69E7-8E76-027C-5A24C93432AB}"/>
              </a:ext>
            </a:extLst>
          </p:cNvPr>
          <p:cNvSpPr txBox="1"/>
          <p:nvPr userDrawn="1"/>
        </p:nvSpPr>
        <p:spPr>
          <a:xfrm>
            <a:off x="7036676" y="2193983"/>
            <a:ext cx="2058057" cy="367537"/>
          </a:xfrm>
          <a:prstGeom prst="rect">
            <a:avLst/>
          </a:prstGeom>
          <a:noFill/>
        </p:spPr>
        <p:txBody>
          <a:bodyPr wrap="square" rtlCol="0">
            <a:spAutoFit/>
          </a:bodyPr>
          <a:lstStyle/>
          <a:p>
            <a:pPr algn="ctr"/>
            <a:r>
              <a:rPr lang="en-US" sz="894" b="1" i="0" dirty="0">
                <a:solidFill>
                  <a:srgbClr val="004AAD"/>
                </a:solidFill>
                <a:latin typeface="Gill Sans" panose="020B0502020104020203" pitchFamily="34" charset="-79"/>
                <a:cs typeface="Gill Sans" panose="020B0502020104020203" pitchFamily="34" charset="-79"/>
              </a:rPr>
              <a:t>Our future for </a:t>
            </a:r>
            <a:br>
              <a:rPr lang="en-US" sz="894" b="1" i="0" dirty="0">
                <a:solidFill>
                  <a:srgbClr val="004AAD"/>
                </a:solidFill>
                <a:latin typeface="Gill Sans" panose="020B0502020104020203" pitchFamily="34" charset="-79"/>
                <a:cs typeface="Gill Sans" panose="020B0502020104020203" pitchFamily="34" charset="-79"/>
              </a:rPr>
            </a:br>
            <a:r>
              <a:rPr lang="en-US" sz="894" b="1" i="0" dirty="0">
                <a:solidFill>
                  <a:srgbClr val="004AAD"/>
                </a:solidFill>
                <a:latin typeface="Gill Sans" panose="020B0502020104020203" pitchFamily="34" charset="-79"/>
                <a:cs typeface="Gill Sans" panose="020B0502020104020203" pitchFamily="34" charset="-79"/>
              </a:rPr>
              <a:t>Scottish education</a:t>
            </a:r>
          </a:p>
        </p:txBody>
      </p:sp>
      <p:sp>
        <p:nvSpPr>
          <p:cNvPr id="8" name="Content Placeholder 2">
            <a:extLst>
              <a:ext uri="{FF2B5EF4-FFF2-40B4-BE49-F238E27FC236}">
                <a16:creationId xmlns:a16="http://schemas.microsoft.com/office/drawing/2014/main" id="{A5B13EA0-36BF-2440-A23B-EDA9690EAEEC}"/>
              </a:ext>
            </a:extLst>
          </p:cNvPr>
          <p:cNvSpPr>
            <a:spLocks noGrp="1"/>
          </p:cNvSpPr>
          <p:nvPr>
            <p:ph idx="11" hasCustomPrompt="1"/>
          </p:nvPr>
        </p:nvSpPr>
        <p:spPr>
          <a:xfrm>
            <a:off x="978060" y="1331843"/>
            <a:ext cx="5811939" cy="2690348"/>
          </a:xfrm>
        </p:spPr>
        <p:txBody>
          <a:bodyPr>
            <a:normAutofit/>
          </a:bodyPr>
          <a:lstStyle>
            <a:lvl1pPr marL="0" marR="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lvl1pPr>
          </a:lstStyle>
          <a:p>
            <a:pPr marL="0" indent="0">
              <a:buNone/>
            </a:pPr>
            <a:r>
              <a:rPr lang="en-US" sz="1625" dirty="0">
                <a:solidFill>
                  <a:srgbClr val="004AAD"/>
                </a:solidFill>
              </a:rPr>
              <a:t>Question to be added here</a:t>
            </a:r>
          </a:p>
        </p:txBody>
      </p:sp>
      <p:sp>
        <p:nvSpPr>
          <p:cNvPr id="10" name="Title 1">
            <a:extLst>
              <a:ext uri="{FF2B5EF4-FFF2-40B4-BE49-F238E27FC236}">
                <a16:creationId xmlns:a16="http://schemas.microsoft.com/office/drawing/2014/main" id="{A423086F-9643-D0F4-8165-008DC0A24063}"/>
              </a:ext>
            </a:extLst>
          </p:cNvPr>
          <p:cNvSpPr>
            <a:spLocks noGrp="1"/>
          </p:cNvSpPr>
          <p:nvPr>
            <p:ph type="title" hasCustomPrompt="1"/>
          </p:nvPr>
        </p:nvSpPr>
        <p:spPr>
          <a:xfrm>
            <a:off x="519132" y="762794"/>
            <a:ext cx="6270867" cy="569049"/>
          </a:xfrm>
        </p:spPr>
        <p:txBody>
          <a:bodyPr anchor="t">
            <a:noAutofit/>
          </a:bodyPr>
          <a:lstStyle>
            <a:lvl1pPr>
              <a:defRPr sz="3250">
                <a:solidFill>
                  <a:srgbClr val="004AAD"/>
                </a:solidFill>
              </a:defRPr>
            </a:lvl1pPr>
          </a:lstStyle>
          <a:p>
            <a:r>
              <a:rPr lang="en-US" dirty="0"/>
              <a:t>Title</a:t>
            </a:r>
            <a:endParaRPr lang="en-GB" dirty="0"/>
          </a:p>
        </p:txBody>
      </p:sp>
      <p:sp>
        <p:nvSpPr>
          <p:cNvPr id="2" name="Rectangle 1">
            <a:extLst>
              <a:ext uri="{FF2B5EF4-FFF2-40B4-BE49-F238E27FC236}">
                <a16:creationId xmlns:a16="http://schemas.microsoft.com/office/drawing/2014/main" id="{02DC8EA0-CD37-20A5-0964-6C47FE159B10}"/>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 name="Rounded Rectangular Callout 1">
            <a:extLst>
              <a:ext uri="{FF2B5EF4-FFF2-40B4-BE49-F238E27FC236}">
                <a16:creationId xmlns:a16="http://schemas.microsoft.com/office/drawing/2014/main" id="{16D4A259-C54C-1B52-6C65-949691DD84EC}"/>
              </a:ext>
            </a:extLst>
          </p:cNvPr>
          <p:cNvSpPr/>
          <p:nvPr userDrawn="1"/>
        </p:nvSpPr>
        <p:spPr>
          <a:xfrm>
            <a:off x="6999797" y="5504144"/>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9" name="Rounded Rectangular Callout 1">
            <a:extLst>
              <a:ext uri="{FF2B5EF4-FFF2-40B4-BE49-F238E27FC236}">
                <a16:creationId xmlns:a16="http://schemas.microsoft.com/office/drawing/2014/main" id="{83FB5B30-5D68-EDE6-C29F-E7416FFE6440}"/>
              </a:ext>
            </a:extLst>
          </p:cNvPr>
          <p:cNvSpPr/>
          <p:nvPr userDrawn="1"/>
        </p:nvSpPr>
        <p:spPr>
          <a:xfrm>
            <a:off x="6999797" y="5395287"/>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300" b="1" dirty="0">
              <a:solidFill>
                <a:srgbClr val="004AAD"/>
              </a:solidFill>
              <a:latin typeface="Comic Sans MS" panose="030F0902030302020204" pitchFamily="66" charset="0"/>
            </a:endParaRPr>
          </a:p>
        </p:txBody>
      </p:sp>
      <p:sp>
        <p:nvSpPr>
          <p:cNvPr id="11" name="TextBox 10">
            <a:extLst>
              <a:ext uri="{FF2B5EF4-FFF2-40B4-BE49-F238E27FC236}">
                <a16:creationId xmlns:a16="http://schemas.microsoft.com/office/drawing/2014/main" id="{001ED0E8-E227-12E4-D8B2-AA6A1C748999}"/>
              </a:ext>
            </a:extLst>
          </p:cNvPr>
          <p:cNvSpPr txBox="1"/>
          <p:nvPr userDrawn="1"/>
        </p:nvSpPr>
        <p:spPr>
          <a:xfrm>
            <a:off x="7010601"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474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758C97-FE04-0F40-2C30-422FBC675C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94452" y="451412"/>
            <a:ext cx="3000013" cy="3692324"/>
          </a:xfrm>
          <a:prstGeom prst="rect">
            <a:avLst/>
          </a:prstGeom>
        </p:spPr>
      </p:pic>
      <p:sp>
        <p:nvSpPr>
          <p:cNvPr id="8" name="Content Placeholder 2">
            <a:extLst>
              <a:ext uri="{FF2B5EF4-FFF2-40B4-BE49-F238E27FC236}">
                <a16:creationId xmlns:a16="http://schemas.microsoft.com/office/drawing/2014/main" id="{A5B13EA0-36BF-2440-A23B-EDA9690EAEEC}"/>
              </a:ext>
            </a:extLst>
          </p:cNvPr>
          <p:cNvSpPr>
            <a:spLocks noGrp="1"/>
          </p:cNvSpPr>
          <p:nvPr>
            <p:ph idx="11" hasCustomPrompt="1"/>
          </p:nvPr>
        </p:nvSpPr>
        <p:spPr>
          <a:xfrm>
            <a:off x="978060" y="1331843"/>
            <a:ext cx="5811939" cy="2690348"/>
          </a:xfrm>
        </p:spPr>
        <p:txBody>
          <a:bodyPr>
            <a:normAutofit/>
          </a:bodyPr>
          <a:lstStyle>
            <a:lvl1pPr marL="0" marR="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lvl1pPr>
          </a:lstStyle>
          <a:p>
            <a:pPr marL="0" indent="0">
              <a:buNone/>
            </a:pPr>
            <a:r>
              <a:rPr lang="en-US" sz="1625" dirty="0">
                <a:solidFill>
                  <a:srgbClr val="004AAD"/>
                </a:solidFill>
              </a:rPr>
              <a:t>Question to be added here</a:t>
            </a:r>
          </a:p>
        </p:txBody>
      </p:sp>
      <p:sp>
        <p:nvSpPr>
          <p:cNvPr id="10" name="Title 1">
            <a:extLst>
              <a:ext uri="{FF2B5EF4-FFF2-40B4-BE49-F238E27FC236}">
                <a16:creationId xmlns:a16="http://schemas.microsoft.com/office/drawing/2014/main" id="{A423086F-9643-D0F4-8165-008DC0A24063}"/>
              </a:ext>
            </a:extLst>
          </p:cNvPr>
          <p:cNvSpPr>
            <a:spLocks noGrp="1"/>
          </p:cNvSpPr>
          <p:nvPr>
            <p:ph type="title" hasCustomPrompt="1"/>
          </p:nvPr>
        </p:nvSpPr>
        <p:spPr>
          <a:xfrm>
            <a:off x="519132" y="762794"/>
            <a:ext cx="6270867" cy="569049"/>
          </a:xfrm>
        </p:spPr>
        <p:txBody>
          <a:bodyPr anchor="t">
            <a:noAutofit/>
          </a:bodyPr>
          <a:lstStyle>
            <a:lvl1pPr>
              <a:defRPr sz="3250">
                <a:solidFill>
                  <a:srgbClr val="004AAD"/>
                </a:solidFill>
              </a:defRPr>
            </a:lvl1pPr>
          </a:lstStyle>
          <a:p>
            <a:r>
              <a:rPr lang="en-US" dirty="0"/>
              <a:t>Title</a:t>
            </a:r>
            <a:endParaRPr lang="en-GB" dirty="0"/>
          </a:p>
        </p:txBody>
      </p:sp>
      <p:sp>
        <p:nvSpPr>
          <p:cNvPr id="2" name="Rectangle 1">
            <a:extLst>
              <a:ext uri="{FF2B5EF4-FFF2-40B4-BE49-F238E27FC236}">
                <a16:creationId xmlns:a16="http://schemas.microsoft.com/office/drawing/2014/main" id="{02DC8EA0-CD37-20A5-0964-6C47FE159B10}"/>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 name="Rounded Rectangular Callout 1">
            <a:extLst>
              <a:ext uri="{FF2B5EF4-FFF2-40B4-BE49-F238E27FC236}">
                <a16:creationId xmlns:a16="http://schemas.microsoft.com/office/drawing/2014/main" id="{1EE80BB9-DC3E-8C91-C3F6-CC47B6698C7A}"/>
              </a:ext>
            </a:extLst>
          </p:cNvPr>
          <p:cNvSpPr/>
          <p:nvPr userDrawn="1"/>
        </p:nvSpPr>
        <p:spPr>
          <a:xfrm>
            <a:off x="534963" y="5515030"/>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5" name="Rounded Rectangular Callout 1">
            <a:extLst>
              <a:ext uri="{FF2B5EF4-FFF2-40B4-BE49-F238E27FC236}">
                <a16:creationId xmlns:a16="http://schemas.microsoft.com/office/drawing/2014/main" id="{C712A02E-620E-D962-4F34-E7F27A01DC1C}"/>
              </a:ext>
            </a:extLst>
          </p:cNvPr>
          <p:cNvSpPr/>
          <p:nvPr userDrawn="1"/>
        </p:nvSpPr>
        <p:spPr>
          <a:xfrm flipH="1">
            <a:off x="534961" y="5406173"/>
            <a:ext cx="242587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 name="TextBox 5">
            <a:extLst>
              <a:ext uri="{FF2B5EF4-FFF2-40B4-BE49-F238E27FC236}">
                <a16:creationId xmlns:a16="http://schemas.microsoft.com/office/drawing/2014/main" id="{7E674251-5730-06D3-3E7B-FB0027BC4959}"/>
              </a:ext>
            </a:extLst>
          </p:cNvPr>
          <p:cNvSpPr txBox="1"/>
          <p:nvPr userDrawn="1"/>
        </p:nvSpPr>
        <p:spPr>
          <a:xfrm>
            <a:off x="531375"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3C71D10-B783-1DFE-C70B-E4A9C3403913}"/>
              </a:ext>
            </a:extLst>
          </p:cNvPr>
          <p:cNvSpPr txBox="1"/>
          <p:nvPr userDrawn="1"/>
        </p:nvSpPr>
        <p:spPr>
          <a:xfrm>
            <a:off x="7411189" y="1066866"/>
            <a:ext cx="840347"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learning</a:t>
            </a:r>
          </a:p>
        </p:txBody>
      </p:sp>
      <p:sp>
        <p:nvSpPr>
          <p:cNvPr id="12" name="TextBox 11">
            <a:extLst>
              <a:ext uri="{FF2B5EF4-FFF2-40B4-BE49-F238E27FC236}">
                <a16:creationId xmlns:a16="http://schemas.microsoft.com/office/drawing/2014/main" id="{D0EF3C4F-CA99-69AA-67E5-1A45AB5B96AC}"/>
              </a:ext>
            </a:extLst>
          </p:cNvPr>
          <p:cNvSpPr txBox="1"/>
          <p:nvPr userDrawn="1"/>
        </p:nvSpPr>
        <p:spPr>
          <a:xfrm>
            <a:off x="8546522" y="1343814"/>
            <a:ext cx="840346"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equity</a:t>
            </a:r>
          </a:p>
        </p:txBody>
      </p:sp>
      <p:sp>
        <p:nvSpPr>
          <p:cNvPr id="13" name="TextBox 12">
            <a:extLst>
              <a:ext uri="{FF2B5EF4-FFF2-40B4-BE49-F238E27FC236}">
                <a16:creationId xmlns:a16="http://schemas.microsoft.com/office/drawing/2014/main" id="{C3744720-E9FB-E6AA-407E-A30A06E79867}"/>
              </a:ext>
            </a:extLst>
          </p:cNvPr>
          <p:cNvSpPr txBox="1"/>
          <p:nvPr userDrawn="1"/>
        </p:nvSpPr>
        <p:spPr>
          <a:xfrm>
            <a:off x="8398157" y="2985846"/>
            <a:ext cx="892051"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wellbeing</a:t>
            </a:r>
          </a:p>
        </p:txBody>
      </p:sp>
      <p:sp>
        <p:nvSpPr>
          <p:cNvPr id="14" name="TextBox 13">
            <a:extLst>
              <a:ext uri="{FF2B5EF4-FFF2-40B4-BE49-F238E27FC236}">
                <a16:creationId xmlns:a16="http://schemas.microsoft.com/office/drawing/2014/main" id="{FEC2AF27-9AD8-1F2B-47D9-AA25131F3476}"/>
              </a:ext>
            </a:extLst>
          </p:cNvPr>
          <p:cNvSpPr txBox="1"/>
          <p:nvPr userDrawn="1"/>
        </p:nvSpPr>
        <p:spPr>
          <a:xfrm>
            <a:off x="7254753" y="3315980"/>
            <a:ext cx="810951"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rights</a:t>
            </a:r>
          </a:p>
        </p:txBody>
      </p:sp>
      <p:sp>
        <p:nvSpPr>
          <p:cNvPr id="15" name="TextBox 14">
            <a:extLst>
              <a:ext uri="{FF2B5EF4-FFF2-40B4-BE49-F238E27FC236}">
                <a16:creationId xmlns:a16="http://schemas.microsoft.com/office/drawing/2014/main" id="{B6E9B441-95B3-1348-C01A-53085A3D885E}"/>
              </a:ext>
            </a:extLst>
          </p:cNvPr>
          <p:cNvSpPr txBox="1"/>
          <p:nvPr userDrawn="1"/>
        </p:nvSpPr>
        <p:spPr>
          <a:xfrm>
            <a:off x="6651786" y="2082131"/>
            <a:ext cx="840346" cy="367537"/>
          </a:xfrm>
          <a:prstGeom prst="rect">
            <a:avLst/>
          </a:prstGeom>
          <a:noFill/>
        </p:spPr>
        <p:txBody>
          <a:bodyPr wrap="square" rtlCol="0">
            <a:spAutoFit/>
          </a:bodyPr>
          <a:lstStyle/>
          <a:p>
            <a:pPr algn="ctr"/>
            <a:r>
              <a:rPr lang="en-US" sz="894" b="1" i="0" dirty="0">
                <a:solidFill>
                  <a:schemeClr val="bg1"/>
                </a:solidFill>
                <a:latin typeface="Gill Sans" panose="020B0502020104020203" pitchFamily="34" charset="-79"/>
                <a:cs typeface="Gill Sans" panose="020B0502020104020203" pitchFamily="34" charset="-79"/>
              </a:rPr>
              <a:t>Our future world</a:t>
            </a:r>
          </a:p>
        </p:txBody>
      </p:sp>
      <p:sp>
        <p:nvSpPr>
          <p:cNvPr id="16" name="TextBox 15">
            <a:extLst>
              <a:ext uri="{FF2B5EF4-FFF2-40B4-BE49-F238E27FC236}">
                <a16:creationId xmlns:a16="http://schemas.microsoft.com/office/drawing/2014/main" id="{AB9659E8-A5FC-86E2-6A86-9C98E34135F5}"/>
              </a:ext>
            </a:extLst>
          </p:cNvPr>
          <p:cNvSpPr txBox="1"/>
          <p:nvPr userDrawn="1"/>
        </p:nvSpPr>
        <p:spPr>
          <a:xfrm>
            <a:off x="7036676" y="2193983"/>
            <a:ext cx="2058057" cy="367537"/>
          </a:xfrm>
          <a:prstGeom prst="rect">
            <a:avLst/>
          </a:prstGeom>
          <a:noFill/>
        </p:spPr>
        <p:txBody>
          <a:bodyPr wrap="square" rtlCol="0">
            <a:spAutoFit/>
          </a:bodyPr>
          <a:lstStyle/>
          <a:p>
            <a:pPr algn="ctr"/>
            <a:r>
              <a:rPr lang="en-US" sz="894" b="1" i="0" dirty="0">
                <a:solidFill>
                  <a:srgbClr val="004AAD"/>
                </a:solidFill>
                <a:latin typeface="Gill Sans" panose="020B0502020104020203" pitchFamily="34" charset="-79"/>
                <a:cs typeface="Gill Sans" panose="020B0502020104020203" pitchFamily="34" charset="-79"/>
              </a:rPr>
              <a:t>Our future for </a:t>
            </a:r>
            <a:br>
              <a:rPr lang="en-US" sz="894" b="1" i="0" dirty="0">
                <a:solidFill>
                  <a:srgbClr val="004AAD"/>
                </a:solidFill>
                <a:latin typeface="Gill Sans" panose="020B0502020104020203" pitchFamily="34" charset="-79"/>
                <a:cs typeface="Gill Sans" panose="020B0502020104020203" pitchFamily="34" charset="-79"/>
              </a:rPr>
            </a:br>
            <a:r>
              <a:rPr lang="en-US" sz="894" b="1" i="0" dirty="0">
                <a:solidFill>
                  <a:srgbClr val="004AAD"/>
                </a:solidFill>
                <a:latin typeface="Gill Sans" panose="020B0502020104020203" pitchFamily="34" charset="-79"/>
                <a:cs typeface="Gill Sans" panose="020B0502020104020203" pitchFamily="34" charset="-79"/>
              </a:rPr>
              <a:t>Scottish education</a:t>
            </a:r>
          </a:p>
        </p:txBody>
      </p:sp>
    </p:spTree>
    <p:extLst>
      <p:ext uri="{BB962C8B-B14F-4D97-AF65-F5344CB8AC3E}">
        <p14:creationId xmlns:p14="http://schemas.microsoft.com/office/powerpoint/2010/main" val="2432228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8403C5-B6FB-2809-6F95-C4ADFDD55B79}"/>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 name="Rounded Rectangular Callout 1">
            <a:extLst>
              <a:ext uri="{FF2B5EF4-FFF2-40B4-BE49-F238E27FC236}">
                <a16:creationId xmlns:a16="http://schemas.microsoft.com/office/drawing/2014/main" id="{DDF1B0BD-C470-C0F5-1480-8104F9BB3AD1}"/>
              </a:ext>
            </a:extLst>
          </p:cNvPr>
          <p:cNvSpPr/>
          <p:nvPr userDrawn="1"/>
        </p:nvSpPr>
        <p:spPr>
          <a:xfrm>
            <a:off x="534963" y="5515030"/>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0" name="Rounded Rectangular Callout 1">
            <a:extLst>
              <a:ext uri="{FF2B5EF4-FFF2-40B4-BE49-F238E27FC236}">
                <a16:creationId xmlns:a16="http://schemas.microsoft.com/office/drawing/2014/main" id="{48A2BE7D-F9BF-25DA-6FE8-0E7A418882A1}"/>
              </a:ext>
            </a:extLst>
          </p:cNvPr>
          <p:cNvSpPr/>
          <p:nvPr userDrawn="1"/>
        </p:nvSpPr>
        <p:spPr>
          <a:xfrm flipH="1">
            <a:off x="534961" y="5406173"/>
            <a:ext cx="242587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 name="TextBox 7">
            <a:extLst>
              <a:ext uri="{FF2B5EF4-FFF2-40B4-BE49-F238E27FC236}">
                <a16:creationId xmlns:a16="http://schemas.microsoft.com/office/drawing/2014/main" id="{70E151E6-F7CC-1345-858C-F5411522E5D0}"/>
              </a:ext>
            </a:extLst>
          </p:cNvPr>
          <p:cNvSpPr txBox="1"/>
          <p:nvPr userDrawn="1"/>
        </p:nvSpPr>
        <p:spPr>
          <a:xfrm>
            <a:off x="531375"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8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4092F-CF71-4517-AA80-CDE37C53446E}"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960998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33" y="762794"/>
            <a:ext cx="458928" cy="569049"/>
          </a:xfrm>
        </p:spPr>
        <p:txBody>
          <a:bodyPr anchor="t">
            <a:noAutofit/>
          </a:bodyPr>
          <a:lstStyle>
            <a:lvl1pPr>
              <a:defRPr sz="3250">
                <a:solidFill>
                  <a:srgbClr val="004AAD"/>
                </a:solidFill>
              </a:defRPr>
            </a:lvl1pPr>
          </a:lstStyle>
          <a:p>
            <a:r>
              <a:rPr lang="en-US" dirty="0"/>
              <a:t>1</a:t>
            </a:r>
            <a:endParaRPr lang="en-GB" dirty="0"/>
          </a:p>
        </p:txBody>
      </p:sp>
      <p:sp>
        <p:nvSpPr>
          <p:cNvPr id="9" name="Content Placeholder 1">
            <a:extLst>
              <a:ext uri="{FF2B5EF4-FFF2-40B4-BE49-F238E27FC236}">
                <a16:creationId xmlns:a16="http://schemas.microsoft.com/office/drawing/2014/main" id="{283DD984-97FC-0BC4-9F1E-9646F188CC02}"/>
              </a:ext>
            </a:extLst>
          </p:cNvPr>
          <p:cNvSpPr>
            <a:spLocks noGrp="1"/>
          </p:cNvSpPr>
          <p:nvPr>
            <p:ph idx="10" hasCustomPrompt="1"/>
          </p:nvPr>
        </p:nvSpPr>
        <p:spPr>
          <a:xfrm>
            <a:off x="978060" y="738653"/>
            <a:ext cx="5616392" cy="1066999"/>
          </a:xfrm>
        </p:spPr>
        <p:txBody>
          <a:bodyPr>
            <a:normAutofit/>
          </a:bodyPr>
          <a:lstStyle>
            <a:lvl1pPr marL="0" indent="0">
              <a:buNone/>
              <a:defRPr/>
            </a:lvl1pPr>
          </a:lstStyle>
          <a:p>
            <a:pPr marL="0" indent="0">
              <a:buNone/>
            </a:pPr>
            <a:r>
              <a:rPr lang="en-US" sz="1463" dirty="0">
                <a:solidFill>
                  <a:srgbClr val="004AAD"/>
                </a:solidFill>
              </a:rPr>
              <a:t>Question to be added here</a:t>
            </a:r>
          </a:p>
        </p:txBody>
      </p:sp>
      <p:sp>
        <p:nvSpPr>
          <p:cNvPr id="3" name="Rectangle 2">
            <a:extLst>
              <a:ext uri="{FF2B5EF4-FFF2-40B4-BE49-F238E27FC236}">
                <a16:creationId xmlns:a16="http://schemas.microsoft.com/office/drawing/2014/main" id="{EE4A24C3-B820-00E1-8A35-FA4E6D1AC84A}"/>
              </a:ext>
            </a:extLst>
          </p:cNvPr>
          <p:cNvSpPr/>
          <p:nvPr userDrawn="1"/>
        </p:nvSpPr>
        <p:spPr>
          <a:xfrm>
            <a:off x="-1" y="5847482"/>
            <a:ext cx="9995155"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 name="Rounded Rectangular Callout 1">
            <a:extLst>
              <a:ext uri="{FF2B5EF4-FFF2-40B4-BE49-F238E27FC236}">
                <a16:creationId xmlns:a16="http://schemas.microsoft.com/office/drawing/2014/main" id="{5D95D3A7-4D59-4719-C55C-1C206420116B}"/>
              </a:ext>
            </a:extLst>
          </p:cNvPr>
          <p:cNvSpPr/>
          <p:nvPr userDrawn="1"/>
        </p:nvSpPr>
        <p:spPr>
          <a:xfrm>
            <a:off x="6999797" y="5504144"/>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 name="Rounded Rectangular Callout 1">
            <a:extLst>
              <a:ext uri="{FF2B5EF4-FFF2-40B4-BE49-F238E27FC236}">
                <a16:creationId xmlns:a16="http://schemas.microsoft.com/office/drawing/2014/main" id="{A3EFF965-252A-C3F5-AC90-C217E669580C}"/>
              </a:ext>
            </a:extLst>
          </p:cNvPr>
          <p:cNvSpPr/>
          <p:nvPr userDrawn="1"/>
        </p:nvSpPr>
        <p:spPr>
          <a:xfrm>
            <a:off x="6999797" y="5395287"/>
            <a:ext cx="242945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300" b="1" dirty="0">
              <a:solidFill>
                <a:srgbClr val="004AAD"/>
              </a:solidFill>
              <a:latin typeface="Comic Sans MS" panose="030F0902030302020204" pitchFamily="66" charset="0"/>
            </a:endParaRPr>
          </a:p>
        </p:txBody>
      </p:sp>
      <p:sp>
        <p:nvSpPr>
          <p:cNvPr id="10" name="TextBox 9">
            <a:extLst>
              <a:ext uri="{FF2B5EF4-FFF2-40B4-BE49-F238E27FC236}">
                <a16:creationId xmlns:a16="http://schemas.microsoft.com/office/drawing/2014/main" id="{596889BA-28EF-CFB9-FF6A-AAFDD9570EA9}"/>
              </a:ext>
            </a:extLst>
          </p:cNvPr>
          <p:cNvSpPr txBox="1"/>
          <p:nvPr userDrawn="1"/>
        </p:nvSpPr>
        <p:spPr>
          <a:xfrm>
            <a:off x="7010601" y="5938149"/>
            <a:ext cx="2429457" cy="279948"/>
          </a:xfrm>
          <a:prstGeom prst="rect">
            <a:avLst/>
          </a:prstGeom>
          <a:noFill/>
        </p:spPr>
        <p:txBody>
          <a:bodyPr wrap="square" anchor="ctr">
            <a:spAutoFit/>
          </a:bodyPr>
          <a:lstStyle/>
          <a:p>
            <a:pPr algn="ctr"/>
            <a:r>
              <a:rPr lang="en-US" sz="1219" b="1" dirty="0">
                <a:solidFill>
                  <a:srgbClr val="004AAD"/>
                </a:solidFill>
                <a:latin typeface="Arial" panose="020B0604020202020204" pitchFamily="34" charset="0"/>
                <a:cs typeface="Arial" panose="020B0604020202020204" pitchFamily="34" charset="0"/>
              </a:rPr>
              <a:t> #</a:t>
            </a:r>
            <a:r>
              <a:rPr lang="en-US" sz="1219" b="1" dirty="0" err="1">
                <a:solidFill>
                  <a:srgbClr val="004AAD"/>
                </a:solidFill>
                <a:latin typeface="Arial" panose="020B0604020202020204" pitchFamily="34" charset="0"/>
                <a:cs typeface="Arial" panose="020B0604020202020204" pitchFamily="34" charset="0"/>
              </a:rPr>
              <a:t>TalkScottishEducation</a:t>
            </a:r>
            <a:endParaRPr lang="en-US" sz="1219" b="1" dirty="0">
              <a:solidFill>
                <a:srgbClr val="004AAD"/>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05CA2DD2-B825-7D89-88F3-6A3B4B3C26CA}"/>
              </a:ext>
            </a:extLst>
          </p:cNvPr>
          <p:cNvSpPr/>
          <p:nvPr userDrawn="1"/>
        </p:nvSpPr>
        <p:spPr>
          <a:xfrm>
            <a:off x="7243763" y="811153"/>
            <a:ext cx="1224750" cy="1041381"/>
          </a:xfrm>
          <a:prstGeom prst="wedgeRoundRectCallout">
            <a:avLst>
              <a:gd name="adj1" fmla="val -30411"/>
              <a:gd name="adj2" fmla="val 75044"/>
              <a:gd name="adj3" fmla="val 16667"/>
            </a:avLst>
          </a:prstGeom>
          <a:no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Rounded Rectangular Callout 12">
            <a:extLst>
              <a:ext uri="{FF2B5EF4-FFF2-40B4-BE49-F238E27FC236}">
                <a16:creationId xmlns:a16="http://schemas.microsoft.com/office/drawing/2014/main" id="{93F19DE3-07B0-5954-E392-564077A5AAC5}"/>
              </a:ext>
            </a:extLst>
          </p:cNvPr>
          <p:cNvSpPr/>
          <p:nvPr userDrawn="1"/>
        </p:nvSpPr>
        <p:spPr>
          <a:xfrm flipH="1">
            <a:off x="7949937" y="1252461"/>
            <a:ext cx="1160976" cy="1041381"/>
          </a:xfrm>
          <a:prstGeom prst="wedgeRoundRectCallout">
            <a:avLst>
              <a:gd name="adj1" fmla="val -30411"/>
              <a:gd name="adj2" fmla="val 75044"/>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cxnSp>
        <p:nvCxnSpPr>
          <p:cNvPr id="14" name="Straight Connector 13">
            <a:extLst>
              <a:ext uri="{FF2B5EF4-FFF2-40B4-BE49-F238E27FC236}">
                <a16:creationId xmlns:a16="http://schemas.microsoft.com/office/drawing/2014/main" id="{7C549D75-B8EC-1AAE-41C2-650E495C89F1}"/>
              </a:ext>
            </a:extLst>
          </p:cNvPr>
          <p:cNvCxnSpPr/>
          <p:nvPr userDrawn="1"/>
        </p:nvCxnSpPr>
        <p:spPr>
          <a:xfrm>
            <a:off x="8133347" y="1601919"/>
            <a:ext cx="794593"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B5F6F2-5761-227B-A107-84BEF8E20248}"/>
              </a:ext>
            </a:extLst>
          </p:cNvPr>
          <p:cNvCxnSpPr/>
          <p:nvPr userDrawn="1"/>
        </p:nvCxnSpPr>
        <p:spPr>
          <a:xfrm>
            <a:off x="8133347" y="1805651"/>
            <a:ext cx="794593"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12B6BC-C833-9BBB-14EC-A72453C4D8DE}"/>
              </a:ext>
            </a:extLst>
          </p:cNvPr>
          <p:cNvCxnSpPr/>
          <p:nvPr userDrawn="1"/>
        </p:nvCxnSpPr>
        <p:spPr>
          <a:xfrm>
            <a:off x="8133347" y="1992427"/>
            <a:ext cx="794593"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9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04092F-CF71-4517-AA80-CDE37C53446E}"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69741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04092F-CF71-4517-AA80-CDE37C53446E}"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154810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04092F-CF71-4517-AA80-CDE37C53446E}" type="datetimeFigureOut">
              <a:rPr lang="en-GB" smtClean="0"/>
              <a:t>13/10/2022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40177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04092F-CF71-4517-AA80-CDE37C53446E}" type="datetimeFigureOut">
              <a:rPr lang="en-GB" smtClean="0"/>
              <a:t>13/10/2022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406240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4092F-CF71-4517-AA80-CDE37C53446E}" type="datetimeFigureOut">
              <a:rPr lang="en-GB" smtClean="0"/>
              <a:t>13/10/2022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368414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04092F-CF71-4517-AA80-CDE37C53446E}"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234006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04092F-CF71-4517-AA80-CDE37C53446E}"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8E532-8EF8-49D5-80BB-2210B758DCAC}" type="slidenum">
              <a:rPr lang="en-GB" smtClean="0"/>
              <a:t>‹#›</a:t>
            </a:fld>
            <a:endParaRPr lang="en-GB"/>
          </a:p>
        </p:txBody>
      </p:sp>
    </p:spTree>
    <p:extLst>
      <p:ext uri="{BB962C8B-B14F-4D97-AF65-F5344CB8AC3E}">
        <p14:creationId xmlns:p14="http://schemas.microsoft.com/office/powerpoint/2010/main" val="381312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4092F-CF71-4517-AA80-CDE37C53446E}" type="datetimeFigureOut">
              <a:rPr lang="en-GB" smtClean="0"/>
              <a:t>13/10/2022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8E532-8EF8-49D5-80BB-2210B758DCAC}" type="slidenum">
              <a:rPr lang="en-GB" smtClean="0"/>
              <a:t>‹#›</a:t>
            </a:fld>
            <a:endParaRPr lang="en-GB"/>
          </a:p>
        </p:txBody>
      </p:sp>
    </p:spTree>
    <p:extLst>
      <p:ext uri="{BB962C8B-B14F-4D97-AF65-F5344CB8AC3E}">
        <p14:creationId xmlns:p14="http://schemas.microsoft.com/office/powerpoint/2010/main" val="4026548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consult.gov.scot/learning-directorate/national-discussion-on-education" TargetMode="External"/><Relationship Id="rId2" Type="http://schemas.openxmlformats.org/officeDocument/2006/relationships/hyperlink" Target="https://consult.gov.scot/learning-directorate/national-discussion-feedback" TargetMode="External"/><Relationship Id="rId1" Type="http://schemas.openxmlformats.org/officeDocument/2006/relationships/slideLayout" Target="../slideLayouts/slideLayout13.xml"/><Relationship Id="rId4" Type="http://schemas.openxmlformats.org/officeDocument/2006/relationships/hyperlink" Target="mailto:nationaldiscussiononeducation@gov.sco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nationalarchives.gov.uk/doc/open-government-licence/version/3"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mailto:psi%40nationalarchives.gsi.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U0BaSciflZQ" TargetMode="Externa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366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gd-GB"/>
              <a:t>4</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a:xfrm>
            <a:off x="978061" y="798343"/>
            <a:ext cx="5616392" cy="2567427"/>
          </a:xfrm>
        </p:spPr>
        <p:txBody>
          <a:bodyPr>
            <a:noAutofit/>
          </a:bodyPr>
          <a:lstStyle/>
          <a:p>
            <a:r>
              <a:rPr lang="gd-GB" sz="2763">
                <a:solidFill>
                  <a:srgbClr val="004AAD"/>
                </a:solidFill>
              </a:rPr>
              <a:t>Dè na prìomhachasan as cudromaiche a th’ ann airson siostam foghlam na h-Alba san àm ri teachd?</a:t>
            </a:r>
          </a:p>
        </p:txBody>
      </p:sp>
    </p:spTree>
    <p:extLst>
      <p:ext uri="{BB962C8B-B14F-4D97-AF65-F5344CB8AC3E}">
        <p14:creationId xmlns:p14="http://schemas.microsoft.com/office/powerpoint/2010/main" val="243694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gd-GB"/>
              <a:t>5</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a:xfrm>
            <a:off x="978061" y="762794"/>
            <a:ext cx="5941222" cy="866937"/>
          </a:xfrm>
        </p:spPr>
        <p:txBody>
          <a:bodyPr>
            <a:noAutofit/>
          </a:bodyPr>
          <a:lstStyle/>
          <a:p>
            <a:r>
              <a:rPr lang="gd-GB" sz="2763">
                <a:solidFill>
                  <a:srgbClr val="004AAD"/>
                </a:solidFill>
              </a:rPr>
              <a:t>Uile gu lèir, dè an lèirsinn a th’ agad airson foghlam ann an Alba san àm ri teachd?</a:t>
            </a:r>
          </a:p>
          <a:p>
            <a:endParaRPr lang="en-US" sz="2763" dirty="0">
              <a:solidFill>
                <a:srgbClr val="004AAD"/>
              </a:solidFill>
            </a:endParaRPr>
          </a:p>
          <a:p>
            <a:r>
              <a:rPr lang="gd-GB" sz="2763">
                <a:solidFill>
                  <a:srgbClr val="004AAD"/>
                </a:solidFill>
              </a:rPr>
              <a:t>'S e sin ri ràdh …</a:t>
            </a:r>
          </a:p>
          <a:p>
            <a:endParaRPr lang="en-US" sz="2763" dirty="0">
              <a:solidFill>
                <a:srgbClr val="004AAD"/>
              </a:solidFill>
            </a:endParaRPr>
          </a:p>
          <a:p>
            <a:r>
              <a:rPr lang="gd-GB" sz="2400"/>
              <a:t>A bheil beachd sam bith agad air cò ris a bu chòir foghlam na h-Alba a bhith coltach san àm ri teachd?</a:t>
            </a:r>
          </a:p>
          <a:p>
            <a:endParaRPr lang="en-US" sz="2763" dirty="0">
              <a:solidFill>
                <a:srgbClr val="004AAD"/>
              </a:solidFill>
            </a:endParaRPr>
          </a:p>
        </p:txBody>
      </p:sp>
    </p:spTree>
    <p:extLst>
      <p:ext uri="{BB962C8B-B14F-4D97-AF65-F5344CB8AC3E}">
        <p14:creationId xmlns:p14="http://schemas.microsoft.com/office/powerpoint/2010/main" val="67119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gd-GB"/>
              <a:t>6</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a:xfrm>
            <a:off x="978061" y="839275"/>
            <a:ext cx="5896465" cy="866937"/>
          </a:xfrm>
        </p:spPr>
        <p:txBody>
          <a:bodyPr>
            <a:noAutofit/>
          </a:bodyPr>
          <a:lstStyle/>
          <a:p>
            <a:r>
              <a:rPr lang="gd-GB" sz="2763">
                <a:solidFill>
                  <a:srgbClr val="004AAD"/>
                </a:solidFill>
              </a:rPr>
              <a:t>Ciamar as urrainn dhuinn an lèirsinn sin airson foghlam san àm ri teachd a thoirt gu buil ann an Alba?</a:t>
            </a:r>
          </a:p>
          <a:p>
            <a:endParaRPr lang="en-US" sz="2763" dirty="0">
              <a:solidFill>
                <a:srgbClr val="004AAD"/>
              </a:solidFill>
            </a:endParaRPr>
          </a:p>
          <a:p>
            <a:r>
              <a:rPr lang="gd-GB" sz="2763">
                <a:solidFill>
                  <a:srgbClr val="004AAD"/>
                </a:solidFill>
              </a:rPr>
              <a:t>Ann am faclan eile: </a:t>
            </a:r>
          </a:p>
          <a:p>
            <a:endParaRPr lang="en-US" sz="2763" dirty="0">
              <a:solidFill>
                <a:srgbClr val="004AAD"/>
              </a:solidFill>
            </a:endParaRPr>
          </a:p>
          <a:p>
            <a:r>
              <a:rPr lang="gd-GB" sz="2400">
                <a:cs typeface="Calibri" panose="020F0502020204030204"/>
              </a:rPr>
              <a:t>A bheil beachd sam bith agad air mar a ghabhadh an lèirsinn agad airson foghlam na h-Alba san àm ri teachd a thoirt gu buil?</a:t>
            </a:r>
          </a:p>
          <a:p>
            <a:endParaRPr lang="en-US" sz="2763" dirty="0">
              <a:solidFill>
                <a:srgbClr val="004AAD"/>
              </a:solidFill>
            </a:endParaRPr>
          </a:p>
          <a:p>
            <a:endParaRPr lang="en-US" sz="2763" dirty="0">
              <a:solidFill>
                <a:srgbClr val="004AAD"/>
              </a:solidFill>
            </a:endParaRPr>
          </a:p>
          <a:p>
            <a:endParaRPr lang="en-US" sz="2763" dirty="0">
              <a:solidFill>
                <a:srgbClr val="004AAD"/>
              </a:solidFill>
            </a:endParaRPr>
          </a:p>
        </p:txBody>
      </p:sp>
    </p:spTree>
    <p:extLst>
      <p:ext uri="{BB962C8B-B14F-4D97-AF65-F5344CB8AC3E}">
        <p14:creationId xmlns:p14="http://schemas.microsoft.com/office/powerpoint/2010/main" val="186506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gd-GB"/>
              <a:t>7</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p:txBody>
          <a:bodyPr>
            <a:noAutofit/>
          </a:bodyPr>
          <a:lstStyle/>
          <a:p>
            <a:r>
              <a:rPr lang="gd-GB" sz="2763">
                <a:solidFill>
                  <a:srgbClr val="004AAD"/>
                </a:solidFill>
              </a:rPr>
              <a:t>Dè na ceumannan as cudromaiche a dh’fheumas sinn a ghabhail gus an lèirsinn airson foghlam ann an Alba san àm ri teachd a choileanadh?</a:t>
            </a:r>
          </a:p>
          <a:p>
            <a:endParaRPr lang="en-US" sz="2763" dirty="0">
              <a:solidFill>
                <a:srgbClr val="004AAD"/>
              </a:solidFill>
            </a:endParaRPr>
          </a:p>
          <a:p>
            <a:r>
              <a:rPr lang="gd-GB" sz="2763">
                <a:solidFill>
                  <a:srgbClr val="004AAD"/>
                </a:solidFill>
              </a:rPr>
              <a:t>Ann am faclan eile:</a:t>
            </a:r>
          </a:p>
          <a:p>
            <a:endParaRPr lang="en-US" sz="2763" dirty="0">
              <a:solidFill>
                <a:srgbClr val="004AAD"/>
              </a:solidFill>
            </a:endParaRPr>
          </a:p>
          <a:p>
            <a:r>
              <a:rPr lang="gd-GB" sz="2763"/>
              <a:t>Dè dh'fheumas tachairt an toiseach?</a:t>
            </a:r>
          </a:p>
        </p:txBody>
      </p:sp>
    </p:spTree>
    <p:extLst>
      <p:ext uri="{BB962C8B-B14F-4D97-AF65-F5344CB8AC3E}">
        <p14:creationId xmlns:p14="http://schemas.microsoft.com/office/powerpoint/2010/main" val="4589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gd-GB"/>
              <a:t>8</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p:txBody>
          <a:bodyPr>
            <a:noAutofit/>
          </a:bodyPr>
          <a:lstStyle/>
          <a:p>
            <a:r>
              <a:rPr lang="gd-GB" sz="2763">
                <a:solidFill>
                  <a:srgbClr val="004AAD"/>
                </a:solidFill>
              </a:rPr>
              <a:t>Ciamar as urrainn dhuinn dèanamh cinnteach gu bheil guth aig a h-uile duine a tha an sàs ann am foghlam ann an Alba ann an co-dhùnaidhean agus gnìomhan san àm ri teachd?</a:t>
            </a:r>
          </a:p>
        </p:txBody>
      </p:sp>
    </p:spTree>
    <p:extLst>
      <p:ext uri="{BB962C8B-B14F-4D97-AF65-F5344CB8AC3E}">
        <p14:creationId xmlns:p14="http://schemas.microsoft.com/office/powerpoint/2010/main" val="1580732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65C07B6-7546-467A-1912-B9CD6247D31E}"/>
              </a:ext>
            </a:extLst>
          </p:cNvPr>
          <p:cNvSpPr txBox="1">
            <a:spLocks/>
          </p:cNvSpPr>
          <p:nvPr/>
        </p:nvSpPr>
        <p:spPr>
          <a:xfrm>
            <a:off x="519133" y="1262707"/>
            <a:ext cx="5057441" cy="188180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gd-GB" sz="2275">
                <a:solidFill>
                  <a:srgbClr val="004AAD"/>
                </a:solidFill>
              </a:rPr>
              <a:t>Seisean 2: </a:t>
            </a:r>
            <a:r>
              <a:rPr lang="gd-GB" sz="1950">
                <a:solidFill>
                  <a:srgbClr val="004AAD"/>
                </a:solidFill>
              </a:rPr>
              <a:t>Ar n-ionnsachadh, cothromachd, sunnd, còraichean is saoghal san àm ri teachd</a:t>
            </a:r>
          </a:p>
        </p:txBody>
      </p:sp>
      <p:pic>
        <p:nvPicPr>
          <p:cNvPr id="10" name="Picture 9">
            <a:extLst>
              <a:ext uri="{FF2B5EF4-FFF2-40B4-BE49-F238E27FC236}">
                <a16:creationId xmlns:a16="http://schemas.microsoft.com/office/drawing/2014/main" id="{622CE11C-100F-F06B-8D2D-687D6F51042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23420" y="940872"/>
            <a:ext cx="4082580" cy="4082580"/>
          </a:xfrm>
          <a:prstGeom prst="rect">
            <a:avLst/>
          </a:prstGeom>
        </p:spPr>
      </p:pic>
      <p:sp>
        <p:nvSpPr>
          <p:cNvPr id="11" name="TextBox 10">
            <a:extLst>
              <a:ext uri="{FF2B5EF4-FFF2-40B4-BE49-F238E27FC236}">
                <a16:creationId xmlns:a16="http://schemas.microsoft.com/office/drawing/2014/main" id="{7F3A7D79-22B9-B2F2-20EA-40222935C16B}"/>
              </a:ext>
            </a:extLst>
          </p:cNvPr>
          <p:cNvSpPr txBox="1"/>
          <p:nvPr/>
        </p:nvSpPr>
        <p:spPr>
          <a:xfrm>
            <a:off x="7047343" y="1634493"/>
            <a:ext cx="892050" cy="417294"/>
          </a:xfrm>
          <a:prstGeom prst="rect">
            <a:avLst/>
          </a:prstGeom>
          <a:noFill/>
        </p:spPr>
        <p:txBody>
          <a:bodyPr wrap="square" rtlCol="0">
            <a:spAutoFit/>
          </a:bodyPr>
          <a:lstStyle/>
          <a:p>
            <a:pPr algn="ctr"/>
            <a:r>
              <a:rPr lang="gd-GB" sz="1056" b="1">
                <a:solidFill>
                  <a:schemeClr val="bg1"/>
                </a:solidFill>
                <a:latin typeface="Gill Sans" panose="020B0502020104020203" pitchFamily="34" charset="-79"/>
                <a:cs typeface="Gill Sans" panose="020B0502020104020203" pitchFamily="34" charset="-79"/>
              </a:rPr>
              <a:t>Ar cuid ionnsachaidh san àm ri teachd</a:t>
            </a:r>
          </a:p>
        </p:txBody>
      </p:sp>
      <p:sp>
        <p:nvSpPr>
          <p:cNvPr id="12" name="TextBox 11">
            <a:extLst>
              <a:ext uri="{FF2B5EF4-FFF2-40B4-BE49-F238E27FC236}">
                <a16:creationId xmlns:a16="http://schemas.microsoft.com/office/drawing/2014/main" id="{1C24A3A5-4DF1-15DD-1193-30656C2F095B}"/>
              </a:ext>
            </a:extLst>
          </p:cNvPr>
          <p:cNvSpPr txBox="1"/>
          <p:nvPr/>
        </p:nvSpPr>
        <p:spPr>
          <a:xfrm>
            <a:off x="8602247" y="1978449"/>
            <a:ext cx="892051" cy="417294"/>
          </a:xfrm>
          <a:prstGeom prst="rect">
            <a:avLst/>
          </a:prstGeom>
          <a:noFill/>
        </p:spPr>
        <p:txBody>
          <a:bodyPr wrap="square" rtlCol="0">
            <a:spAutoFit/>
          </a:bodyPr>
          <a:lstStyle/>
          <a:p>
            <a:pPr algn="ctr"/>
            <a:r>
              <a:rPr lang="gd-GB" sz="1056" b="1">
                <a:solidFill>
                  <a:schemeClr val="bg1"/>
                </a:solidFill>
                <a:latin typeface="Gill Sans" panose="020B0502020104020203" pitchFamily="34" charset="-79"/>
                <a:cs typeface="Gill Sans" panose="020B0502020104020203" pitchFamily="34" charset="-79"/>
              </a:rPr>
              <a:t>Ar cothromas san àm ri teachd</a:t>
            </a:r>
          </a:p>
        </p:txBody>
      </p:sp>
      <p:sp>
        <p:nvSpPr>
          <p:cNvPr id="13" name="TextBox 12">
            <a:extLst>
              <a:ext uri="{FF2B5EF4-FFF2-40B4-BE49-F238E27FC236}">
                <a16:creationId xmlns:a16="http://schemas.microsoft.com/office/drawing/2014/main" id="{697292B0-DBFF-AD10-DB85-F3C297088BFD}"/>
              </a:ext>
            </a:extLst>
          </p:cNvPr>
          <p:cNvSpPr txBox="1"/>
          <p:nvPr/>
        </p:nvSpPr>
        <p:spPr>
          <a:xfrm>
            <a:off x="8444845" y="3816247"/>
            <a:ext cx="892051" cy="417294"/>
          </a:xfrm>
          <a:prstGeom prst="rect">
            <a:avLst/>
          </a:prstGeom>
          <a:noFill/>
        </p:spPr>
        <p:txBody>
          <a:bodyPr wrap="square" rtlCol="0">
            <a:spAutoFit/>
          </a:bodyPr>
          <a:lstStyle/>
          <a:p>
            <a:pPr algn="ctr"/>
            <a:r>
              <a:rPr lang="gd-GB" sz="1056" b="1">
                <a:solidFill>
                  <a:schemeClr val="bg1"/>
                </a:solidFill>
                <a:latin typeface="Gill Sans" panose="020B0502020104020203" pitchFamily="34" charset="-79"/>
                <a:cs typeface="Gill Sans" panose="020B0502020104020203" pitchFamily="34" charset="-79"/>
              </a:rPr>
              <a:t>Ar sunnd san àm ri teachd</a:t>
            </a:r>
          </a:p>
        </p:txBody>
      </p:sp>
      <p:sp>
        <p:nvSpPr>
          <p:cNvPr id="14" name="TextBox 13">
            <a:extLst>
              <a:ext uri="{FF2B5EF4-FFF2-40B4-BE49-F238E27FC236}">
                <a16:creationId xmlns:a16="http://schemas.microsoft.com/office/drawing/2014/main" id="{0332DD30-D4E0-F1DB-2F79-D5124C1FBDF2}"/>
              </a:ext>
            </a:extLst>
          </p:cNvPr>
          <p:cNvSpPr txBox="1"/>
          <p:nvPr/>
        </p:nvSpPr>
        <p:spPr>
          <a:xfrm>
            <a:off x="6814627" y="4130600"/>
            <a:ext cx="892049" cy="417294"/>
          </a:xfrm>
          <a:prstGeom prst="rect">
            <a:avLst/>
          </a:prstGeom>
          <a:noFill/>
        </p:spPr>
        <p:txBody>
          <a:bodyPr wrap="square" rtlCol="0">
            <a:spAutoFit/>
          </a:bodyPr>
          <a:lstStyle/>
          <a:p>
            <a:pPr algn="ctr"/>
            <a:r>
              <a:rPr lang="gd-GB" sz="1056" b="1">
                <a:solidFill>
                  <a:schemeClr val="bg1"/>
                </a:solidFill>
                <a:latin typeface="Gill Sans" panose="020B0502020104020203" pitchFamily="34" charset="-79"/>
                <a:cs typeface="Gill Sans" panose="020B0502020104020203" pitchFamily="34" charset="-79"/>
              </a:rPr>
              <a:t>Ar còraichean san àm ri teachd</a:t>
            </a:r>
          </a:p>
        </p:txBody>
      </p:sp>
      <p:sp>
        <p:nvSpPr>
          <p:cNvPr id="15" name="TextBox 14">
            <a:extLst>
              <a:ext uri="{FF2B5EF4-FFF2-40B4-BE49-F238E27FC236}">
                <a16:creationId xmlns:a16="http://schemas.microsoft.com/office/drawing/2014/main" id="{3C24C92A-79EF-125B-0D28-EA39F4CD32E3}"/>
              </a:ext>
            </a:extLst>
          </p:cNvPr>
          <p:cNvSpPr txBox="1"/>
          <p:nvPr/>
        </p:nvSpPr>
        <p:spPr>
          <a:xfrm>
            <a:off x="5990945" y="2781335"/>
            <a:ext cx="897890" cy="417294"/>
          </a:xfrm>
          <a:prstGeom prst="rect">
            <a:avLst/>
          </a:prstGeom>
          <a:noFill/>
        </p:spPr>
        <p:txBody>
          <a:bodyPr wrap="square" rtlCol="0">
            <a:spAutoFit/>
          </a:bodyPr>
          <a:lstStyle/>
          <a:p>
            <a:pPr algn="ctr"/>
            <a:r>
              <a:rPr lang="gd-GB" sz="1056" b="1">
                <a:solidFill>
                  <a:schemeClr val="bg1"/>
                </a:solidFill>
                <a:latin typeface="Gill Sans" panose="020B0502020104020203" pitchFamily="34" charset="-79"/>
                <a:cs typeface="Gill Sans" panose="020B0502020104020203" pitchFamily="34" charset="-79"/>
              </a:rPr>
              <a:t>Ar saoghal san àm ri teachd</a:t>
            </a:r>
          </a:p>
        </p:txBody>
      </p:sp>
      <p:sp>
        <p:nvSpPr>
          <p:cNvPr id="16" name="TextBox 15">
            <a:extLst>
              <a:ext uri="{FF2B5EF4-FFF2-40B4-BE49-F238E27FC236}">
                <a16:creationId xmlns:a16="http://schemas.microsoft.com/office/drawing/2014/main" id="{E5E132A9-AE07-B36C-828B-128B11AA93ED}"/>
              </a:ext>
            </a:extLst>
          </p:cNvPr>
          <p:cNvSpPr txBox="1"/>
          <p:nvPr/>
        </p:nvSpPr>
        <p:spPr>
          <a:xfrm>
            <a:off x="7068984" y="2781335"/>
            <a:ext cx="1775909" cy="492443"/>
          </a:xfrm>
          <a:prstGeom prst="rect">
            <a:avLst/>
          </a:prstGeom>
          <a:noFill/>
        </p:spPr>
        <p:txBody>
          <a:bodyPr wrap="square" rtlCol="0">
            <a:spAutoFit/>
          </a:bodyPr>
          <a:lstStyle/>
          <a:p>
            <a:pPr algn="ctr"/>
            <a:endParaRPr/>
          </a:p>
        </p:txBody>
      </p:sp>
    </p:spTree>
    <p:extLst>
      <p:ext uri="{BB962C8B-B14F-4D97-AF65-F5344CB8AC3E}">
        <p14:creationId xmlns:p14="http://schemas.microsoft.com/office/powerpoint/2010/main" val="121326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11"/>
          </p:nvPr>
        </p:nvSpPr>
        <p:spPr/>
        <p:txBody>
          <a:bodyPr>
            <a:normAutofit/>
          </a:bodyPr>
          <a:lstStyle/>
          <a:p>
            <a:r>
              <a:rPr lang="gd-GB">
                <a:solidFill>
                  <a:srgbClr val="004AAD"/>
                </a:solidFill>
              </a:rPr>
              <a:t>Ciamar a gheibh clann agus daoine òga ann an Alba an taic as fheàrr a thaobh foghlam, teagasg agus ionnsachadh de dh’àrd-chàileachd?</a:t>
            </a:r>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gd-GB" sz="2275">
                <a:latin typeface="Arial" panose="020B0604020202020204" pitchFamily="34" charset="0"/>
              </a:rPr>
              <a:t>Ar cuid ionnsachaidh san àm ri teachd</a:t>
            </a:r>
          </a:p>
        </p:txBody>
      </p:sp>
    </p:spTree>
    <p:extLst>
      <p:ext uri="{BB962C8B-B14F-4D97-AF65-F5344CB8AC3E}">
        <p14:creationId xmlns:p14="http://schemas.microsoft.com/office/powerpoint/2010/main" val="79405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11"/>
          </p:nvPr>
        </p:nvSpPr>
        <p:spPr/>
        <p:txBody>
          <a:bodyPr>
            <a:normAutofit/>
          </a:bodyPr>
          <a:lstStyle/>
          <a:p>
            <a:r>
              <a:rPr lang="gd-GB">
                <a:solidFill>
                  <a:srgbClr val="004AAD"/>
                </a:solidFill>
              </a:rPr>
              <a:t>Ciamar a chumar taic agus ciamar a dhèiligear ri feumalachdan fa leth gach pàiste is neach òg san àm ri teachd?</a:t>
            </a:r>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gd-GB" sz="2275">
                <a:latin typeface="Arial" panose="020B0604020202020204" pitchFamily="34" charset="0"/>
              </a:rPr>
              <a:t>Ar cothromas san àm ri teachd </a:t>
            </a:r>
          </a:p>
        </p:txBody>
      </p:sp>
    </p:spTree>
    <p:extLst>
      <p:ext uri="{BB962C8B-B14F-4D97-AF65-F5344CB8AC3E}">
        <p14:creationId xmlns:p14="http://schemas.microsoft.com/office/powerpoint/2010/main" val="27228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11"/>
          </p:nvPr>
        </p:nvSpPr>
        <p:spPr/>
        <p:txBody>
          <a:bodyPr>
            <a:normAutofit/>
          </a:bodyPr>
          <a:lstStyle/>
          <a:p>
            <a:r>
              <a:rPr lang="gd-GB">
                <a:solidFill>
                  <a:srgbClr val="004AAD"/>
                </a:solidFill>
              </a:rPr>
              <a:t>Ciamar a bheirear cùram agus taic do shunnd agus sàbhailteachd inntinneil, faireachail, sòisealta agus corporra chloinne agus dhaoine òga san àm ri teachd?</a:t>
            </a:r>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gd-GB" sz="2275">
                <a:latin typeface="Arial" panose="020B0604020202020204" pitchFamily="34" charset="0"/>
              </a:rPr>
              <a:t>Ar sunnd san àm ri teachd </a:t>
            </a:r>
          </a:p>
        </p:txBody>
      </p:sp>
    </p:spTree>
    <p:extLst>
      <p:ext uri="{BB962C8B-B14F-4D97-AF65-F5344CB8AC3E}">
        <p14:creationId xmlns:p14="http://schemas.microsoft.com/office/powerpoint/2010/main" val="723563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11"/>
          </p:nvPr>
        </p:nvSpPr>
        <p:spPr/>
        <p:txBody>
          <a:bodyPr>
            <a:normAutofit/>
          </a:bodyPr>
          <a:lstStyle/>
          <a:p>
            <a:r>
              <a:rPr lang="gd-GB">
                <a:solidFill>
                  <a:srgbClr val="004AAD"/>
                </a:solidFill>
              </a:rPr>
              <a:t>Ciamar a choileanar còir gach pàiste is neach òg air cothroman gus an làn chomasan a ruigsinn san àm ri teachd?</a:t>
            </a:r>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gd-GB" sz="2275">
                <a:latin typeface="Arial" panose="020B0604020202020204" pitchFamily="34" charset="0"/>
              </a:rPr>
              <a:t>Ar còraichean san àm ri teachd </a:t>
            </a:r>
          </a:p>
        </p:txBody>
      </p:sp>
    </p:spTree>
    <p:extLst>
      <p:ext uri="{BB962C8B-B14F-4D97-AF65-F5344CB8AC3E}">
        <p14:creationId xmlns:p14="http://schemas.microsoft.com/office/powerpoint/2010/main" val="103259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57592-CA23-5AF6-657E-DC13A490C3C9}"/>
              </a:ext>
            </a:extLst>
          </p:cNvPr>
          <p:cNvSpPr>
            <a:spLocks noGrp="1"/>
          </p:cNvSpPr>
          <p:nvPr>
            <p:ph type="body" idx="1"/>
          </p:nvPr>
        </p:nvSpPr>
        <p:spPr/>
        <p:txBody>
          <a:bodyPr/>
          <a:lstStyle/>
          <a:p>
            <a:r>
              <a:rPr lang="gd-GB"/>
              <a:t>Clàr-innse</a:t>
            </a:r>
          </a:p>
        </p:txBody>
      </p:sp>
      <p:sp>
        <p:nvSpPr>
          <p:cNvPr id="3" name="Content Placeholder 2">
            <a:extLst>
              <a:ext uri="{FF2B5EF4-FFF2-40B4-BE49-F238E27FC236}">
                <a16:creationId xmlns:a16="http://schemas.microsoft.com/office/drawing/2014/main" id="{C8C55F08-57CB-7C61-E3FC-5623A14EBAC5}"/>
              </a:ext>
            </a:extLst>
          </p:cNvPr>
          <p:cNvSpPr>
            <a:spLocks noGrp="1"/>
          </p:cNvSpPr>
          <p:nvPr>
            <p:ph sz="half" idx="2"/>
          </p:nvPr>
        </p:nvSpPr>
        <p:spPr>
          <a:xfrm>
            <a:off x="514545" y="1720238"/>
            <a:ext cx="8728082" cy="3651476"/>
          </a:xfrm>
        </p:spPr>
        <p:txBody>
          <a:bodyPr vert="horz" lIns="74295" tIns="37148" rIns="74295" bIns="37148" rtlCol="0" anchor="t">
            <a:normAutofit/>
          </a:bodyPr>
          <a:lstStyle/>
          <a:p>
            <a:r>
              <a:rPr lang="gd-GB" sz="2400">
                <a:hlinkClick r:id="rId3" action="ppaction://hlinksldjump"/>
              </a:rPr>
              <a:t>Bhidio fàilteachaidh </a:t>
            </a:r>
          </a:p>
          <a:p>
            <a:r>
              <a:rPr lang="gd-GB" sz="2400">
                <a:hlinkClick r:id="rId4" action="ppaction://hlinksldjump"/>
              </a:rPr>
              <a:t>Facal-tòiseachaidh</a:t>
            </a:r>
          </a:p>
          <a:p>
            <a:r>
              <a:rPr lang="gd-GB" sz="2400">
                <a:hlinkClick r:id="rId5" action="ppaction://hlinksldjump"/>
              </a:rPr>
              <a:t>Tha do Ghuth Cudromach</a:t>
            </a:r>
          </a:p>
          <a:p>
            <a:r>
              <a:rPr lang="gd-GB" sz="2400">
                <a:solidFill>
                  <a:srgbClr val="000000"/>
                </a:solidFill>
                <a:hlinkClick r:id="rId6" action="ppaction://hlinksldjump"/>
              </a:rPr>
              <a:t>Seisean 1: Guth nam Pàrant agus an Luchd-cùraim</a:t>
            </a:r>
          </a:p>
          <a:p>
            <a:r>
              <a:rPr lang="gd-GB" sz="2400">
                <a:hlinkClick r:id="rId7" action="ppaction://hlinksldjump"/>
              </a:rPr>
              <a:t>Seisean 2: Ar n-ionnsachadh, cothromachd, sunnd, còraichean is saoghal san àm ri teachd</a:t>
            </a:r>
          </a:p>
          <a:p>
            <a:r>
              <a:rPr lang="gd-GB" sz="2400">
                <a:hlinkClick r:id="rId8" action="ppaction://hlinksldjump"/>
              </a:rPr>
              <a:t>A’ cur fios air ais thugainn</a:t>
            </a:r>
          </a:p>
          <a:p>
            <a:r>
              <a:rPr lang="gd-GB" sz="2400">
                <a:hlinkClick r:id="rId9" action="ppaction://hlinksldjump"/>
              </a:rPr>
              <a:t>Dè thachras a-nis?</a:t>
            </a:r>
          </a:p>
        </p:txBody>
      </p:sp>
    </p:spTree>
    <p:extLst>
      <p:ext uri="{BB962C8B-B14F-4D97-AF65-F5344CB8AC3E}">
        <p14:creationId xmlns:p14="http://schemas.microsoft.com/office/powerpoint/2010/main" val="3715180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11"/>
          </p:nvPr>
        </p:nvSpPr>
        <p:spPr/>
        <p:txBody>
          <a:bodyPr>
            <a:normAutofit/>
          </a:bodyPr>
          <a:lstStyle/>
          <a:p>
            <a:r>
              <a:rPr lang="gd-GB">
                <a:solidFill>
                  <a:srgbClr val="004AAD"/>
                </a:solidFill>
              </a:rPr>
              <a:t>Ciamar a chuidichear clann agus daoine òga gus ionnsachadh mun t-saoghal againn, saoghal a tha a’ sìor atharrachadh, gus am bi iad a’ faireachdainn gun urrainn dhaibh cur ris ann an dòigh adhartach?</a:t>
            </a:r>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gd-GB" sz="2275">
                <a:latin typeface="Arial" panose="020B0604020202020204" pitchFamily="34" charset="0"/>
              </a:rPr>
              <a:t>Ar saoghal san àm ri teachd </a:t>
            </a:r>
          </a:p>
        </p:txBody>
      </p:sp>
    </p:spTree>
    <p:extLst>
      <p:ext uri="{BB962C8B-B14F-4D97-AF65-F5344CB8AC3E}">
        <p14:creationId xmlns:p14="http://schemas.microsoft.com/office/powerpoint/2010/main" val="1093670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32763FD-9542-71CA-C496-7D1418F28D20}"/>
              </a:ext>
            </a:extLst>
          </p:cNvPr>
          <p:cNvSpPr txBox="1">
            <a:spLocks/>
          </p:cNvSpPr>
          <p:nvPr/>
        </p:nvSpPr>
        <p:spPr>
          <a:xfrm>
            <a:off x="519133" y="1262708"/>
            <a:ext cx="4353897" cy="46235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gd-GB" sz="2275">
                <a:solidFill>
                  <a:srgbClr val="004AAD"/>
                </a:solidFill>
              </a:rPr>
              <a:t>Beachdan air ais</a:t>
            </a:r>
          </a:p>
        </p:txBody>
      </p:sp>
      <p:sp>
        <p:nvSpPr>
          <p:cNvPr id="9" name="Content Placeholder 3">
            <a:extLst>
              <a:ext uri="{FF2B5EF4-FFF2-40B4-BE49-F238E27FC236}">
                <a16:creationId xmlns:a16="http://schemas.microsoft.com/office/drawing/2014/main" id="{32B8586E-2F58-C637-EC60-00082A4FC323}"/>
              </a:ext>
            </a:extLst>
          </p:cNvPr>
          <p:cNvSpPr txBox="1">
            <a:spLocks/>
          </p:cNvSpPr>
          <p:nvPr/>
        </p:nvSpPr>
        <p:spPr>
          <a:xfrm>
            <a:off x="519131" y="1733998"/>
            <a:ext cx="7107295" cy="3293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gd-GB" sz="1300">
                <a:solidFill>
                  <a:srgbClr val="323130"/>
                </a:solidFill>
                <a:ea typeface="Times New Roman" panose="02020603050405020304" pitchFamily="18" charset="0"/>
              </a:rPr>
              <a:t>Tapadh leat airson pàirt a ghabhail san Deasbad Nàiseanta.</a:t>
            </a:r>
          </a:p>
          <a:p>
            <a:pPr marL="0" indent="0" fontAlgn="base">
              <a:buNone/>
            </a:pPr>
            <a:r>
              <a:rPr lang="gd-GB" sz="1300">
                <a:solidFill>
                  <a:srgbClr val="323130"/>
                </a:solidFill>
                <a:ea typeface="Times New Roman" panose="02020603050405020304" pitchFamily="18" charset="0"/>
              </a:rPr>
              <a:t>Cuidichidh an obair seo sinn uile le bhith a’ smaoineachadh air cuid de na ceistean san Deasbad Nàiseanta. </a:t>
            </a:r>
            <a:r>
              <a:rPr lang="gd-GB" sz="1300">
                <a:ea typeface="Times New Roman" panose="02020603050405020304" pitchFamily="18" charset="0"/>
              </a:rPr>
              <a:t>​</a:t>
            </a:r>
          </a:p>
          <a:p>
            <a:pPr marL="0" indent="0" fontAlgn="base">
              <a:buNone/>
            </a:pPr>
            <a:r>
              <a:rPr lang="gd-GB" sz="1300">
                <a:ea typeface="Times New Roman" panose="02020603050405020304" pitchFamily="18" charset="0"/>
              </a:rPr>
              <a:t>Bu chòir dhan luchd-ionnsachaidh a-nis obrachadh ann am buidhnean gus freagairt a chur a-steach tron cheangal a leanas: </a:t>
            </a:r>
            <a:r>
              <a:rPr lang="gd-GB" sz="1300" u="sng">
                <a:ea typeface="Times New Roman" panose="02020603050405020304" pitchFamily="18" charset="0"/>
                <a:hlinkClick r:id="rId2">
                  <a:extLst>
                    <a:ext uri="{A12FA001-AC4F-418D-AE19-62706E023703}">
                      <ahyp:hlinkClr xmlns:ahyp="http://schemas.microsoft.com/office/drawing/2018/hyperlinkcolor" xmlns="" val="tx"/>
                    </a:ext>
                  </a:extLst>
                </a:hlinkClick>
              </a:rPr>
              <a:t>https://consult.gov.scot/learning-directorate/national-discussion-feedback</a:t>
            </a:r>
          </a:p>
          <a:p>
            <a:pPr marL="0" indent="0" fontAlgn="base">
              <a:buNone/>
            </a:pPr>
            <a:r>
              <a:rPr lang="gd-GB" sz="1300">
                <a:ea typeface="Times New Roman" panose="02020603050405020304" pitchFamily="18" charset="0"/>
              </a:rPr>
              <a:t>No, na freagairtean agad fhèin a chur a-steach tron cheangal a leanas:</a:t>
            </a:r>
            <a:r>
              <a:rPr lang="gd-GB" sz="1300">
                <a:solidFill>
                  <a:srgbClr val="323130"/>
                </a:solidFill>
                <a:ea typeface="Times New Roman" panose="02020603050405020304" pitchFamily="18" charset="0"/>
              </a:rPr>
              <a:t/>
            </a:r>
            <a:br>
              <a:rPr lang="gd-GB" sz="1300">
                <a:solidFill>
                  <a:srgbClr val="323130"/>
                </a:solidFill>
                <a:ea typeface="Times New Roman" panose="02020603050405020304" pitchFamily="18" charset="0"/>
              </a:rPr>
            </a:br>
            <a:r>
              <a:rPr lang="gd-GB" sz="1300" u="sng">
                <a:solidFill>
                  <a:srgbClr val="004AAD"/>
                </a:solidFill>
                <a:ea typeface="Times New Roman" panose="02020603050405020304" pitchFamily="18" charset="0"/>
                <a:hlinkClick r:id="rId3">
                  <a:extLst>
                    <a:ext uri="{A12FA001-AC4F-418D-AE19-62706E023703}">
                      <ahyp:hlinkClr xmlns:ahyp="http://schemas.microsoft.com/office/drawing/2018/hyperlinkcolor" xmlns="" val="tx"/>
                    </a:ext>
                  </a:extLst>
                </a:hlinkClick>
              </a:rPr>
              <a:t>https://consult.gov.scot/learning-directorate/national-discussion-on-education</a:t>
            </a:r>
            <a:r>
              <a:rPr lang="gd-GB" sz="1300">
                <a:solidFill>
                  <a:srgbClr val="004AAD"/>
                </a:solidFill>
                <a:ea typeface="Times New Roman" panose="02020603050405020304" pitchFamily="18" charset="0"/>
              </a:rPr>
              <a:t> ​</a:t>
            </a:r>
          </a:p>
          <a:p>
            <a:pPr marL="0" indent="0" fontAlgn="base">
              <a:buNone/>
            </a:pPr>
            <a:r>
              <a:rPr lang="gd-GB" sz="1300">
                <a:solidFill>
                  <a:srgbClr val="323130"/>
                </a:solidFill>
                <a:ea typeface="Times New Roman" panose="02020603050405020304" pitchFamily="18" charset="0"/>
              </a:rPr>
              <a:t>Mura h-eil gin de na roghainnean sin a’ freagairt air feumalachdan na buidhne agad, faodaidh tu geàrr-chunntas a chur air post-d gu:</a:t>
            </a:r>
            <a:r>
              <a:rPr lang="gd-GB" sz="1300">
                <a:ea typeface="Times New Roman" panose="02020603050405020304" pitchFamily="18" charset="0"/>
              </a:rPr>
              <a:t> </a:t>
            </a:r>
            <a:r>
              <a:rPr lang="gd-GB" sz="1300" u="sng">
                <a:solidFill>
                  <a:srgbClr val="000000"/>
                </a:solidFill>
                <a:ea typeface="Times New Roman" panose="02020603050405020304" pitchFamily="18" charset="0"/>
                <a:hlinkClick r:id="rId4"/>
              </a:rPr>
              <a:t>nationaldiscussiononeducation@gov.scot</a:t>
            </a:r>
            <a:r>
              <a:rPr lang="gd-GB" sz="1300">
                <a:solidFill>
                  <a:srgbClr val="323130"/>
                </a:solidFill>
                <a:ea typeface="Times New Roman" panose="02020603050405020304" pitchFamily="18" charset="0"/>
              </a:rPr>
              <a:t>, no a phostadh air na meadhanan sòisealta </a:t>
            </a:r>
            <a:r>
              <a:rPr lang="gd-GB" sz="1300" b="1">
                <a:solidFill>
                  <a:srgbClr val="004AAD"/>
                </a:solidFill>
                <a:ea typeface="Times New Roman" panose="02020603050405020304" pitchFamily="18" charset="0"/>
              </a:rPr>
              <a:t>#TalkScottishEducation</a:t>
            </a:r>
            <a:r>
              <a:rPr lang="gd-GB" sz="1300">
                <a:solidFill>
                  <a:srgbClr val="323130"/>
                </a:solidFill>
                <a:ea typeface="Times New Roman" panose="02020603050405020304" pitchFamily="18" charset="0"/>
              </a:rPr>
              <a:t> #BruidhinnAirFoghlamAlbannach (tro Instagram no Twitter). Cuimhnich gun cuir thu a-steach geàrr-chunntas air cò a bha sa bhuidhinn agad agus air cia mheud duine a ghabh pàirt.  </a:t>
            </a:r>
          </a:p>
        </p:txBody>
      </p:sp>
    </p:spTree>
    <p:extLst>
      <p:ext uri="{BB962C8B-B14F-4D97-AF65-F5344CB8AC3E}">
        <p14:creationId xmlns:p14="http://schemas.microsoft.com/office/powerpoint/2010/main" val="112662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32763FD-9542-71CA-C496-7D1418F28D20}"/>
              </a:ext>
            </a:extLst>
          </p:cNvPr>
          <p:cNvSpPr txBox="1">
            <a:spLocks/>
          </p:cNvSpPr>
          <p:nvPr/>
        </p:nvSpPr>
        <p:spPr>
          <a:xfrm>
            <a:off x="519133" y="1262708"/>
            <a:ext cx="4353897" cy="46235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gd-GB" sz="2275">
                <a:solidFill>
                  <a:srgbClr val="004AAD"/>
                </a:solidFill>
              </a:rPr>
              <a:t>Dè thachras a-nis?</a:t>
            </a:r>
          </a:p>
        </p:txBody>
      </p:sp>
      <p:sp>
        <p:nvSpPr>
          <p:cNvPr id="9" name="Content Placeholder 3">
            <a:extLst>
              <a:ext uri="{FF2B5EF4-FFF2-40B4-BE49-F238E27FC236}">
                <a16:creationId xmlns:a16="http://schemas.microsoft.com/office/drawing/2014/main" id="{32B8586E-2F58-C637-EC60-00082A4FC323}"/>
              </a:ext>
            </a:extLst>
          </p:cNvPr>
          <p:cNvSpPr txBox="1">
            <a:spLocks/>
          </p:cNvSpPr>
          <p:nvPr/>
        </p:nvSpPr>
        <p:spPr>
          <a:xfrm>
            <a:off x="519133" y="1733998"/>
            <a:ext cx="8763041" cy="3293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gd-GB" sz="1300">
                <a:ea typeface="+mn-lt"/>
                <a:cs typeface="+mn-lt"/>
              </a:rPr>
              <a:t>Tha prìomh àite aig foghlam ann a bhith a’ faighinn fhuasglaidhean do dhùbhlain chruinneil is ionadail agus ann a bhith a’ dèanamh cinnteach gu bheil spèis ga toirt do chòraichean chloinne.  Sin as adhbhar gum feum sinn èisteachd gu faiceallach riutha  – co-dhiù thu nad luchd-ionnsachaidh, pàrant, tidsear, cleachdaiche no cuideigin aig a bheil ùidh ann am foghlam san àm ri teachd. </a:t>
            </a:r>
          </a:p>
          <a:p>
            <a:pPr marL="0" indent="0">
              <a:buNone/>
            </a:pPr>
            <a:r>
              <a:rPr lang="gd-GB" sz="1300">
                <a:ea typeface="+mn-lt"/>
                <a:cs typeface="+mn-lt"/>
              </a:rPr>
              <a:t>Thèid do fhreagairt a sgrùdadh gu neo-eisimeileach leis h-uile freagairt eile gus cur ri lèirsinn in-ghabhalach agus inntinneach airson Foghlam na h-Alba san àm ri teachd.</a:t>
            </a:r>
          </a:p>
          <a:p>
            <a:pPr marL="0" indent="0">
              <a:buNone/>
            </a:pPr>
            <a:r>
              <a:rPr lang="gd-GB" sz="1300"/>
              <a:t>Lean </a:t>
            </a:r>
            <a:r>
              <a:rPr lang="gd-GB" sz="1300" b="1"/>
              <a:t>#TalkScottishEducation #BruidhinnMuFhoghlamAlbannach</a:t>
            </a:r>
            <a:r>
              <a:rPr lang="gd-GB" sz="1300"/>
              <a:t> air Twitter no Instagram gus cumail suas ris an deasbad. </a:t>
            </a:r>
          </a:p>
          <a:p>
            <a:pPr marL="0" indent="0">
              <a:buNone/>
            </a:pPr>
            <a:endParaRPr lang="en-GB" sz="1300" dirty="0"/>
          </a:p>
          <a:p>
            <a:pPr marL="0" indent="0">
              <a:buNone/>
            </a:pPr>
            <a:r>
              <a:rPr lang="gd-GB" sz="1300"/>
              <a:t>Thig an deasbad gu crìch air 5 Dùbhlachd 2022. Tha sinn a’ coimhead air adhart ri bhith ag aithris air na toraidhean as t-Earrach 2023 mun lèirsinn a dh’fhiosraich tu.</a:t>
            </a:r>
          </a:p>
          <a:p>
            <a:endParaRPr lang="en-GB" sz="1300" dirty="0"/>
          </a:p>
        </p:txBody>
      </p:sp>
    </p:spTree>
    <p:extLst>
      <p:ext uri="{BB962C8B-B14F-4D97-AF65-F5344CB8AC3E}">
        <p14:creationId xmlns:p14="http://schemas.microsoft.com/office/powerpoint/2010/main" val="1169186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230389-B5B2-237F-E48D-EEE69EF5B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008" y="2968736"/>
            <a:ext cx="2250944" cy="1064746"/>
          </a:xfrm>
          <a:prstGeom prst="rect">
            <a:avLst/>
          </a:prstGeom>
        </p:spPr>
      </p:pic>
      <p:sp>
        <p:nvSpPr>
          <p:cNvPr id="4" name="Subtitle 2">
            <a:extLst>
              <a:ext uri="{FF2B5EF4-FFF2-40B4-BE49-F238E27FC236}">
                <a16:creationId xmlns:a16="http://schemas.microsoft.com/office/drawing/2014/main" id="{7713E098-E0EC-702C-4FB8-903B364483EE}"/>
              </a:ext>
            </a:extLst>
          </p:cNvPr>
          <p:cNvSpPr txBox="1">
            <a:spLocks/>
          </p:cNvSpPr>
          <p:nvPr/>
        </p:nvSpPr>
        <p:spPr>
          <a:xfrm>
            <a:off x="276785" y="3562296"/>
            <a:ext cx="7429500" cy="2534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gd-GB" sz="813"/>
              <a:t>© Còir-lethbhreac a' Chrùin 2022, Share and Share Alike</a:t>
            </a:r>
          </a:p>
          <a:p>
            <a:endParaRPr lang="en-GB" sz="813" dirty="0"/>
          </a:p>
          <a:p>
            <a:pPr marL="0" indent="0">
              <a:buNone/>
            </a:pPr>
            <a:r>
              <a:rPr lang="gd-GB" sz="813"/>
              <a:t>Tha am foillseachadh seo air a cheadachadh fo chumhachan Cead Riaghaltas Fosgailte v3.0 ach a-mhàin far a bheil an caochladh air a ràdh. Gus an cead seo fhaicinn, tadhail air </a:t>
            </a:r>
            <a:r>
              <a:rPr lang="gd-GB" sz="813" b="1">
                <a:hlinkClick r:id="rId3"/>
              </a:rPr>
              <a:t>nationalarchives.gov.uk/doc/open-government- licence/version/3</a:t>
            </a:r>
            <a:r>
              <a:rPr lang="gd-GB" sz="813"/>
              <a:t> no sgrìobh go Sgioba Poileasaidh an Fhiosrachaidh, An Tasglann Nàiseanta, Kew, Lunnainn TW9 4DU, no cuir post-d gu: </a:t>
            </a:r>
            <a:r>
              <a:rPr lang="gd-GB" sz="813" b="1">
                <a:hlinkClick r:id="rId4"/>
              </a:rPr>
              <a:t>psi@nationalarchives.gsi.gov.uk</a:t>
            </a:r>
            <a:r>
              <a:rPr lang="gd-GB" sz="813"/>
              <a:t>.</a:t>
            </a:r>
          </a:p>
          <a:p>
            <a:pPr marL="0" indent="0">
              <a:buNone/>
            </a:pPr>
            <a:r>
              <a:rPr lang="gd-GB" sz="813"/>
              <a:t>Far a bheil sinn air comharrachadh gu bheil còir-lethbhreac aig treas pàrtaidh air fiosrachadh, feumaidh sibh cead fhaighinn bho na daoine aig a bheil a’ chòir-lethbhreac sin.</a:t>
            </a:r>
          </a:p>
          <a:p>
            <a:pPr marL="0" indent="0">
              <a:buNone/>
            </a:pPr>
            <a:r>
              <a:rPr lang="gd-GB" sz="813"/>
              <a:t>Tha an sgrìobhainn seo ri fhaighinn aig </a:t>
            </a:r>
            <a:r>
              <a:rPr lang="gd-GB" sz="813" b="1"/>
              <a:t>www.gov.scot</a:t>
            </a:r>
          </a:p>
          <a:p>
            <a:pPr marL="0" indent="0">
              <a:buNone/>
            </a:pPr>
            <a:r>
              <a:rPr lang="gd-GB" sz="813"/>
              <a:t>Bu chòir ceist sam bith mun sgrìobhainn seo a chur thugainn aig</a:t>
            </a:r>
          </a:p>
          <a:p>
            <a:pPr marL="0" indent="0">
              <a:spcBef>
                <a:spcPts val="0"/>
              </a:spcBef>
              <a:buNone/>
            </a:pPr>
            <a:r>
              <a:rPr lang="gd-GB" sz="813"/>
              <a:t>Riaghaltas na h-Alba</a:t>
            </a:r>
          </a:p>
          <a:p>
            <a:pPr marL="0" indent="0">
              <a:spcBef>
                <a:spcPts val="0"/>
              </a:spcBef>
              <a:buNone/>
            </a:pPr>
            <a:r>
              <a:rPr lang="gd-GB" sz="813"/>
              <a:t>Taigh Naomh Anndrais</a:t>
            </a:r>
          </a:p>
          <a:p>
            <a:pPr marL="0" indent="0">
              <a:spcBef>
                <a:spcPts val="0"/>
              </a:spcBef>
              <a:buNone/>
            </a:pPr>
            <a:r>
              <a:rPr lang="gd-GB" sz="813"/>
              <a:t>Dùn Èideann</a:t>
            </a:r>
          </a:p>
          <a:p>
            <a:pPr marL="0" indent="0">
              <a:spcBef>
                <a:spcPts val="0"/>
              </a:spcBef>
              <a:buNone/>
            </a:pPr>
            <a:r>
              <a:rPr lang="gd-GB" sz="813"/>
              <a:t>EH1 3DG</a:t>
            </a:r>
          </a:p>
          <a:p>
            <a:pPr marL="0" indent="0">
              <a:buNone/>
            </a:pPr>
            <a:r>
              <a:rPr lang="gd-GB" sz="813"/>
              <a:t>ISBN: </a:t>
            </a:r>
            <a:r>
              <a:rPr lang="gd-GB" sz="813">
                <a:solidFill>
                  <a:srgbClr val="FF0000"/>
                </a:solidFill>
              </a:rPr>
              <a:t>978-1-XXXX-XXX-X (lìn a-mhàin)</a:t>
            </a:r>
          </a:p>
          <a:p>
            <a:pPr marL="0" indent="0">
              <a:spcBef>
                <a:spcPts val="0"/>
              </a:spcBef>
              <a:buNone/>
            </a:pPr>
            <a:r>
              <a:rPr lang="gd-GB" sz="813"/>
              <a:t>Air fhoillseachadh le Riaghaltas na h-Alba, an t-Sultain 2022.</a:t>
            </a:r>
          </a:p>
          <a:p>
            <a:pPr marL="0" indent="0">
              <a:spcBef>
                <a:spcPts val="0"/>
              </a:spcBef>
              <a:buNone/>
            </a:pPr>
            <a:r>
              <a:rPr lang="gd-GB" sz="813"/>
              <a:t>Air a dhèanamh airson Riaghaltas na h-Alba le APS Group Scotland, 21 Sràid Tennant, Dùn Èideann EH6 5NA</a:t>
            </a:r>
          </a:p>
          <a:p>
            <a:pPr marL="0" indent="0">
              <a:spcBef>
                <a:spcPts val="0"/>
              </a:spcBef>
              <a:buNone/>
            </a:pPr>
            <a:r>
              <a:rPr lang="gd-GB" sz="813">
                <a:solidFill>
                  <a:srgbClr val="FF0000"/>
                </a:solidFill>
              </a:rPr>
              <a:t>PPDAS XXXXXXX </a:t>
            </a:r>
            <a:r>
              <a:rPr lang="gd-GB" sz="813"/>
              <a:t>(09/22)</a:t>
            </a:r>
          </a:p>
        </p:txBody>
      </p:sp>
    </p:spTree>
    <p:extLst>
      <p:ext uri="{BB962C8B-B14F-4D97-AF65-F5344CB8AC3E}">
        <p14:creationId xmlns:p14="http://schemas.microsoft.com/office/powerpoint/2010/main" val="403809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835322-B7F0-8479-E3F9-2E1CC517C29F}"/>
              </a:ext>
            </a:extLst>
          </p:cNvPr>
          <p:cNvSpPr txBox="1"/>
          <p:nvPr/>
        </p:nvSpPr>
        <p:spPr>
          <a:xfrm>
            <a:off x="519133" y="1720238"/>
            <a:ext cx="8881494" cy="675186"/>
          </a:xfrm>
          <a:prstGeom prst="rect">
            <a:avLst/>
          </a:prstGeom>
          <a:noFill/>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p>
            <a:r>
              <a:rPr lang="gd-GB" sz="1300">
                <a:latin typeface="Arial" panose="020B0604020202020204" pitchFamily="34" charset="0"/>
                <a:cs typeface="Arial" panose="020B0604020202020204" pitchFamily="34" charset="0"/>
              </a:rPr>
              <a:t>Tha an t-Àrd-ollamh Carol Chaimbeul agus an t-Ard-ollamh Alma Harris ag obair còmhla gus an Còmhradh Nàiseanta air Foghlam na h-Alba a stiùireadh. Is e tè de na h-obraichean aca cuideachadh gus dèanamh cinnteach gun urrainn do dhuine sam bith a tha ag iarraidh pàirt a ghabhail ann. Briog an seo gus bhidio fhaicinn air mar a tha iad an dùil a h-uile duine a bhrosnachadh gus pàirt a ghabhail ann agus gu sònraichte gus an cluinn an Deasbad Nàiseanta bhon fheadhainn bho nach cluinn sinn mar as àbhaist . </a:t>
            </a:r>
          </a:p>
        </p:txBody>
      </p:sp>
      <p:sp>
        <p:nvSpPr>
          <p:cNvPr id="8" name="Text Placeholder 2">
            <a:extLst>
              <a:ext uri="{FF2B5EF4-FFF2-40B4-BE49-F238E27FC236}">
                <a16:creationId xmlns:a16="http://schemas.microsoft.com/office/drawing/2014/main" id="{97E72021-DFBB-6473-2B52-BF3C5C29568E}"/>
              </a:ext>
            </a:extLst>
          </p:cNvPr>
          <p:cNvSpPr>
            <a:spLocks noGrp="1"/>
          </p:cNvSpPr>
          <p:nvPr>
            <p:ph type="body" idx="1"/>
          </p:nvPr>
        </p:nvSpPr>
        <p:spPr>
          <a:xfrm>
            <a:off x="505374" y="1257886"/>
            <a:ext cx="2444575" cy="462352"/>
          </a:xfrm>
        </p:spPr>
        <p:txBody>
          <a:bodyPr/>
          <a:lstStyle/>
          <a:p>
            <a:r>
              <a:rPr lang="gd-GB"/>
              <a:t>Fàilte</a:t>
            </a:r>
          </a:p>
        </p:txBody>
      </p:sp>
      <p:sp>
        <p:nvSpPr>
          <p:cNvPr id="3" name="TextBox 2">
            <a:extLst>
              <a:ext uri="{FF2B5EF4-FFF2-40B4-BE49-F238E27FC236}">
                <a16:creationId xmlns:a16="http://schemas.microsoft.com/office/drawing/2014/main" id="{43064CEE-B91E-DF8D-9A49-0A09A86DD110}"/>
              </a:ext>
            </a:extLst>
          </p:cNvPr>
          <p:cNvSpPr txBox="1"/>
          <p:nvPr/>
        </p:nvSpPr>
        <p:spPr>
          <a:xfrm>
            <a:off x="1257604" y="3527029"/>
            <a:ext cx="4994909" cy="317459"/>
          </a:xfrm>
          <a:prstGeom prst="rect">
            <a:avLst/>
          </a:prstGeom>
          <a:noFill/>
        </p:spPr>
        <p:txBody>
          <a:bodyPr wrap="square">
            <a:spAutoFit/>
          </a:bodyPr>
          <a:lstStyle/>
          <a:p>
            <a:r>
              <a:rPr lang="gd-GB" sz="1463" u="sng">
                <a:solidFill>
                  <a:srgbClr val="000000"/>
                </a:solidFill>
                <a:latin typeface="Arial" panose="020B0604020202020204" pitchFamily="34" charset="0"/>
                <a:ea typeface="Calibri" panose="020F0502020204030204" pitchFamily="34" charset="0"/>
                <a:hlinkClick r:id="rId2" tooltip="https://www.youtube.com/watch?v=U0BaSciflZQ"/>
              </a:rPr>
              <a:t>https://www.youtube.com/watch?v=U0BaSciflZQ</a:t>
            </a:r>
            <a:r>
              <a:rPr lang="gd-GB" sz="1463"/>
              <a:t> </a:t>
            </a:r>
          </a:p>
        </p:txBody>
      </p:sp>
      <p:pic>
        <p:nvPicPr>
          <p:cNvPr id="4" name="Graphic 3">
            <a:extLst>
              <a:ext uri="{FF2B5EF4-FFF2-40B4-BE49-F238E27FC236}">
                <a16:creationId xmlns:a16="http://schemas.microsoft.com/office/drawing/2014/main" id="{797CA589-AE90-969E-48F4-292E828C118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42249" y="3419393"/>
            <a:ext cx="515355" cy="515355"/>
          </a:xfrm>
          <a:prstGeom prst="rect">
            <a:avLst/>
          </a:prstGeom>
        </p:spPr>
      </p:pic>
      <p:sp>
        <p:nvSpPr>
          <p:cNvPr id="7" name="TextBox 6"/>
          <p:cNvSpPr txBox="1"/>
          <p:nvPr/>
        </p:nvSpPr>
        <p:spPr>
          <a:xfrm>
            <a:off x="519134" y="2819404"/>
            <a:ext cx="7257028" cy="767711"/>
          </a:xfrm>
          <a:prstGeom prst="rect">
            <a:avLst/>
          </a:prstGeom>
          <a:noFill/>
        </p:spPr>
        <p:txBody>
          <a:bodyPr wrap="square" rtlCol="0">
            <a:spAutoFit/>
          </a:bodyPr>
          <a:lstStyle/>
          <a:p>
            <a:r>
              <a:rPr lang="gd-GB" sz="1463"/>
              <a:t>Bhidio: Coinnich ri luchd-cuideachaidh neo-eisimeileach an Deasbaid Nàiseanta, an t-Àrd-ollamh Carol Chaimbeul agus an t-Àrd-ollamh Alma Harris</a:t>
            </a:r>
          </a:p>
          <a:p>
            <a:endParaRPr lang="en-GB" sz="1463" dirty="0"/>
          </a:p>
        </p:txBody>
      </p:sp>
    </p:spTree>
    <p:extLst>
      <p:ext uri="{BB962C8B-B14F-4D97-AF65-F5344CB8AC3E}">
        <p14:creationId xmlns:p14="http://schemas.microsoft.com/office/powerpoint/2010/main" val="395871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EBFD88-A156-ACDB-628D-FF106157E3EC}"/>
              </a:ext>
            </a:extLst>
          </p:cNvPr>
          <p:cNvSpPr>
            <a:spLocks noGrp="1"/>
          </p:cNvSpPr>
          <p:nvPr>
            <p:ph type="body" idx="1"/>
          </p:nvPr>
        </p:nvSpPr>
        <p:spPr/>
        <p:txBody>
          <a:bodyPr/>
          <a:lstStyle/>
          <a:p>
            <a:r>
              <a:rPr lang="gd-GB"/>
              <a:t>Facal-tòiseachaidh</a:t>
            </a:r>
          </a:p>
        </p:txBody>
      </p:sp>
      <p:sp>
        <p:nvSpPr>
          <p:cNvPr id="3" name="Content Placeholder 2">
            <a:extLst>
              <a:ext uri="{FF2B5EF4-FFF2-40B4-BE49-F238E27FC236}">
                <a16:creationId xmlns:a16="http://schemas.microsoft.com/office/drawing/2014/main" id="{3DC18662-D220-6455-2737-926308DBE10B}"/>
              </a:ext>
            </a:extLst>
          </p:cNvPr>
          <p:cNvSpPr>
            <a:spLocks noGrp="1"/>
          </p:cNvSpPr>
          <p:nvPr>
            <p:ph sz="half" idx="2"/>
          </p:nvPr>
        </p:nvSpPr>
        <p:spPr/>
        <p:txBody>
          <a:bodyPr>
            <a:normAutofit fontScale="92500" lnSpcReduction="10000"/>
          </a:bodyPr>
          <a:lstStyle/>
          <a:p>
            <a:pPr marL="0" indent="0">
              <a:buNone/>
            </a:pPr>
            <a:r>
              <a:rPr lang="gd-GB" dirty="0"/>
              <a:t>Tha an stiùireadh deasbaid seo, a ghabhas atharrachadh, air a dhealbh gus buidhnean de phàrantan agus luchd-cùraim a chuideachadh gus pàirt a ghabhail anns an Deasbad Nàiseanta air Foghlam na h-Alba. </a:t>
            </a:r>
          </a:p>
          <a:p>
            <a:pPr marL="0" indent="0">
              <a:buNone/>
            </a:pPr>
            <a:r>
              <a:rPr lang="gd-GB" dirty="0"/>
              <a:t>Bu chòir dhan ghoireas seo do chuideachadh gus àiteachan a chruthachadh far am faod pàrantan agus luchd-cùraim beachdachadh, deasbad agus meòrachadh air na tha an dàn do dh’fhoghlam na h-Alba. </a:t>
            </a:r>
          </a:p>
          <a:p>
            <a:pPr marL="0" indent="0">
              <a:buNone/>
            </a:pPr>
            <a:r>
              <a:rPr lang="gd-GB" dirty="0"/>
              <a:t>Thoir sùil air na roghainnean agus co-dhùin mar a dh’fhaodadh tu an cleachdadh (no an atharrachadh) gus am bi iad a rèir feumalachdan is ùidhean na buidhne agad. </a:t>
            </a:r>
          </a:p>
        </p:txBody>
      </p:sp>
    </p:spTree>
    <p:extLst>
      <p:ext uri="{BB962C8B-B14F-4D97-AF65-F5344CB8AC3E}">
        <p14:creationId xmlns:p14="http://schemas.microsoft.com/office/powerpoint/2010/main" val="381025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76CF85-2435-4B70-BFD0-4B9A3762998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51761" y="793408"/>
            <a:ext cx="4456866" cy="4255505"/>
          </a:xfrm>
          <a:prstGeom prst="rect">
            <a:avLst/>
          </a:prstGeom>
        </p:spPr>
      </p:pic>
      <p:sp>
        <p:nvSpPr>
          <p:cNvPr id="3" name="Title 1">
            <a:extLst>
              <a:ext uri="{FF2B5EF4-FFF2-40B4-BE49-F238E27FC236}">
                <a16:creationId xmlns:a16="http://schemas.microsoft.com/office/drawing/2014/main" id="{21D75893-7C96-F860-7270-ECC4C0E73549}"/>
              </a:ext>
            </a:extLst>
          </p:cNvPr>
          <p:cNvSpPr txBox="1">
            <a:spLocks/>
          </p:cNvSpPr>
          <p:nvPr/>
        </p:nvSpPr>
        <p:spPr>
          <a:xfrm>
            <a:off x="696535" y="1250474"/>
            <a:ext cx="3983560" cy="3677572"/>
          </a:xfrm>
          <a:prstGeom prst="rect">
            <a:avLst/>
          </a:prstGeom>
          <a:noFill/>
        </p:spPr>
        <p:txBody>
          <a:bodyPr anchor="ctr">
            <a:normAutofit fontScale="40000" lnSpcReduction="20000"/>
          </a:bodyPr>
          <a:lstStyle>
            <a:lvl1pPr algn="l" defTabSz="914400" rtl="0" eaLnBrk="1" latinLnBrk="0" hangingPunct="1">
              <a:lnSpc>
                <a:spcPct val="90000"/>
              </a:lnSpc>
              <a:spcBef>
                <a:spcPct val="0"/>
              </a:spcBef>
              <a:buNone/>
              <a:defRPr sz="4000" b="1" kern="1200">
                <a:solidFill>
                  <a:srgbClr val="004AAD"/>
                </a:solidFill>
                <a:latin typeface="Comic Sans MS" panose="030F0902030302020204" pitchFamily="66" charset="0"/>
                <a:ea typeface="+mj-ea"/>
                <a:cs typeface="Arial" panose="020B0604020202020204" pitchFamily="34" charset="0"/>
              </a:defRPr>
            </a:lvl1pPr>
          </a:lstStyle>
          <a:p>
            <a:r>
              <a:rPr lang="gd-GB" sz="6000">
                <a:solidFill>
                  <a:srgbClr val="00C9C3"/>
                </a:solidFill>
                <a:latin typeface="+mn-lt"/>
                <a:cs typeface="Gill Sans" panose="020B0502020104020203"/>
              </a:rPr>
              <a:t>Tha guth a h-uile duine cudromach</a:t>
            </a:r>
          </a:p>
          <a:p>
            <a:pPr>
              <a:defRPr/>
            </a:pPr>
            <a:endParaRPr lang="en-GB" b="0" dirty="0">
              <a:solidFill>
                <a:schemeClr val="tx1"/>
              </a:solidFill>
              <a:latin typeface="Arial" panose="020B0604020202020204" pitchFamily="34" charset="0"/>
            </a:endParaRPr>
          </a:p>
          <a:p>
            <a:pPr>
              <a:defRPr/>
            </a:pPr>
            <a:endParaRPr lang="en-GB" b="0" dirty="0">
              <a:solidFill>
                <a:schemeClr val="tx1"/>
              </a:solidFill>
              <a:latin typeface="Arial" panose="020B0604020202020204" pitchFamily="34" charset="0"/>
            </a:endParaRPr>
          </a:p>
          <a:p>
            <a:pPr>
              <a:defRPr/>
            </a:pPr>
            <a:r>
              <a:rPr lang="gd-GB" b="0">
                <a:solidFill>
                  <a:schemeClr val="tx1"/>
                </a:solidFill>
                <a:latin typeface="Arial" panose="020B0604020202020204" pitchFamily="34" charset="0"/>
              </a:rPr>
              <a:t>Bidh a h-uile duine a’ toirt eòlas agus sgilean cudromach dhan deasbad. </a:t>
            </a:r>
          </a:p>
          <a:p>
            <a:endParaRPr lang="en-GB" b="0" dirty="0">
              <a:solidFill>
                <a:schemeClr val="tx1"/>
              </a:solidFill>
              <a:latin typeface="Arial" panose="020B0604020202020204" pitchFamily="34" charset="0"/>
            </a:endParaRPr>
          </a:p>
          <a:p>
            <a:r>
              <a:rPr lang="gd-GB" b="0">
                <a:solidFill>
                  <a:schemeClr val="tx1"/>
                </a:solidFill>
                <a:latin typeface="Arial" panose="020B0604020202020204" pitchFamily="34" charset="0"/>
              </a:rPr>
              <a:t>Cuideachd, tha Achd Pàrlamaid na h-Alba bho 2006 a’ toirt còir do phàrantan agus luchd-cùraim a bhith an sàs gu brìoghmhor ann am beatha sgoil an cuid chloinne. (Achd Sgoiltean na h-Alba (Com-pàirteachadh nam Pàrant) 2006)</a:t>
            </a:r>
          </a:p>
          <a:p>
            <a:pPr>
              <a:defRPr/>
            </a:pPr>
            <a:endParaRPr lang="en-GB" b="0" dirty="0">
              <a:solidFill>
                <a:schemeClr val="tx1"/>
              </a:solidFill>
              <a:latin typeface="Arial" panose="020B0604020202020204" pitchFamily="34" charset="0"/>
            </a:endParaRPr>
          </a:p>
          <a:p>
            <a:pPr>
              <a:defRPr/>
            </a:pPr>
            <a:r>
              <a:rPr lang="gd-GB" b="0">
                <a:solidFill>
                  <a:schemeClr val="tx1"/>
                </a:solidFill>
                <a:latin typeface="Arial" panose="020B0604020202020204" pitchFamily="34" charset="0"/>
              </a:rPr>
              <a:t>Mar thoradh air seo, tha sinn airson ’s gum beachdaich thu air beagan cheistean agus tha sinn airson guth a h-uile duine a chluinntinn anns gach pàirt den deasbad an-diugh.</a:t>
            </a:r>
          </a:p>
          <a:p>
            <a:endParaRPr lang="en-GB" dirty="0"/>
          </a:p>
          <a:p>
            <a:endParaRPr lang="en-US" sz="3900" dirty="0">
              <a:solidFill>
                <a:srgbClr val="00C9C3"/>
              </a:solidFill>
              <a:latin typeface="Arial" panose="020B0604020202020204" pitchFamily="34" charset="0"/>
            </a:endParaRPr>
          </a:p>
        </p:txBody>
      </p:sp>
    </p:spTree>
    <p:extLst>
      <p:ext uri="{BB962C8B-B14F-4D97-AF65-F5344CB8AC3E}">
        <p14:creationId xmlns:p14="http://schemas.microsoft.com/office/powerpoint/2010/main" val="45945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7FAFF7-F1E7-4A0A-D2CF-29BB7860BB4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23420" y="940872"/>
            <a:ext cx="4082580" cy="4082580"/>
          </a:xfrm>
          <a:prstGeom prst="rect">
            <a:avLst/>
          </a:prstGeom>
        </p:spPr>
      </p:pic>
      <p:sp>
        <p:nvSpPr>
          <p:cNvPr id="5" name="Text Placeholder 2">
            <a:extLst>
              <a:ext uri="{FF2B5EF4-FFF2-40B4-BE49-F238E27FC236}">
                <a16:creationId xmlns:a16="http://schemas.microsoft.com/office/drawing/2014/main" id="{A65C07B6-7546-467A-1912-B9CD6247D31E}"/>
              </a:ext>
            </a:extLst>
          </p:cNvPr>
          <p:cNvSpPr txBox="1">
            <a:spLocks/>
          </p:cNvSpPr>
          <p:nvPr/>
        </p:nvSpPr>
        <p:spPr>
          <a:xfrm>
            <a:off x="519133" y="779758"/>
            <a:ext cx="4641433" cy="37178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gd-GB" dirty="0">
                <a:solidFill>
                  <a:srgbClr val="004AAD"/>
                </a:solidFill>
              </a:rPr>
              <a:t>Seisean 1:</a:t>
            </a:r>
            <a:r>
              <a:rPr lang="gd-GB" sz="1950" dirty="0">
                <a:solidFill>
                  <a:srgbClr val="004AAD"/>
                </a:solidFill>
              </a:rPr>
              <a:t> Guth nam Pàrant agus an Luchd-cùraim</a:t>
            </a:r>
          </a:p>
        </p:txBody>
      </p:sp>
      <p:sp>
        <p:nvSpPr>
          <p:cNvPr id="6" name="Content Placeholder 3">
            <a:extLst>
              <a:ext uri="{FF2B5EF4-FFF2-40B4-BE49-F238E27FC236}">
                <a16:creationId xmlns:a16="http://schemas.microsoft.com/office/drawing/2014/main" id="{1EA169D0-F269-2EA9-DAEA-13B0ABCDC456}"/>
              </a:ext>
            </a:extLst>
          </p:cNvPr>
          <p:cNvSpPr txBox="1">
            <a:spLocks/>
          </p:cNvSpPr>
          <p:nvPr/>
        </p:nvSpPr>
        <p:spPr>
          <a:xfrm>
            <a:off x="519133" y="1733998"/>
            <a:ext cx="5488745" cy="3293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gd-GB" sz="1625">
                <a:solidFill>
                  <a:srgbClr val="004AAD"/>
                </a:solidFill>
              </a:rPr>
              <a:t>Bheir an seisean seo taic do chom-pàirtichean gus beachdachadh air ceistean 1 gu 8. </a:t>
            </a:r>
          </a:p>
          <a:p>
            <a:pPr marL="0" indent="0">
              <a:buNone/>
            </a:pPr>
            <a:r>
              <a:rPr lang="gd-GB" sz="1300"/>
              <a:t>Faodaidh tu na ceistean uile no dìreach cuid aca a fhreagairt. Is e an rud a tha cudromach gum bi cothrom agad do bheachdan a thoirt seachad agus cnuasachadh gu domhainn air na cuspairean as cudromaiche dhut.</a:t>
            </a:r>
          </a:p>
        </p:txBody>
      </p:sp>
      <p:sp>
        <p:nvSpPr>
          <p:cNvPr id="3" name="TextBox 2">
            <a:extLst>
              <a:ext uri="{FF2B5EF4-FFF2-40B4-BE49-F238E27FC236}">
                <a16:creationId xmlns:a16="http://schemas.microsoft.com/office/drawing/2014/main" id="{0A0FF352-A972-E38F-0105-AF92D990DDAB}"/>
              </a:ext>
            </a:extLst>
          </p:cNvPr>
          <p:cNvSpPr txBox="1"/>
          <p:nvPr/>
        </p:nvSpPr>
        <p:spPr>
          <a:xfrm>
            <a:off x="7047343" y="1634493"/>
            <a:ext cx="892050" cy="417294"/>
          </a:xfrm>
          <a:prstGeom prst="rect">
            <a:avLst/>
          </a:prstGeom>
          <a:noFill/>
        </p:spPr>
        <p:txBody>
          <a:bodyPr wrap="square" rtlCol="0">
            <a:spAutoFit/>
          </a:bodyPr>
          <a:lstStyle/>
          <a:p>
            <a:pPr algn="ctr"/>
            <a:r>
              <a:rPr lang="gd-GB" sz="1056" b="1">
                <a:solidFill>
                  <a:schemeClr val="bg1"/>
                </a:solidFill>
                <a:latin typeface="Gill Sans" panose="020B0502020104020203" pitchFamily="34" charset="-79"/>
                <a:cs typeface="Gill Sans" panose="020B0502020104020203" pitchFamily="34" charset="-79"/>
              </a:rPr>
              <a:t>Ar cuid ionnsachaidh san àm ri teachd</a:t>
            </a:r>
          </a:p>
        </p:txBody>
      </p:sp>
      <p:sp>
        <p:nvSpPr>
          <p:cNvPr id="4" name="TextBox 3">
            <a:extLst>
              <a:ext uri="{FF2B5EF4-FFF2-40B4-BE49-F238E27FC236}">
                <a16:creationId xmlns:a16="http://schemas.microsoft.com/office/drawing/2014/main" id="{60386139-4DAA-9494-B4A8-5762A2A5F4D6}"/>
              </a:ext>
            </a:extLst>
          </p:cNvPr>
          <p:cNvSpPr txBox="1"/>
          <p:nvPr/>
        </p:nvSpPr>
        <p:spPr>
          <a:xfrm>
            <a:off x="8602247" y="1978449"/>
            <a:ext cx="892051" cy="417294"/>
          </a:xfrm>
          <a:prstGeom prst="rect">
            <a:avLst/>
          </a:prstGeom>
          <a:noFill/>
        </p:spPr>
        <p:txBody>
          <a:bodyPr wrap="square" rtlCol="0">
            <a:spAutoFit/>
          </a:bodyPr>
          <a:lstStyle/>
          <a:p>
            <a:pPr algn="ctr"/>
            <a:r>
              <a:rPr lang="gd-GB" sz="1056" b="1">
                <a:solidFill>
                  <a:schemeClr val="bg1"/>
                </a:solidFill>
                <a:latin typeface="Gill Sans" panose="020B0502020104020203" pitchFamily="34" charset="-79"/>
                <a:cs typeface="Gill Sans" panose="020B0502020104020203" pitchFamily="34" charset="-79"/>
              </a:rPr>
              <a:t>Ar cothromas san àm ri teachd</a:t>
            </a:r>
          </a:p>
        </p:txBody>
      </p:sp>
      <p:sp>
        <p:nvSpPr>
          <p:cNvPr id="7" name="TextBox 6">
            <a:extLst>
              <a:ext uri="{FF2B5EF4-FFF2-40B4-BE49-F238E27FC236}">
                <a16:creationId xmlns:a16="http://schemas.microsoft.com/office/drawing/2014/main" id="{1DED87D1-A298-65FA-A7D7-0BE7EB2ECE93}"/>
              </a:ext>
            </a:extLst>
          </p:cNvPr>
          <p:cNvSpPr txBox="1"/>
          <p:nvPr/>
        </p:nvSpPr>
        <p:spPr>
          <a:xfrm>
            <a:off x="8444845" y="3816247"/>
            <a:ext cx="892051" cy="417294"/>
          </a:xfrm>
          <a:prstGeom prst="rect">
            <a:avLst/>
          </a:prstGeom>
          <a:noFill/>
        </p:spPr>
        <p:txBody>
          <a:bodyPr wrap="square" rtlCol="0">
            <a:spAutoFit/>
          </a:bodyPr>
          <a:lstStyle/>
          <a:p>
            <a:pPr algn="ctr"/>
            <a:r>
              <a:rPr lang="gd-GB" sz="1056" b="1">
                <a:solidFill>
                  <a:schemeClr val="bg1"/>
                </a:solidFill>
                <a:latin typeface="Gill Sans" panose="020B0502020104020203" pitchFamily="34" charset="-79"/>
                <a:cs typeface="Gill Sans" panose="020B0502020104020203" pitchFamily="34" charset="-79"/>
              </a:rPr>
              <a:t>Ar sunnd san àm ri teachd</a:t>
            </a:r>
          </a:p>
        </p:txBody>
      </p:sp>
      <p:sp>
        <p:nvSpPr>
          <p:cNvPr id="8" name="TextBox 7">
            <a:extLst>
              <a:ext uri="{FF2B5EF4-FFF2-40B4-BE49-F238E27FC236}">
                <a16:creationId xmlns:a16="http://schemas.microsoft.com/office/drawing/2014/main" id="{1D296884-AAFE-076C-CAB6-D5DEFC8D881A}"/>
              </a:ext>
            </a:extLst>
          </p:cNvPr>
          <p:cNvSpPr txBox="1"/>
          <p:nvPr/>
        </p:nvSpPr>
        <p:spPr>
          <a:xfrm>
            <a:off x="6814627" y="4130600"/>
            <a:ext cx="892049" cy="417294"/>
          </a:xfrm>
          <a:prstGeom prst="rect">
            <a:avLst/>
          </a:prstGeom>
          <a:noFill/>
        </p:spPr>
        <p:txBody>
          <a:bodyPr wrap="square" rtlCol="0">
            <a:spAutoFit/>
          </a:bodyPr>
          <a:lstStyle/>
          <a:p>
            <a:pPr algn="ctr"/>
            <a:r>
              <a:rPr lang="gd-GB" sz="1056" b="1">
                <a:solidFill>
                  <a:schemeClr val="bg1"/>
                </a:solidFill>
                <a:latin typeface="Gill Sans" panose="020B0502020104020203" pitchFamily="34" charset="-79"/>
                <a:cs typeface="Gill Sans" panose="020B0502020104020203" pitchFamily="34" charset="-79"/>
              </a:rPr>
              <a:t>Ar còraichean san àm ri teachd</a:t>
            </a:r>
          </a:p>
        </p:txBody>
      </p:sp>
      <p:sp>
        <p:nvSpPr>
          <p:cNvPr id="9" name="TextBox 8">
            <a:extLst>
              <a:ext uri="{FF2B5EF4-FFF2-40B4-BE49-F238E27FC236}">
                <a16:creationId xmlns:a16="http://schemas.microsoft.com/office/drawing/2014/main" id="{9F46B2C7-591F-4BC6-4AB5-4996D134B8DB}"/>
              </a:ext>
            </a:extLst>
          </p:cNvPr>
          <p:cNvSpPr txBox="1"/>
          <p:nvPr/>
        </p:nvSpPr>
        <p:spPr>
          <a:xfrm>
            <a:off x="5990945" y="2781335"/>
            <a:ext cx="897890" cy="417294"/>
          </a:xfrm>
          <a:prstGeom prst="rect">
            <a:avLst/>
          </a:prstGeom>
          <a:noFill/>
        </p:spPr>
        <p:txBody>
          <a:bodyPr wrap="square" rtlCol="0">
            <a:spAutoFit/>
          </a:bodyPr>
          <a:lstStyle/>
          <a:p>
            <a:pPr algn="ctr"/>
            <a:r>
              <a:rPr lang="gd-GB" sz="1056" b="1">
                <a:solidFill>
                  <a:schemeClr val="bg1"/>
                </a:solidFill>
                <a:latin typeface="Gill Sans" panose="020B0502020104020203" pitchFamily="34" charset="-79"/>
                <a:cs typeface="Gill Sans" panose="020B0502020104020203" pitchFamily="34" charset="-79"/>
              </a:rPr>
              <a:t>Ar saoghal san àm ri teachd</a:t>
            </a:r>
          </a:p>
        </p:txBody>
      </p:sp>
      <p:sp>
        <p:nvSpPr>
          <p:cNvPr id="10" name="TextBox 9">
            <a:extLst>
              <a:ext uri="{FF2B5EF4-FFF2-40B4-BE49-F238E27FC236}">
                <a16:creationId xmlns:a16="http://schemas.microsoft.com/office/drawing/2014/main" id="{7CFD20E9-C7D2-C610-0DA3-636818DD9A64}"/>
              </a:ext>
            </a:extLst>
          </p:cNvPr>
          <p:cNvSpPr txBox="1"/>
          <p:nvPr/>
        </p:nvSpPr>
        <p:spPr>
          <a:xfrm>
            <a:off x="7068984" y="2781335"/>
            <a:ext cx="1775909" cy="492443"/>
          </a:xfrm>
          <a:prstGeom prst="rect">
            <a:avLst/>
          </a:prstGeom>
          <a:noFill/>
        </p:spPr>
        <p:txBody>
          <a:bodyPr wrap="square" rtlCol="0">
            <a:spAutoFit/>
          </a:bodyPr>
          <a:lstStyle/>
          <a:p>
            <a:pPr algn="ctr"/>
            <a:r>
              <a:rPr lang="gd-GB" sz="1300" b="1">
                <a:solidFill>
                  <a:srgbClr val="004AAD"/>
                </a:solidFill>
                <a:latin typeface="Gill Sans" panose="020B0502020104020203" pitchFamily="34" charset="-79"/>
                <a:cs typeface="Gill Sans" panose="020B0502020104020203" pitchFamily="34" charset="-79"/>
              </a:rPr>
              <a:t>Na tha sin ag iarraidh do dh'Alba san àm ri teachd</a:t>
            </a:r>
          </a:p>
        </p:txBody>
      </p:sp>
    </p:spTree>
    <p:extLst>
      <p:ext uri="{BB962C8B-B14F-4D97-AF65-F5344CB8AC3E}">
        <p14:creationId xmlns:p14="http://schemas.microsoft.com/office/powerpoint/2010/main" val="1336259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a:xfrm>
            <a:off x="519133" y="1765311"/>
            <a:ext cx="458928" cy="569049"/>
          </a:xfrm>
        </p:spPr>
        <p:txBody>
          <a:bodyPr/>
          <a:lstStyle/>
          <a:p>
            <a:r>
              <a:rPr lang="gd-GB"/>
              <a:t>1</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a:xfrm>
            <a:off x="238759" y="326864"/>
            <a:ext cx="5780100" cy="866937"/>
          </a:xfrm>
        </p:spPr>
        <p:txBody>
          <a:bodyPr>
            <a:noAutofit/>
          </a:bodyPr>
          <a:lstStyle/>
          <a:p>
            <a:r>
              <a:rPr lang="gd-GB" sz="2400" b="1"/>
              <a:t>Mar phàrant no neach-cùraim, agus tu a’ smaoineachadh air do phàiste no</a:t>
            </a:r>
            <a:r>
              <a:rPr lang="gd-GB" sz="2400">
                <a:cs typeface="Calibri"/>
              </a:rPr>
              <a:t> </a:t>
            </a:r>
            <a:r>
              <a:rPr lang="gd-GB" sz="2400" b="1"/>
              <a:t>duine òg:</a:t>
            </a:r>
          </a:p>
        </p:txBody>
      </p:sp>
      <p:sp>
        <p:nvSpPr>
          <p:cNvPr id="5" name="TextBox 4"/>
          <p:cNvSpPr txBox="1"/>
          <p:nvPr/>
        </p:nvSpPr>
        <p:spPr>
          <a:xfrm>
            <a:off x="978061" y="1859429"/>
            <a:ext cx="6453871" cy="2092881"/>
          </a:xfrm>
          <a:prstGeom prst="rect">
            <a:avLst/>
          </a:prstGeom>
          <a:noFill/>
        </p:spPr>
        <p:txBody>
          <a:bodyPr wrap="square" rtlCol="0">
            <a:spAutoFit/>
          </a:bodyPr>
          <a:lstStyle/>
          <a:p>
            <a:r>
              <a:rPr lang="gd-GB" sz="2800">
                <a:solidFill>
                  <a:srgbClr val="004AAD"/>
                </a:solidFill>
              </a:rPr>
              <a:t>Dè seòrsa foghlaim a bhios a dhìth air clann agus daoine òga ann an Alba san àm ri teachd? agus ciamar a bheir sinn sin gu buil?</a:t>
            </a:r>
          </a:p>
          <a:p>
            <a:endParaRPr lang="en-GB" dirty="0"/>
          </a:p>
        </p:txBody>
      </p:sp>
    </p:spTree>
    <p:extLst>
      <p:ext uri="{BB962C8B-B14F-4D97-AF65-F5344CB8AC3E}">
        <p14:creationId xmlns:p14="http://schemas.microsoft.com/office/powerpoint/2010/main" val="348066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gd-GB"/>
              <a:t>2</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a:xfrm>
            <a:off x="978061" y="798343"/>
            <a:ext cx="5616392" cy="1066999"/>
          </a:xfrm>
        </p:spPr>
        <p:txBody>
          <a:bodyPr>
            <a:noAutofit/>
          </a:bodyPr>
          <a:lstStyle/>
          <a:p>
            <a:r>
              <a:rPr lang="gd-GB" sz="2763">
                <a:solidFill>
                  <a:srgbClr val="004AAD"/>
                </a:solidFill>
              </a:rPr>
              <a:t>Nad bheachd, dè bhios a dhìth air clann agus òigridh ann an Alba gus am bi iad a’ faireachdainn gu bheil iad a’ faighinn taic san ionnsachadh aca?</a:t>
            </a:r>
          </a:p>
          <a:p>
            <a:endParaRPr lang="en-US" sz="2763" dirty="0">
              <a:solidFill>
                <a:srgbClr val="004AAD"/>
              </a:solidFill>
            </a:endParaRPr>
          </a:p>
        </p:txBody>
      </p:sp>
    </p:spTree>
    <p:extLst>
      <p:ext uri="{BB962C8B-B14F-4D97-AF65-F5344CB8AC3E}">
        <p14:creationId xmlns:p14="http://schemas.microsoft.com/office/powerpoint/2010/main" val="288085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p:txBody>
          <a:bodyPr/>
          <a:lstStyle/>
          <a:p>
            <a:r>
              <a:rPr lang="gd-GB"/>
              <a:t>3</a:t>
            </a:r>
          </a:p>
        </p:txBody>
      </p:sp>
      <p:sp>
        <p:nvSpPr>
          <p:cNvPr id="3" name="Content Placeholder 2">
            <a:extLst>
              <a:ext uri="{FF2B5EF4-FFF2-40B4-BE49-F238E27FC236}">
                <a16:creationId xmlns:a16="http://schemas.microsoft.com/office/drawing/2014/main" id="{A84C7B14-0266-E477-8792-6C3ED1AD61AE}"/>
              </a:ext>
            </a:extLst>
          </p:cNvPr>
          <p:cNvSpPr>
            <a:spLocks noGrp="1"/>
          </p:cNvSpPr>
          <p:nvPr>
            <p:ph idx="10"/>
          </p:nvPr>
        </p:nvSpPr>
        <p:spPr>
          <a:xfrm>
            <a:off x="978061" y="816142"/>
            <a:ext cx="5616392" cy="462352"/>
          </a:xfrm>
        </p:spPr>
        <p:txBody>
          <a:bodyPr anchor="t">
            <a:noAutofit/>
          </a:bodyPr>
          <a:lstStyle/>
          <a:p>
            <a:r>
              <a:rPr lang="gd-GB" sz="2763">
                <a:solidFill>
                  <a:srgbClr val="004AAD"/>
                </a:solidFill>
              </a:rPr>
              <a:t>Ainmich aon rud a dh’fheumar cumail agus innis dhuinn carson.</a:t>
            </a:r>
          </a:p>
        </p:txBody>
      </p:sp>
    </p:spTree>
    <p:extLst>
      <p:ext uri="{BB962C8B-B14F-4D97-AF65-F5344CB8AC3E}">
        <p14:creationId xmlns:p14="http://schemas.microsoft.com/office/powerpoint/2010/main" val="18163234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1394e0-1dc9-4c3d-a282-0919d6ddd334">
      <Terms xmlns="http://schemas.microsoft.com/office/infopath/2007/PartnerControls"/>
    </lcf76f155ced4ddcb4097134ff3c332f>
    <TaxCatchAll xmlns="e47a697e-dd2b-4f32-912d-7e9c4b4858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ACE3FA1CFBFE4EB88DAFF42FF4362E" ma:contentTypeVersion="10" ma:contentTypeDescription="Create a new document." ma:contentTypeScope="" ma:versionID="74f1a3acd389b40aa41d55c08cb64781">
  <xsd:schema xmlns:xsd="http://www.w3.org/2001/XMLSchema" xmlns:xs="http://www.w3.org/2001/XMLSchema" xmlns:p="http://schemas.microsoft.com/office/2006/metadata/properties" xmlns:ns2="311394e0-1dc9-4c3d-a282-0919d6ddd334" xmlns:ns3="e47a697e-dd2b-4f32-912d-7e9c4b485830" targetNamespace="http://schemas.microsoft.com/office/2006/metadata/properties" ma:root="true" ma:fieldsID="af34bf95764f2b91cc7622bb9965aba6" ns2:_="" ns3:_="">
    <xsd:import namespace="311394e0-1dc9-4c3d-a282-0919d6ddd334"/>
    <xsd:import namespace="e47a697e-dd2b-4f32-912d-7e9c4b4858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394e0-1dc9-4c3d-a282-0919d6ddd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a697e-dd2b-4f32-912d-7e9c4b4858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94385b4-65fa-467f-ac1e-3b33521c08ae}" ma:internalName="TaxCatchAll" ma:showField="CatchAllData" ma:web="e47a697e-dd2b-4f32-912d-7e9c4b4858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FF4D01-3F92-4E7E-B246-6DEFD1661E0E}">
  <ds:schemaRefs>
    <ds:schemaRef ds:uri="http://schemas.microsoft.com/sharepoint/v3/contenttype/forms"/>
  </ds:schemaRefs>
</ds:datastoreItem>
</file>

<file path=customXml/itemProps2.xml><?xml version="1.0" encoding="utf-8"?>
<ds:datastoreItem xmlns:ds="http://schemas.openxmlformats.org/officeDocument/2006/customXml" ds:itemID="{A950656E-918A-4B51-BBD8-F5C84E733A29}">
  <ds:schemaRefs>
    <ds:schemaRef ds:uri="http://purl.org/dc/elements/1.1/"/>
    <ds:schemaRef ds:uri="http://schemas.microsoft.com/office/2006/documentManagement/types"/>
    <ds:schemaRef ds:uri="e47a697e-dd2b-4f32-912d-7e9c4b485830"/>
    <ds:schemaRef ds:uri="311394e0-1dc9-4c3d-a282-0919d6ddd334"/>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817F131-0950-4695-B75E-569BC4488E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1394e0-1dc9-4c3d-a282-0919d6ddd334"/>
    <ds:schemaRef ds:uri="e47a697e-dd2b-4f32-912d-7e9c4b4858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142</TotalTime>
  <Words>3913</Words>
  <Application>Microsoft Office PowerPoint</Application>
  <PresentationFormat>A4 Paper (210x297 mm)</PresentationFormat>
  <Paragraphs>301</Paragraphs>
  <Slides>23</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Calibri Light</vt:lpstr>
      <vt:lpstr>Comic Sans MS</vt:lpstr>
      <vt:lpstr>Gill Sans</vt:lpstr>
      <vt:lpstr>Symbol</vt:lpstr>
      <vt:lpstr>Symbol,Sans-Serif</vt:lpstr>
      <vt:lpstr>Times New Roman</vt:lpstr>
      <vt:lpstr>Wingdings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1</vt:lpstr>
      <vt:lpstr>2</vt:lpstr>
      <vt:lpstr>3</vt:lpstr>
      <vt:lpstr>4</vt:lpstr>
      <vt:lpstr>5</vt:lpstr>
      <vt:lpstr>6</vt:lpstr>
      <vt:lpstr>7</vt:lpstr>
      <vt:lpstr>8</vt:lpstr>
      <vt:lpstr>PowerPoint Presentation</vt:lpstr>
      <vt:lpstr>Ar cuid ionnsachaidh san àm ri teachd</vt:lpstr>
      <vt:lpstr>Ar cothromas san àm ri teachd </vt:lpstr>
      <vt:lpstr>Ar sunnd san àm ri teachd </vt:lpstr>
      <vt:lpstr>Ar còraichean san àm ri teachd </vt:lpstr>
      <vt:lpstr>Ar saoghal san àm ri teachd </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Wallace G (Graeme)</dc:creator>
  <cp:lastModifiedBy>Roberts F (Francis)</cp:lastModifiedBy>
  <cp:revision>16</cp:revision>
  <dcterms:created xsi:type="dcterms:W3CDTF">2022-08-11T14:41:18Z</dcterms:created>
  <dcterms:modified xsi:type="dcterms:W3CDTF">2022-10-13T13:25:39Z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0x01010003ACE3FA1CFBFE4EB88DAFF42FF4362E</vt:lpwstr>
  </property>
</Properties>
</file>