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46"/>
  </p:notesMasterIdLst>
  <p:sldIdLst>
    <p:sldId id="332" r:id="rId6"/>
    <p:sldId id="335" r:id="rId7"/>
    <p:sldId id="336" r:id="rId8"/>
    <p:sldId id="366" r:id="rId9"/>
    <p:sldId id="334" r:id="rId10"/>
    <p:sldId id="367" r:id="rId11"/>
    <p:sldId id="368" r:id="rId12"/>
    <p:sldId id="337" r:id="rId13"/>
    <p:sldId id="370" r:id="rId14"/>
    <p:sldId id="359" r:id="rId15"/>
    <p:sldId id="339" r:id="rId16"/>
    <p:sldId id="371" r:id="rId17"/>
    <p:sldId id="372" r:id="rId18"/>
    <p:sldId id="361" r:id="rId19"/>
    <p:sldId id="340" r:id="rId20"/>
    <p:sldId id="362" r:id="rId21"/>
    <p:sldId id="341" r:id="rId22"/>
    <p:sldId id="363" r:id="rId23"/>
    <p:sldId id="342" r:id="rId24"/>
    <p:sldId id="373" r:id="rId25"/>
    <p:sldId id="343" r:id="rId26"/>
    <p:sldId id="374" r:id="rId27"/>
    <p:sldId id="344" r:id="rId28"/>
    <p:sldId id="375" r:id="rId29"/>
    <p:sldId id="345" r:id="rId30"/>
    <p:sldId id="346" r:id="rId31"/>
    <p:sldId id="347" r:id="rId32"/>
    <p:sldId id="348" r:id="rId33"/>
    <p:sldId id="349" r:id="rId34"/>
    <p:sldId id="350" r:id="rId35"/>
    <p:sldId id="351" r:id="rId36"/>
    <p:sldId id="352" r:id="rId37"/>
    <p:sldId id="353" r:id="rId38"/>
    <p:sldId id="354" r:id="rId39"/>
    <p:sldId id="355" r:id="rId40"/>
    <p:sldId id="356" r:id="rId41"/>
    <p:sldId id="357" r:id="rId42"/>
    <p:sldId id="364" r:id="rId43"/>
    <p:sldId id="324" r:id="rId44"/>
    <p:sldId id="365"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2700BF-4EBF-C667-6C28-C919F1AF3950}" name="Melina Valdelievre" initials="MV" userId="S::melina.valdelievre@educationscotland.gov.scot::b86915ba-22b5-4859-b2b1-4a7ef34b48d1" providerId="AD"/>
  <p188:author id="{15DA49D8-8CFE-3321-AFAE-77D0CBB88C26}" name="Neil Millar" initials="NM" userId="S::neil.millar@educationscotland.gov.scot::32d94cc5-6d96-4a60-8eac-84c861639358" providerId="AD"/>
  <p188:author id="{F3ACCFEA-D486-A350-E912-08902C15F7EE}" name="Fran Eatwell-Roberts" initials="FE" userId="S::fran.eatwell-roberts@gov.scot::ebfcd268-4363-4fe3-b96f-485aa617542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ran Eatwell-Roberts" initials="FE" lastIdx="8" clrIdx="6">
    <p:extLst>
      <p:ext uri="{19B8F6BF-5375-455C-9EA6-DF929625EA0E}">
        <p15:presenceInfo xmlns:p15="http://schemas.microsoft.com/office/powerpoint/2012/main" userId="S::fran.eatwell-roberts@gov.scot::ebfcd268-4363-4fe3-b96f-485aa6175423" providerId="AD"/>
      </p:ext>
    </p:extLst>
  </p:cmAuthor>
  <p:cmAuthor id="1" name="Wallace G (Graeme)" initials="WG(" lastIdx="1" clrIdx="0">
    <p:extLst>
      <p:ext uri="{19B8F6BF-5375-455C-9EA6-DF929625EA0E}">
        <p15:presenceInfo xmlns:p15="http://schemas.microsoft.com/office/powerpoint/2012/main" userId="S-1-5-21-765483983-692928010-316617838-461352" providerId="AD"/>
      </p:ext>
    </p:extLst>
  </p:cmAuthor>
  <p:cmAuthor id="2" name="Melina Valdelievre" initials="MV" lastIdx="1" clrIdx="1">
    <p:extLst>
      <p:ext uri="{19B8F6BF-5375-455C-9EA6-DF929625EA0E}">
        <p15:presenceInfo xmlns:p15="http://schemas.microsoft.com/office/powerpoint/2012/main" userId="Melina Valdelievre" providerId="None"/>
      </p:ext>
    </p:extLst>
  </p:cmAuthor>
  <p:cmAuthor id="3" name="u449286" initials="u" lastIdx="12" clrIdx="2">
    <p:extLst>
      <p:ext uri="{19B8F6BF-5375-455C-9EA6-DF929625EA0E}">
        <p15:presenceInfo xmlns:p15="http://schemas.microsoft.com/office/powerpoint/2012/main" userId="u449286" providerId="None"/>
      </p:ext>
    </p:extLst>
  </p:cmAuthor>
  <p:cmAuthor id="4" name="Lise Mccaffery" initials="LM" lastIdx="16" clrIdx="3">
    <p:extLst>
      <p:ext uri="{19B8F6BF-5375-455C-9EA6-DF929625EA0E}">
        <p15:presenceInfo xmlns:p15="http://schemas.microsoft.com/office/powerpoint/2012/main" userId="S::lise.mccaffery@educationscotland.gov.scot::0f491846-bf31-4a4f-b17b-03fe0aa21517" providerId="AD"/>
      </p:ext>
    </p:extLst>
  </p:cmAuthor>
  <p:cmAuthor id="5" name="Fearghal Kelly" initials="FK" lastIdx="3" clrIdx="4">
    <p:extLst>
      <p:ext uri="{19B8F6BF-5375-455C-9EA6-DF929625EA0E}">
        <p15:presenceInfo xmlns:p15="http://schemas.microsoft.com/office/powerpoint/2012/main" userId="S::fearghal.kelly@educationscotland.gov.scot::c3683fe1-6cdd-4bad-beb3-602a473d56f3" providerId="AD"/>
      </p:ext>
    </p:extLst>
  </p:cmAuthor>
  <p:cmAuthor id="6" name="Roberts F (Francis)" initials="RF(" lastIdx="8" clrIdx="5">
    <p:extLst>
      <p:ext uri="{19B8F6BF-5375-455C-9EA6-DF929625EA0E}">
        <p15:presenceInfo xmlns:p15="http://schemas.microsoft.com/office/powerpoint/2012/main" userId="S-1-5-21-765483983-692928010-316617838-445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AD"/>
    <a:srgbClr val="FFC731"/>
    <a:srgbClr val="ABABAB"/>
    <a:srgbClr val="FC8F56"/>
    <a:srgbClr val="75B44D"/>
    <a:srgbClr val="567ECB"/>
    <a:srgbClr val="C96EE6"/>
    <a:srgbClr val="05B050"/>
    <a:srgbClr val="00C9C3"/>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E85C7-6FEF-4320-89C8-EE4824B701F8}" v="24" dt="2022-09-20T12:21:08.620"/>
    <p1510:client id="{125C6931-5ADD-4D12-B477-2FB4F99E656C}" v="600" dt="2022-08-22T17:46:02.138"/>
    <p1510:client id="{17BE2879-653B-EA91-3610-D9904C7C4424}" v="3" dt="2022-09-20T14:49:15.386"/>
    <p1510:client id="{2139B276-9A89-C2AA-0AA0-8B0220498920}" v="2" dt="2022-09-20T11:16:31.899"/>
    <p1510:client id="{215D9A52-0CB4-4E6B-9740-0D05458C6C04}" v="13" dt="2022-08-29T12:11:40.599"/>
    <p1510:client id="{2B5A0AD8-DF81-403A-E4FA-A1C34062BB4F}" v="5" dt="2022-09-13T15:05:07.842"/>
    <p1510:client id="{324E294C-F080-6AAA-B1F5-4EAC1D18D9AC}" v="15" dt="2022-09-20T15:34:04.081"/>
    <p1510:client id="{447AC590-6458-762C-24A2-99C2B4F8FBC6}" v="2" dt="2022-09-20T12:13:25.097"/>
    <p1510:client id="{47D89CB8-2DDE-86A5-9856-B327B99E9C00}" v="6" dt="2022-08-24T19:24:24.067"/>
    <p1510:client id="{6108E2B8-E038-4539-962C-3B26E28BD224}" v="15" dt="2022-09-20T12:55:17.053"/>
    <p1510:client id="{72C3EC00-38E1-4EBB-83E4-17B25947777B}" v="11" dt="2022-08-22T18:12:41.567"/>
    <p1510:client id="{785F3684-8055-4FCC-AF72-ADCD9681B410}" v="659" dt="2022-08-22T18:10:33.884"/>
    <p1510:client id="{98AEB9D8-3C03-E59E-510F-34FBE1591DE0}" v="228" dt="2022-08-24T19:20:58.191"/>
    <p1510:client id="{9950107F-E806-9E89-DB48-91652064F898}" v="408" dt="2022-09-14T07:39:43.003"/>
    <p1510:client id="{99EA821E-C8D7-5EEF-D8FE-DEAA99CA6849}" v="1" dt="2022-08-29T16:54:51.964"/>
    <p1510:client id="{9A0051FC-520A-4AD4-ABA3-1E78FA487C6C}" v="407" dt="2022-08-22T17:23:23.436"/>
    <p1510:client id="{BF92CE4F-A584-5A4E-D1BD-B1F7BF108075}" v="2" dt="2022-09-20T13:13:57.932"/>
    <p1510:client id="{C1EB1874-8206-40C0-80ED-DA77C6560A43}" v="17" dt="2022-08-23T17:06:39.583"/>
    <p1510:client id="{CC8D3256-243B-E254-ECEA-AD4483EA130F}" v="7" dt="2022-08-29T16:26:31.208"/>
    <p1510:client id="{D0CB12C2-34A0-2E74-40E1-F2D373BA9DBB}" v="9" dt="2022-09-20T12:37:52.731"/>
    <p1510:client id="{E964D8F4-7BD0-4C8D-9C96-BF2D35E9A57F}" v="44" dt="2022-09-20T13:02:59.054"/>
    <p1510:client id="{EECC31FC-8F2C-5196-E011-454D5421F91E}" v="34" dt="2022-09-20T13:36:43.846"/>
    <p1510:client id="{F4F10269-3952-A408-E054-A0C28FB33C9B}" v="8" dt="2022-09-20T12:22:03.773"/>
    <p1510:client id="{F71B91F4-799D-3FFB-61C7-ABCFEE9E959F}" v="2" dt="2022-09-20T13:05:00.0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48"/>
    <p:restoredTop sz="94697"/>
  </p:normalViewPr>
  <p:slideViewPr>
    <p:cSldViewPr snapToGrid="0">
      <p:cViewPr varScale="1">
        <p:scale>
          <a:sx n="108" d="100"/>
          <a:sy n="108" d="100"/>
        </p:scale>
        <p:origin x="904" y="1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microsoft.com/office/2018/10/relationships/authors" Target="authors.xml"/><Relationship Id="rId5" Type="http://schemas.openxmlformats.org/officeDocument/2006/relationships/slideMaster" Target="slideMasters/slide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C7F710-5524-40C4-848A-A2167DFA1619}" type="doc">
      <dgm:prSet loTypeId="urn:microsoft.com/office/officeart/2005/8/layout/pyramid2" loCatId="pyramid" qsTypeId="urn:microsoft.com/office/officeart/2005/8/quickstyle/simple1" qsCatId="simple" csTypeId="urn:microsoft.com/office/officeart/2005/8/colors/colorful5" csCatId="colorful" phldr="1"/>
      <dgm:spPr/>
    </dgm:pt>
    <dgm:pt modelId="{F139E991-91A9-4146-A2F0-4C3AD7AAB811}">
      <dgm:prSet phldrT="[Text]" phldr="0" custT="1"/>
      <dgm:spPr>
        <a:ln w="57150">
          <a:solidFill>
            <a:srgbClr val="FC8F56"/>
          </a:solidFill>
        </a:ln>
      </dgm:spPr>
      <dgm:t>
        <a:bodyPr/>
        <a:lstStyle/>
        <a:p>
          <a:pPr rtl="0"/>
          <a:r>
            <a:rPr lang="en-GB" sz="1600">
              <a:latin typeface="Arial" panose="020B0604020202020204" pitchFamily="34" charset="0"/>
              <a:cs typeface="Arial" panose="020B0604020202020204" pitchFamily="34" charset="0"/>
            </a:rPr>
            <a:t>The mission of Scottish </a:t>
          </a:r>
          <a:br>
            <a:rPr lang="en-GB" sz="1600">
              <a:latin typeface="Arial" panose="020B0604020202020204" pitchFamily="34" charset="0"/>
              <a:cs typeface="Arial" panose="020B0604020202020204" pitchFamily="34" charset="0"/>
            </a:rPr>
          </a:br>
          <a:r>
            <a:rPr lang="en-GB" sz="1600">
              <a:latin typeface="Arial" panose="020B0604020202020204" pitchFamily="34" charset="0"/>
              <a:cs typeface="Arial" panose="020B0604020202020204" pitchFamily="34" charset="0"/>
            </a:rPr>
            <a:t>education </a:t>
          </a:r>
          <a:br>
            <a:rPr lang="en-GB" sz="1600">
              <a:latin typeface="Arial" panose="020B0604020202020204" pitchFamily="34" charset="0"/>
              <a:cs typeface="Arial" panose="020B0604020202020204" pitchFamily="34" charset="0"/>
            </a:rPr>
          </a:br>
          <a:r>
            <a:rPr lang="en-GB" sz="1600">
              <a:latin typeface="Arial" panose="020B0604020202020204" pitchFamily="34" charset="0"/>
              <a:cs typeface="Arial" panose="020B0604020202020204" pitchFamily="34" charset="0"/>
            </a:rPr>
            <a:t>is to....</a:t>
          </a:r>
        </a:p>
      </dgm:t>
    </dgm:pt>
    <dgm:pt modelId="{AF84185B-9C46-4B32-9F92-3824C02FAB5F}" type="parTrans" cxnId="{7FD66DDA-BABB-4D99-AB98-ECAB55F229B3}">
      <dgm:prSet/>
      <dgm:spPr/>
      <dgm:t>
        <a:bodyPr/>
        <a:lstStyle/>
        <a:p>
          <a:endParaRPr lang="en-GB"/>
        </a:p>
      </dgm:t>
    </dgm:pt>
    <dgm:pt modelId="{AAC32051-FBA1-42D8-A024-6F99898AFD25}" type="sibTrans" cxnId="{7FD66DDA-BABB-4D99-AB98-ECAB55F229B3}">
      <dgm:prSet/>
      <dgm:spPr/>
      <dgm:t>
        <a:bodyPr/>
        <a:lstStyle/>
        <a:p>
          <a:endParaRPr lang="en-GB"/>
        </a:p>
      </dgm:t>
    </dgm:pt>
    <dgm:pt modelId="{F34FAD0E-FEA0-4C8D-9EFA-F2588DFFD89E}">
      <dgm:prSet phldrT="[Text]" phldr="0" custT="1"/>
      <dgm:spPr>
        <a:ln w="57150">
          <a:solidFill>
            <a:srgbClr val="ABABAB"/>
          </a:solidFill>
        </a:ln>
      </dgm:spPr>
      <dgm:t>
        <a:bodyPr/>
        <a:lstStyle/>
        <a:p>
          <a:pPr rtl="0"/>
          <a:r>
            <a:rPr lang="en-GB" sz="1600">
              <a:latin typeface="Arial" panose="020B0604020202020204" pitchFamily="34" charset="0"/>
              <a:cs typeface="Arial" panose="020B0604020202020204" pitchFamily="34" charset="0"/>
            </a:rPr>
            <a:t>The values which will be needed are.....</a:t>
          </a:r>
        </a:p>
      </dgm:t>
    </dgm:pt>
    <dgm:pt modelId="{8FCB01D1-CE7F-4503-BF73-1D6DB99806B8}" type="parTrans" cxnId="{88637809-4ED5-4BD0-8DF6-FEF577285C97}">
      <dgm:prSet/>
      <dgm:spPr/>
      <dgm:t>
        <a:bodyPr/>
        <a:lstStyle/>
        <a:p>
          <a:endParaRPr lang="en-GB"/>
        </a:p>
      </dgm:t>
    </dgm:pt>
    <dgm:pt modelId="{312A49F6-56A9-42BA-BEBF-659C992C9E0B}" type="sibTrans" cxnId="{88637809-4ED5-4BD0-8DF6-FEF577285C97}">
      <dgm:prSet/>
      <dgm:spPr/>
      <dgm:t>
        <a:bodyPr/>
        <a:lstStyle/>
        <a:p>
          <a:endParaRPr lang="en-GB"/>
        </a:p>
      </dgm:t>
    </dgm:pt>
    <dgm:pt modelId="{3EB29684-F54B-4F9E-8023-E80333A663C9}">
      <dgm:prSet phldrT="[Text]" phldr="0" custT="1"/>
      <dgm:spPr>
        <a:ln w="57150">
          <a:solidFill>
            <a:srgbClr val="FFC731"/>
          </a:solidFill>
        </a:ln>
      </dgm:spPr>
      <dgm:t>
        <a:bodyPr/>
        <a:lstStyle/>
        <a:p>
          <a:pPr rtl="0"/>
          <a:r>
            <a:rPr lang="en-GB" sz="1600">
              <a:latin typeface="Calibri Light" panose="020F0302020204030204"/>
            </a:rPr>
            <a:t> What will need to be done.....</a:t>
          </a:r>
          <a:endParaRPr lang="en-GB" sz="1600"/>
        </a:p>
      </dgm:t>
    </dgm:pt>
    <dgm:pt modelId="{FD34875D-F8BF-4601-8938-9CE370C189C4}" type="parTrans" cxnId="{D6AE5495-4B8E-42BC-A582-A88602DEFED8}">
      <dgm:prSet/>
      <dgm:spPr/>
      <dgm:t>
        <a:bodyPr/>
        <a:lstStyle/>
        <a:p>
          <a:endParaRPr lang="en-GB"/>
        </a:p>
      </dgm:t>
    </dgm:pt>
    <dgm:pt modelId="{AA3E0695-28DF-4D38-A20B-CDE8FC604CB2}" type="sibTrans" cxnId="{D6AE5495-4B8E-42BC-A582-A88602DEFED8}">
      <dgm:prSet/>
      <dgm:spPr/>
      <dgm:t>
        <a:bodyPr/>
        <a:lstStyle/>
        <a:p>
          <a:endParaRPr lang="en-GB"/>
        </a:p>
      </dgm:t>
    </dgm:pt>
    <dgm:pt modelId="{9EB7034A-F1CD-934D-AD17-1FCD49E9D045}" type="pres">
      <dgm:prSet presAssocID="{31C7F710-5524-40C4-848A-A2167DFA1619}" presName="compositeShape" presStyleCnt="0">
        <dgm:presLayoutVars>
          <dgm:dir/>
          <dgm:resizeHandles/>
        </dgm:presLayoutVars>
      </dgm:prSet>
      <dgm:spPr/>
    </dgm:pt>
    <dgm:pt modelId="{4DBABA4D-08BB-6F4D-81C6-68A83A398846}" type="pres">
      <dgm:prSet presAssocID="{31C7F710-5524-40C4-848A-A2167DFA1619}" presName="pyramid" presStyleLbl="node1" presStyleIdx="0" presStyleCnt="1" custLinFactNeighborX="-1044" custLinFactNeighborY="-4970"/>
      <dgm:spPr/>
    </dgm:pt>
    <dgm:pt modelId="{1839AD68-09FB-8148-8BB5-8E4592B1CC92}" type="pres">
      <dgm:prSet presAssocID="{31C7F710-5524-40C4-848A-A2167DFA1619}" presName="theList" presStyleCnt="0"/>
      <dgm:spPr/>
    </dgm:pt>
    <dgm:pt modelId="{022E5AB7-D09C-5248-8F64-82C1AB9F7269}" type="pres">
      <dgm:prSet presAssocID="{F139E991-91A9-4146-A2F0-4C3AD7AAB811}" presName="aNode" presStyleLbl="fgAcc1" presStyleIdx="0" presStyleCnt="3">
        <dgm:presLayoutVars>
          <dgm:bulletEnabled val="1"/>
        </dgm:presLayoutVars>
      </dgm:prSet>
      <dgm:spPr/>
    </dgm:pt>
    <dgm:pt modelId="{66B0CC5F-DA0B-C44E-97F0-BC2C7AE8A211}" type="pres">
      <dgm:prSet presAssocID="{F139E991-91A9-4146-A2F0-4C3AD7AAB811}" presName="aSpace" presStyleCnt="0"/>
      <dgm:spPr/>
    </dgm:pt>
    <dgm:pt modelId="{FEE4C93B-7CF0-334C-8549-5474035FA732}" type="pres">
      <dgm:prSet presAssocID="{F34FAD0E-FEA0-4C8D-9EFA-F2588DFFD89E}" presName="aNode" presStyleLbl="fgAcc1" presStyleIdx="1" presStyleCnt="3">
        <dgm:presLayoutVars>
          <dgm:bulletEnabled val="1"/>
        </dgm:presLayoutVars>
      </dgm:prSet>
      <dgm:spPr/>
    </dgm:pt>
    <dgm:pt modelId="{4A25410A-B8FA-0F45-BB5E-7E7591A570D2}" type="pres">
      <dgm:prSet presAssocID="{F34FAD0E-FEA0-4C8D-9EFA-F2588DFFD89E}" presName="aSpace" presStyleCnt="0"/>
      <dgm:spPr/>
    </dgm:pt>
    <dgm:pt modelId="{ABCE7EEB-BB34-D34E-96C0-3050C11B0842}" type="pres">
      <dgm:prSet presAssocID="{3EB29684-F54B-4F9E-8023-E80333A663C9}" presName="aNode" presStyleLbl="fgAcc1" presStyleIdx="2" presStyleCnt="3">
        <dgm:presLayoutVars>
          <dgm:bulletEnabled val="1"/>
        </dgm:presLayoutVars>
      </dgm:prSet>
      <dgm:spPr/>
    </dgm:pt>
    <dgm:pt modelId="{6302DFD9-1664-3947-A878-0A8F0ED8203A}" type="pres">
      <dgm:prSet presAssocID="{3EB29684-F54B-4F9E-8023-E80333A663C9}" presName="aSpace" presStyleCnt="0"/>
      <dgm:spPr/>
    </dgm:pt>
  </dgm:ptLst>
  <dgm:cxnLst>
    <dgm:cxn modelId="{88637809-4ED5-4BD0-8DF6-FEF577285C97}" srcId="{31C7F710-5524-40C4-848A-A2167DFA1619}" destId="{F34FAD0E-FEA0-4C8D-9EFA-F2588DFFD89E}" srcOrd="1" destOrd="0" parTransId="{8FCB01D1-CE7F-4503-BF73-1D6DB99806B8}" sibTransId="{312A49F6-56A9-42BA-BEBF-659C992C9E0B}"/>
    <dgm:cxn modelId="{D6AE5495-4B8E-42BC-A582-A88602DEFED8}" srcId="{31C7F710-5524-40C4-848A-A2167DFA1619}" destId="{3EB29684-F54B-4F9E-8023-E80333A663C9}" srcOrd="2" destOrd="0" parTransId="{FD34875D-F8BF-4601-8938-9CE370C189C4}" sibTransId="{AA3E0695-28DF-4D38-A20B-CDE8FC604CB2}"/>
    <dgm:cxn modelId="{FFDFD295-4124-D242-BAF6-CE9793035C10}" type="presOf" srcId="{3EB29684-F54B-4F9E-8023-E80333A663C9}" destId="{ABCE7EEB-BB34-D34E-96C0-3050C11B0842}" srcOrd="0" destOrd="0" presId="urn:microsoft.com/office/officeart/2005/8/layout/pyramid2"/>
    <dgm:cxn modelId="{970EF999-5BF9-1D43-B37A-9680615973F2}" type="presOf" srcId="{31C7F710-5524-40C4-848A-A2167DFA1619}" destId="{9EB7034A-F1CD-934D-AD17-1FCD49E9D045}" srcOrd="0" destOrd="0" presId="urn:microsoft.com/office/officeart/2005/8/layout/pyramid2"/>
    <dgm:cxn modelId="{7FD66DDA-BABB-4D99-AB98-ECAB55F229B3}" srcId="{31C7F710-5524-40C4-848A-A2167DFA1619}" destId="{F139E991-91A9-4146-A2F0-4C3AD7AAB811}" srcOrd="0" destOrd="0" parTransId="{AF84185B-9C46-4B32-9F92-3824C02FAB5F}" sibTransId="{AAC32051-FBA1-42D8-A024-6F99898AFD25}"/>
    <dgm:cxn modelId="{2B909DDA-8EBE-D543-BB01-CFBB58862787}" type="presOf" srcId="{F34FAD0E-FEA0-4C8D-9EFA-F2588DFFD89E}" destId="{FEE4C93B-7CF0-334C-8549-5474035FA732}" srcOrd="0" destOrd="0" presId="urn:microsoft.com/office/officeart/2005/8/layout/pyramid2"/>
    <dgm:cxn modelId="{B09F3EEC-A3F2-A549-AA7B-BA45B5D403E7}" type="presOf" srcId="{F139E991-91A9-4146-A2F0-4C3AD7AAB811}" destId="{022E5AB7-D09C-5248-8F64-82C1AB9F7269}" srcOrd="0" destOrd="0" presId="urn:microsoft.com/office/officeart/2005/8/layout/pyramid2"/>
    <dgm:cxn modelId="{2F253DD6-5B30-C14C-8399-04E0DDFB17D7}" type="presParOf" srcId="{9EB7034A-F1CD-934D-AD17-1FCD49E9D045}" destId="{4DBABA4D-08BB-6F4D-81C6-68A83A398846}" srcOrd="0" destOrd="0" presId="urn:microsoft.com/office/officeart/2005/8/layout/pyramid2"/>
    <dgm:cxn modelId="{7888D9E6-D8A8-1048-A5E9-C29124D0459C}" type="presParOf" srcId="{9EB7034A-F1CD-934D-AD17-1FCD49E9D045}" destId="{1839AD68-09FB-8148-8BB5-8E4592B1CC92}" srcOrd="1" destOrd="0" presId="urn:microsoft.com/office/officeart/2005/8/layout/pyramid2"/>
    <dgm:cxn modelId="{300AE8A1-B14A-F841-AA1F-AE5AA83A1D7C}" type="presParOf" srcId="{1839AD68-09FB-8148-8BB5-8E4592B1CC92}" destId="{022E5AB7-D09C-5248-8F64-82C1AB9F7269}" srcOrd="0" destOrd="0" presId="urn:microsoft.com/office/officeart/2005/8/layout/pyramid2"/>
    <dgm:cxn modelId="{5CF0BF65-8EF9-AD4C-BED3-CC89988CDD29}" type="presParOf" srcId="{1839AD68-09FB-8148-8BB5-8E4592B1CC92}" destId="{66B0CC5F-DA0B-C44E-97F0-BC2C7AE8A211}" srcOrd="1" destOrd="0" presId="urn:microsoft.com/office/officeart/2005/8/layout/pyramid2"/>
    <dgm:cxn modelId="{3EE38058-E5BB-AB45-8149-C3667766C665}" type="presParOf" srcId="{1839AD68-09FB-8148-8BB5-8E4592B1CC92}" destId="{FEE4C93B-7CF0-334C-8549-5474035FA732}" srcOrd="2" destOrd="0" presId="urn:microsoft.com/office/officeart/2005/8/layout/pyramid2"/>
    <dgm:cxn modelId="{0CF69F35-20D5-464C-80CC-C20A830FF587}" type="presParOf" srcId="{1839AD68-09FB-8148-8BB5-8E4592B1CC92}" destId="{4A25410A-B8FA-0F45-BB5E-7E7591A570D2}" srcOrd="3" destOrd="0" presId="urn:microsoft.com/office/officeart/2005/8/layout/pyramid2"/>
    <dgm:cxn modelId="{013F373D-3523-2D4E-81F1-ACBB194A4823}" type="presParOf" srcId="{1839AD68-09FB-8148-8BB5-8E4592B1CC92}" destId="{ABCE7EEB-BB34-D34E-96C0-3050C11B0842}" srcOrd="4" destOrd="0" presId="urn:microsoft.com/office/officeart/2005/8/layout/pyramid2"/>
    <dgm:cxn modelId="{65420A5F-632A-C843-A53B-75542A5A2F0F}" type="presParOf" srcId="{1839AD68-09FB-8148-8BB5-8E4592B1CC92}" destId="{6302DFD9-1664-3947-A878-0A8F0ED8203A}"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BABA4D-08BB-6F4D-81C6-68A83A398846}">
      <dsp:nvSpPr>
        <dsp:cNvPr id="0" name=""/>
        <dsp:cNvSpPr/>
      </dsp:nvSpPr>
      <dsp:spPr>
        <a:xfrm>
          <a:off x="624558" y="0"/>
          <a:ext cx="3766753" cy="3766753"/>
        </a:xfrm>
        <a:prstGeom prst="triangl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2E5AB7-D09C-5248-8F64-82C1AB9F7269}">
      <dsp:nvSpPr>
        <dsp:cNvPr id="0" name=""/>
        <dsp:cNvSpPr/>
      </dsp:nvSpPr>
      <dsp:spPr>
        <a:xfrm>
          <a:off x="2547260" y="378698"/>
          <a:ext cx="2448389" cy="891661"/>
        </a:xfrm>
        <a:prstGeom prst="roundRect">
          <a:avLst/>
        </a:prstGeom>
        <a:solidFill>
          <a:schemeClr val="lt1">
            <a:alpha val="90000"/>
            <a:hueOff val="0"/>
            <a:satOff val="0"/>
            <a:lumOff val="0"/>
            <a:alphaOff val="0"/>
          </a:schemeClr>
        </a:solidFill>
        <a:ln w="57150" cap="flat" cmpd="sng" algn="ctr">
          <a:solidFill>
            <a:srgbClr val="FC8F5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a:latin typeface="Arial" panose="020B0604020202020204" pitchFamily="34" charset="0"/>
              <a:cs typeface="Arial" panose="020B0604020202020204" pitchFamily="34" charset="0"/>
            </a:rPr>
            <a:t>The mission of Scottish </a:t>
          </a:r>
          <a:br>
            <a:rPr lang="en-GB" sz="1600" kern="1200">
              <a:latin typeface="Arial" panose="020B0604020202020204" pitchFamily="34" charset="0"/>
              <a:cs typeface="Arial" panose="020B0604020202020204" pitchFamily="34" charset="0"/>
            </a:rPr>
          </a:br>
          <a:r>
            <a:rPr lang="en-GB" sz="1600" kern="1200">
              <a:latin typeface="Arial" panose="020B0604020202020204" pitchFamily="34" charset="0"/>
              <a:cs typeface="Arial" panose="020B0604020202020204" pitchFamily="34" charset="0"/>
            </a:rPr>
            <a:t>education </a:t>
          </a:r>
          <a:br>
            <a:rPr lang="en-GB" sz="1600" kern="1200">
              <a:latin typeface="Arial" panose="020B0604020202020204" pitchFamily="34" charset="0"/>
              <a:cs typeface="Arial" panose="020B0604020202020204" pitchFamily="34" charset="0"/>
            </a:rPr>
          </a:br>
          <a:r>
            <a:rPr lang="en-GB" sz="1600" kern="1200">
              <a:latin typeface="Arial" panose="020B0604020202020204" pitchFamily="34" charset="0"/>
              <a:cs typeface="Arial" panose="020B0604020202020204" pitchFamily="34" charset="0"/>
            </a:rPr>
            <a:t>is to....</a:t>
          </a:r>
        </a:p>
      </dsp:txBody>
      <dsp:txXfrm>
        <a:off x="2590787" y="422225"/>
        <a:ext cx="2361335" cy="804607"/>
      </dsp:txXfrm>
    </dsp:sp>
    <dsp:sp modelId="{FEE4C93B-7CF0-334C-8549-5474035FA732}">
      <dsp:nvSpPr>
        <dsp:cNvPr id="0" name=""/>
        <dsp:cNvSpPr/>
      </dsp:nvSpPr>
      <dsp:spPr>
        <a:xfrm>
          <a:off x="2547260" y="1381817"/>
          <a:ext cx="2448389" cy="891661"/>
        </a:xfrm>
        <a:prstGeom prst="roundRect">
          <a:avLst/>
        </a:prstGeom>
        <a:solidFill>
          <a:schemeClr val="lt1">
            <a:alpha val="90000"/>
            <a:hueOff val="0"/>
            <a:satOff val="0"/>
            <a:lumOff val="0"/>
            <a:alphaOff val="0"/>
          </a:schemeClr>
        </a:solidFill>
        <a:ln w="57150" cap="flat" cmpd="sng" algn="ctr">
          <a:solidFill>
            <a:srgbClr val="ABABAB"/>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a:latin typeface="Arial" panose="020B0604020202020204" pitchFamily="34" charset="0"/>
              <a:cs typeface="Arial" panose="020B0604020202020204" pitchFamily="34" charset="0"/>
            </a:rPr>
            <a:t>The values which will be needed are.....</a:t>
          </a:r>
        </a:p>
      </dsp:txBody>
      <dsp:txXfrm>
        <a:off x="2590787" y="1425344"/>
        <a:ext cx="2361335" cy="804607"/>
      </dsp:txXfrm>
    </dsp:sp>
    <dsp:sp modelId="{ABCE7EEB-BB34-D34E-96C0-3050C11B0842}">
      <dsp:nvSpPr>
        <dsp:cNvPr id="0" name=""/>
        <dsp:cNvSpPr/>
      </dsp:nvSpPr>
      <dsp:spPr>
        <a:xfrm>
          <a:off x="2547260" y="2384935"/>
          <a:ext cx="2448389" cy="891661"/>
        </a:xfrm>
        <a:prstGeom prst="roundRect">
          <a:avLst/>
        </a:prstGeom>
        <a:solidFill>
          <a:schemeClr val="lt1">
            <a:alpha val="90000"/>
            <a:hueOff val="0"/>
            <a:satOff val="0"/>
            <a:lumOff val="0"/>
            <a:alphaOff val="0"/>
          </a:schemeClr>
        </a:solidFill>
        <a:ln w="57150" cap="flat" cmpd="sng" algn="ctr">
          <a:solidFill>
            <a:srgbClr val="FFC73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a:latin typeface="Calibri Light" panose="020F0302020204030204"/>
            </a:rPr>
            <a:t> What will need to be done.....</a:t>
          </a:r>
          <a:endParaRPr lang="en-GB" sz="1600" kern="1200"/>
        </a:p>
      </dsp:txBody>
      <dsp:txXfrm>
        <a:off x="2590787" y="2428462"/>
        <a:ext cx="2361335" cy="80460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AF26C7-34E1-4C79-910D-BEB47032519D}" type="datetimeFigureOut">
              <a:rPr lang="en-GB" smtClean="0"/>
              <a:t>03/10/2022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C24735-BD9A-48EC-9C0E-6EE35D90AE6E}" type="slidenum">
              <a:rPr lang="en-GB" smtClean="0"/>
              <a:t>‹#›</a:t>
            </a:fld>
            <a:endParaRPr lang="en-GB"/>
          </a:p>
        </p:txBody>
      </p:sp>
    </p:spTree>
    <p:extLst>
      <p:ext uri="{BB962C8B-B14F-4D97-AF65-F5344CB8AC3E}">
        <p14:creationId xmlns:p14="http://schemas.microsoft.com/office/powerpoint/2010/main" val="2862836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4C24735-BD9A-48EC-9C0E-6EE35D90AE6E}" type="slidenum">
              <a:rPr lang="en-GB" smtClean="0"/>
              <a:t>1</a:t>
            </a:fld>
            <a:endParaRPr lang="en-GB"/>
          </a:p>
        </p:txBody>
      </p:sp>
    </p:spTree>
    <p:extLst>
      <p:ext uri="{BB962C8B-B14F-4D97-AF65-F5344CB8AC3E}">
        <p14:creationId xmlns:p14="http://schemas.microsoft.com/office/powerpoint/2010/main" val="1599360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14C24735-BD9A-48EC-9C0E-6EE35D90AE6E}" type="slidenum">
              <a:rPr lang="en-GB" smtClean="0"/>
              <a:t>11</a:t>
            </a:fld>
            <a:endParaRPr lang="en-GB"/>
          </a:p>
        </p:txBody>
      </p:sp>
    </p:spTree>
    <p:extLst>
      <p:ext uri="{BB962C8B-B14F-4D97-AF65-F5344CB8AC3E}">
        <p14:creationId xmlns:p14="http://schemas.microsoft.com/office/powerpoint/2010/main" val="4040291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C24735-BD9A-48EC-9C0E-6EE35D90AE6E}" type="slidenum">
              <a:rPr lang="en-GB" smtClean="0"/>
              <a:t>15</a:t>
            </a:fld>
            <a:endParaRPr lang="en-GB"/>
          </a:p>
        </p:txBody>
      </p:sp>
    </p:spTree>
    <p:extLst>
      <p:ext uri="{BB962C8B-B14F-4D97-AF65-F5344CB8AC3E}">
        <p14:creationId xmlns:p14="http://schemas.microsoft.com/office/powerpoint/2010/main" val="3539122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C24735-BD9A-48EC-9C0E-6EE35D90AE6E}" type="slidenum">
              <a:rPr lang="en-GB" smtClean="0"/>
              <a:t>17</a:t>
            </a:fld>
            <a:endParaRPr lang="en-GB"/>
          </a:p>
        </p:txBody>
      </p:sp>
    </p:spTree>
    <p:extLst>
      <p:ext uri="{BB962C8B-B14F-4D97-AF65-F5344CB8AC3E}">
        <p14:creationId xmlns:p14="http://schemas.microsoft.com/office/powerpoint/2010/main" val="609130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Slides 20-24 to be printed and placed on separate pieces of flipchart paper around the room. </a:t>
            </a:r>
          </a:p>
        </p:txBody>
      </p:sp>
      <p:sp>
        <p:nvSpPr>
          <p:cNvPr id="4" name="Slide Number Placeholder 3"/>
          <p:cNvSpPr>
            <a:spLocks noGrp="1"/>
          </p:cNvSpPr>
          <p:nvPr>
            <p:ph type="sldNum" sz="quarter" idx="5"/>
          </p:nvPr>
        </p:nvSpPr>
        <p:spPr/>
        <p:txBody>
          <a:bodyPr/>
          <a:lstStyle/>
          <a:p>
            <a:fld id="{14C24735-BD9A-48EC-9C0E-6EE35D90AE6E}" type="slidenum">
              <a:rPr lang="en-GB" smtClean="0"/>
              <a:t>27</a:t>
            </a:fld>
            <a:endParaRPr lang="en-GB"/>
          </a:p>
        </p:txBody>
      </p:sp>
    </p:spTree>
    <p:extLst>
      <p:ext uri="{BB962C8B-B14F-4D97-AF65-F5344CB8AC3E}">
        <p14:creationId xmlns:p14="http://schemas.microsoft.com/office/powerpoint/2010/main" val="9975417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0" name="Rectangle 99">
            <a:extLst>
              <a:ext uri="{FF2B5EF4-FFF2-40B4-BE49-F238E27FC236}">
                <a16:creationId xmlns:a16="http://schemas.microsoft.com/office/drawing/2014/main" id="{6DE30225-8564-44BD-7303-368681272E49}"/>
              </a:ext>
            </a:extLst>
          </p:cNvPr>
          <p:cNvSpPr/>
          <p:nvPr userDrawn="1"/>
        </p:nvSpPr>
        <p:spPr>
          <a:xfrm>
            <a:off x="3958752" y="5645323"/>
            <a:ext cx="711640" cy="67929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0">
            <a:extLst>
              <a:ext uri="{FF2B5EF4-FFF2-40B4-BE49-F238E27FC236}">
                <a16:creationId xmlns:a16="http://schemas.microsoft.com/office/drawing/2014/main" id="{75C8F346-112F-D302-782D-9DE8A921A7F2}"/>
              </a:ext>
            </a:extLst>
          </p:cNvPr>
          <p:cNvSpPr/>
          <p:nvPr userDrawn="1"/>
        </p:nvSpPr>
        <p:spPr>
          <a:xfrm rot="5400000">
            <a:off x="2935577" y="5281041"/>
            <a:ext cx="938341" cy="895689"/>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A8594CDE-270D-6ACA-277E-AFDBD1DC1D14}"/>
              </a:ext>
            </a:extLst>
          </p:cNvPr>
          <p:cNvSpPr/>
          <p:nvPr userDrawn="1"/>
        </p:nvSpPr>
        <p:spPr>
          <a:xfrm>
            <a:off x="5631499" y="5190936"/>
            <a:ext cx="929002" cy="929002"/>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 name="Picture 80">
            <a:extLst>
              <a:ext uri="{FF2B5EF4-FFF2-40B4-BE49-F238E27FC236}">
                <a16:creationId xmlns:a16="http://schemas.microsoft.com/office/drawing/2014/main" id="{367ED82C-1796-61CE-1E06-CF923623290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836717" y="1002120"/>
            <a:ext cx="5469202" cy="4874400"/>
          </a:xfrm>
          <a:prstGeom prst="rect">
            <a:avLst/>
          </a:prstGeom>
        </p:spPr>
      </p:pic>
      <p:sp>
        <p:nvSpPr>
          <p:cNvPr id="6" name="Rectangle 5">
            <a:extLst>
              <a:ext uri="{FF2B5EF4-FFF2-40B4-BE49-F238E27FC236}">
                <a16:creationId xmlns:a16="http://schemas.microsoft.com/office/drawing/2014/main" id="{B539B71F-62B8-CAAB-4204-3921DC8F9675}"/>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icon&#10;&#10;Description automatically generated">
            <a:extLst>
              <a:ext uri="{FF2B5EF4-FFF2-40B4-BE49-F238E27FC236}">
                <a16:creationId xmlns:a16="http://schemas.microsoft.com/office/drawing/2014/main" id="{067376F9-7E69-91D7-816D-C2CF12C205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4264" y="209721"/>
            <a:ext cx="774625" cy="547402"/>
          </a:xfrm>
          <a:prstGeom prst="rect">
            <a:avLst/>
          </a:prstGeom>
        </p:spPr>
      </p:pic>
      <p:sp>
        <p:nvSpPr>
          <p:cNvPr id="3" name="Rectangle 2">
            <a:extLst>
              <a:ext uri="{FF2B5EF4-FFF2-40B4-BE49-F238E27FC236}">
                <a16:creationId xmlns:a16="http://schemas.microsoft.com/office/drawing/2014/main" id="{E6002415-94AA-FC66-16B9-9BC96AA5C9C7}"/>
              </a:ext>
            </a:extLst>
          </p:cNvPr>
          <p:cNvSpPr/>
          <p:nvPr userDrawn="1"/>
        </p:nvSpPr>
        <p:spPr>
          <a:xfrm>
            <a:off x="205059" y="6048380"/>
            <a:ext cx="10131637" cy="799472"/>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b="1" dirty="0">
                <a:latin typeface="Arial" panose="020B0604020202020204" pitchFamily="34" charset="0"/>
                <a:cs typeface="Arial" panose="020B0604020202020204" pitchFamily="34" charset="0"/>
              </a:rPr>
              <a:t>Discussion guide for groups of  </a:t>
            </a:r>
            <a:r>
              <a:rPr lang="en-US" sz="2500" b="1" dirty="0">
                <a:solidFill>
                  <a:srgbClr val="C96EE6"/>
                </a:solidFill>
                <a:latin typeface="Arial" panose="020B0604020202020204" pitchFamily="34" charset="0"/>
                <a:cs typeface="Arial" panose="020B0604020202020204" pitchFamily="34" charset="0"/>
              </a:rPr>
              <a:t>children and young people </a:t>
            </a:r>
          </a:p>
          <a:p>
            <a:pPr algn="l"/>
            <a:r>
              <a:rPr lang="en-US" sz="2000" b="0" dirty="0">
                <a:solidFill>
                  <a:schemeClr val="bg1"/>
                </a:solidFill>
                <a:latin typeface="Arial" panose="020B0604020202020204" pitchFamily="34" charset="0"/>
                <a:cs typeface="Arial" panose="020B0604020202020204" pitchFamily="34" charset="0"/>
              </a:rPr>
              <a:t>This guide was designed for learners between 8-14 years old</a:t>
            </a:r>
          </a:p>
        </p:txBody>
      </p:sp>
      <p:pic>
        <p:nvPicPr>
          <p:cNvPr id="2" name="Picture 1">
            <a:extLst>
              <a:ext uri="{FF2B5EF4-FFF2-40B4-BE49-F238E27FC236}">
                <a16:creationId xmlns:a16="http://schemas.microsoft.com/office/drawing/2014/main" id="{0341270E-980C-82FF-63D1-BCC0E892F5C7}"/>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9328836" y="209721"/>
            <a:ext cx="2628900" cy="482600"/>
          </a:xfrm>
          <a:prstGeom prst="rect">
            <a:avLst/>
          </a:prstGeom>
        </p:spPr>
      </p:pic>
      <p:sp>
        <p:nvSpPr>
          <p:cNvPr id="11" name="Rounded Rectangular Callout 1">
            <a:extLst>
              <a:ext uri="{FF2B5EF4-FFF2-40B4-BE49-F238E27FC236}">
                <a16:creationId xmlns:a16="http://schemas.microsoft.com/office/drawing/2014/main" id="{F7934BAC-1B8A-6182-8BA8-9525753A4BEA}"/>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
            <a:extLst>
              <a:ext uri="{FF2B5EF4-FFF2-40B4-BE49-F238E27FC236}">
                <a16:creationId xmlns:a16="http://schemas.microsoft.com/office/drawing/2014/main" id="{7E77F313-386D-071A-62D9-307F2C35660D}"/>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a:solidFill>
                <a:srgbClr val="004AAD"/>
              </a:solidFill>
              <a:latin typeface="Comic Sans MS" panose="030F0902030302020204" pitchFamily="66" charset="0"/>
            </a:endParaRPr>
          </a:p>
        </p:txBody>
      </p:sp>
      <p:sp>
        <p:nvSpPr>
          <p:cNvPr id="14" name="TextBox 13">
            <a:extLst>
              <a:ext uri="{FF2B5EF4-FFF2-40B4-BE49-F238E27FC236}">
                <a16:creationId xmlns:a16="http://schemas.microsoft.com/office/drawing/2014/main" id="{9E4DC39E-19EB-F05C-6FF3-EFF81F9A29ED}"/>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a:solidFill>
                  <a:srgbClr val="05B050"/>
                </a:solidFill>
                <a:latin typeface="Arial" panose="020B0604020202020204" pitchFamily="34" charset="0"/>
                <a:cs typeface="Arial" panose="020B0604020202020204" pitchFamily="34" charset="0"/>
              </a:rPr>
              <a:t> #</a:t>
            </a:r>
            <a:r>
              <a:rPr lang="en-US" sz="1500" b="1" err="1">
                <a:solidFill>
                  <a:srgbClr val="05B050"/>
                </a:solidFill>
                <a:latin typeface="Arial" panose="020B0604020202020204" pitchFamily="34" charset="0"/>
                <a:cs typeface="Arial" panose="020B0604020202020204" pitchFamily="34" charset="0"/>
              </a:rPr>
              <a:t>TalkScottishEducation</a:t>
            </a:r>
            <a:endParaRPr lang="en-US" sz="1500" b="1">
              <a:solidFill>
                <a:srgbClr val="05B050"/>
              </a:solidFill>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B5E0989C-9A75-94E5-5F79-87D8CBA91657}"/>
              </a:ext>
            </a:extLst>
          </p:cNvPr>
          <p:cNvSpPr/>
          <p:nvPr userDrawn="1"/>
        </p:nvSpPr>
        <p:spPr>
          <a:xfrm>
            <a:off x="56858" y="1031733"/>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2E7E9FF1-9C46-742D-AFDB-8819BE94EC97}"/>
              </a:ext>
            </a:extLst>
          </p:cNvPr>
          <p:cNvSpPr/>
          <p:nvPr userDrawn="1"/>
        </p:nvSpPr>
        <p:spPr>
          <a:xfrm>
            <a:off x="13773" y="4480919"/>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0335944-D110-8995-6856-7679A0534EF4}"/>
              </a:ext>
            </a:extLst>
          </p:cNvPr>
          <p:cNvSpPr/>
          <p:nvPr userDrawn="1"/>
        </p:nvSpPr>
        <p:spPr>
          <a:xfrm>
            <a:off x="2025527" y="890634"/>
            <a:ext cx="887506" cy="56611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1870CAC0-0884-663D-3391-FA400278CC5D}"/>
              </a:ext>
            </a:extLst>
          </p:cNvPr>
          <p:cNvSpPr/>
          <p:nvPr userDrawn="1"/>
        </p:nvSpPr>
        <p:spPr>
          <a:xfrm>
            <a:off x="1562332" y="4985278"/>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C1F5FF15-5FA8-83A5-0655-7DA405C1B82F}"/>
              </a:ext>
            </a:extLst>
          </p:cNvPr>
          <p:cNvSpPr/>
          <p:nvPr userDrawn="1"/>
        </p:nvSpPr>
        <p:spPr>
          <a:xfrm>
            <a:off x="1944178" y="4752220"/>
            <a:ext cx="711640" cy="67929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4602128C-31D9-110E-5087-4E652A1E6134}"/>
              </a:ext>
            </a:extLst>
          </p:cNvPr>
          <p:cNvSpPr/>
          <p:nvPr userDrawn="1"/>
        </p:nvSpPr>
        <p:spPr>
          <a:xfrm>
            <a:off x="2604368" y="1018152"/>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4B30D6B3-94A7-DCA3-1CCC-B6E4DA60CBDF}"/>
              </a:ext>
            </a:extLst>
          </p:cNvPr>
          <p:cNvSpPr/>
          <p:nvPr userDrawn="1"/>
        </p:nvSpPr>
        <p:spPr>
          <a:xfrm>
            <a:off x="348548" y="5076381"/>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0">
            <a:extLst>
              <a:ext uri="{FF2B5EF4-FFF2-40B4-BE49-F238E27FC236}">
                <a16:creationId xmlns:a16="http://schemas.microsoft.com/office/drawing/2014/main" id="{D1C72636-6D19-87B9-7563-9255E80269B9}"/>
              </a:ext>
            </a:extLst>
          </p:cNvPr>
          <p:cNvSpPr/>
          <p:nvPr userDrawn="1"/>
        </p:nvSpPr>
        <p:spPr>
          <a:xfrm rot="5400000">
            <a:off x="88727" y="3350156"/>
            <a:ext cx="818991" cy="766483"/>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20">
            <a:extLst>
              <a:ext uri="{FF2B5EF4-FFF2-40B4-BE49-F238E27FC236}">
                <a16:creationId xmlns:a16="http://schemas.microsoft.com/office/drawing/2014/main" id="{774E2F5E-7772-85AD-279A-55068DD3355E}"/>
              </a:ext>
            </a:extLst>
          </p:cNvPr>
          <p:cNvSpPr/>
          <p:nvPr userDrawn="1"/>
        </p:nvSpPr>
        <p:spPr>
          <a:xfrm rot="5400000">
            <a:off x="685553" y="906716"/>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20">
            <a:extLst>
              <a:ext uri="{FF2B5EF4-FFF2-40B4-BE49-F238E27FC236}">
                <a16:creationId xmlns:a16="http://schemas.microsoft.com/office/drawing/2014/main" id="{A0662977-995E-CA16-14BC-B11AB4C1E78D}"/>
              </a:ext>
            </a:extLst>
          </p:cNvPr>
          <p:cNvSpPr/>
          <p:nvPr userDrawn="1"/>
        </p:nvSpPr>
        <p:spPr>
          <a:xfrm>
            <a:off x="534590" y="4085548"/>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20">
            <a:extLst>
              <a:ext uri="{FF2B5EF4-FFF2-40B4-BE49-F238E27FC236}">
                <a16:creationId xmlns:a16="http://schemas.microsoft.com/office/drawing/2014/main" id="{800500B0-BFA6-54D3-8468-993C14263647}"/>
              </a:ext>
            </a:extLst>
          </p:cNvPr>
          <p:cNvSpPr/>
          <p:nvPr userDrawn="1"/>
        </p:nvSpPr>
        <p:spPr>
          <a:xfrm rot="16200000">
            <a:off x="209288" y="2016101"/>
            <a:ext cx="513934" cy="5268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A988A59-0148-9C63-4845-226F8BA18535}"/>
              </a:ext>
            </a:extLst>
          </p:cNvPr>
          <p:cNvSpPr/>
          <p:nvPr userDrawn="1"/>
        </p:nvSpPr>
        <p:spPr>
          <a:xfrm>
            <a:off x="324337" y="2213678"/>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472D1CB9-7BD7-236B-D800-5CFD5D9FFDC5}"/>
              </a:ext>
            </a:extLst>
          </p:cNvPr>
          <p:cNvSpPr/>
          <p:nvPr userDrawn="1"/>
        </p:nvSpPr>
        <p:spPr>
          <a:xfrm>
            <a:off x="6055493" y="2400633"/>
            <a:ext cx="417459" cy="417459"/>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0E98F4C5-DC08-1A3D-9F51-D006C1AB9296}"/>
              </a:ext>
            </a:extLst>
          </p:cNvPr>
          <p:cNvSpPr/>
          <p:nvPr userDrawn="1"/>
        </p:nvSpPr>
        <p:spPr>
          <a:xfrm>
            <a:off x="5096944" y="899665"/>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E03A9AFA-B432-51C8-397A-3105A294C0F3}"/>
              </a:ext>
            </a:extLst>
          </p:cNvPr>
          <p:cNvSpPr/>
          <p:nvPr userDrawn="1"/>
        </p:nvSpPr>
        <p:spPr>
          <a:xfrm>
            <a:off x="5460974" y="1200349"/>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20">
            <a:extLst>
              <a:ext uri="{FF2B5EF4-FFF2-40B4-BE49-F238E27FC236}">
                <a16:creationId xmlns:a16="http://schemas.microsoft.com/office/drawing/2014/main" id="{7822C303-EAC4-3D9A-6639-B28845E300E8}"/>
              </a:ext>
            </a:extLst>
          </p:cNvPr>
          <p:cNvSpPr/>
          <p:nvPr userDrawn="1"/>
        </p:nvSpPr>
        <p:spPr>
          <a:xfrm rot="10800000">
            <a:off x="3854565" y="1123744"/>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388F6754-2633-9C73-5A4B-6F121E210CD6}"/>
              </a:ext>
            </a:extLst>
          </p:cNvPr>
          <p:cNvSpPr/>
          <p:nvPr userDrawn="1"/>
        </p:nvSpPr>
        <p:spPr>
          <a:xfrm>
            <a:off x="3617176" y="895495"/>
            <a:ext cx="887505" cy="887505"/>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5382135F-4688-EEF7-A09D-D07C8BAC4B5D}"/>
              </a:ext>
            </a:extLst>
          </p:cNvPr>
          <p:cNvSpPr/>
          <p:nvPr userDrawn="1"/>
        </p:nvSpPr>
        <p:spPr>
          <a:xfrm>
            <a:off x="6128656" y="984542"/>
            <a:ext cx="535926" cy="535926"/>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2C3BD3A2-CCE8-DEFF-C470-F2C933D3D553}"/>
              </a:ext>
            </a:extLst>
          </p:cNvPr>
          <p:cNvSpPr/>
          <p:nvPr userDrawn="1"/>
        </p:nvSpPr>
        <p:spPr>
          <a:xfrm>
            <a:off x="1422096" y="5452110"/>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EA1890F1-741F-D3D6-C617-E0BA5787F542}"/>
              </a:ext>
            </a:extLst>
          </p:cNvPr>
          <p:cNvSpPr/>
          <p:nvPr userDrawn="1"/>
        </p:nvSpPr>
        <p:spPr>
          <a:xfrm>
            <a:off x="155039" y="4002823"/>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7EA71F97-B205-F4D6-8D42-A4A0E7AB03CB}"/>
              </a:ext>
            </a:extLst>
          </p:cNvPr>
          <p:cNvSpPr/>
          <p:nvPr userDrawn="1"/>
        </p:nvSpPr>
        <p:spPr>
          <a:xfrm>
            <a:off x="1558223" y="1096003"/>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A5053C28-0658-ADF8-97B1-4A9164786CAC}"/>
              </a:ext>
            </a:extLst>
          </p:cNvPr>
          <p:cNvSpPr/>
          <p:nvPr userDrawn="1"/>
        </p:nvSpPr>
        <p:spPr>
          <a:xfrm>
            <a:off x="1444548" y="991657"/>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BD8FCB14-5F0F-5976-A39D-44F6FE97984A}"/>
              </a:ext>
            </a:extLst>
          </p:cNvPr>
          <p:cNvSpPr/>
          <p:nvPr userDrawn="1"/>
        </p:nvSpPr>
        <p:spPr>
          <a:xfrm>
            <a:off x="5460331" y="2263321"/>
            <a:ext cx="1163483" cy="1163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BE0D7BDB-030A-67EF-432A-0BF630ED08FE}"/>
              </a:ext>
            </a:extLst>
          </p:cNvPr>
          <p:cNvSpPr/>
          <p:nvPr userDrawn="1"/>
        </p:nvSpPr>
        <p:spPr>
          <a:xfrm>
            <a:off x="24602" y="2608425"/>
            <a:ext cx="542448" cy="51779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D1C5BC1F-0A38-6D70-BC1E-27E2C2F53F40}"/>
              </a:ext>
            </a:extLst>
          </p:cNvPr>
          <p:cNvSpPr/>
          <p:nvPr userDrawn="1"/>
        </p:nvSpPr>
        <p:spPr>
          <a:xfrm>
            <a:off x="2923400" y="4550423"/>
            <a:ext cx="887506" cy="56611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7931F092-D558-043E-6C6C-2432998C9138}"/>
              </a:ext>
            </a:extLst>
          </p:cNvPr>
          <p:cNvSpPr/>
          <p:nvPr userDrawn="1"/>
        </p:nvSpPr>
        <p:spPr>
          <a:xfrm>
            <a:off x="3502241" y="4677941"/>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2CB9DA05-424F-9F12-F830-00C7149DA461}"/>
              </a:ext>
            </a:extLst>
          </p:cNvPr>
          <p:cNvSpPr/>
          <p:nvPr userDrawn="1"/>
        </p:nvSpPr>
        <p:spPr>
          <a:xfrm>
            <a:off x="5880725" y="3624716"/>
            <a:ext cx="723796" cy="69089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20">
            <a:extLst>
              <a:ext uri="{FF2B5EF4-FFF2-40B4-BE49-F238E27FC236}">
                <a16:creationId xmlns:a16="http://schemas.microsoft.com/office/drawing/2014/main" id="{41E6B6F4-405F-DAC6-0554-E422CBA543D3}"/>
              </a:ext>
            </a:extLst>
          </p:cNvPr>
          <p:cNvSpPr/>
          <p:nvPr userDrawn="1"/>
        </p:nvSpPr>
        <p:spPr>
          <a:xfrm rot="10800000">
            <a:off x="4752438" y="4783533"/>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5D7DD5B6-741A-EDB6-AEA1-0B54A6374F34}"/>
              </a:ext>
            </a:extLst>
          </p:cNvPr>
          <p:cNvSpPr/>
          <p:nvPr userDrawn="1"/>
        </p:nvSpPr>
        <p:spPr>
          <a:xfrm>
            <a:off x="4536921" y="5027843"/>
            <a:ext cx="518080" cy="518080"/>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20">
            <a:extLst>
              <a:ext uri="{FF2B5EF4-FFF2-40B4-BE49-F238E27FC236}">
                <a16:creationId xmlns:a16="http://schemas.microsoft.com/office/drawing/2014/main" id="{3F99AF52-E81A-7580-3098-B1727B754905}"/>
              </a:ext>
            </a:extLst>
          </p:cNvPr>
          <p:cNvSpPr/>
          <p:nvPr userDrawn="1"/>
        </p:nvSpPr>
        <p:spPr>
          <a:xfrm rot="5400000">
            <a:off x="5863076" y="4024951"/>
            <a:ext cx="802982" cy="766483"/>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6">
            <a:extLst>
              <a:ext uri="{FF2B5EF4-FFF2-40B4-BE49-F238E27FC236}">
                <a16:creationId xmlns:a16="http://schemas.microsoft.com/office/drawing/2014/main" id="{AA4CBF73-6C5B-524D-66A9-79F7BF758C04}"/>
              </a:ext>
            </a:extLst>
          </p:cNvPr>
          <p:cNvSpPr/>
          <p:nvPr userDrawn="1"/>
        </p:nvSpPr>
        <p:spPr>
          <a:xfrm>
            <a:off x="1161670" y="1571117"/>
            <a:ext cx="4970905" cy="3100421"/>
          </a:xfrm>
          <a:prstGeom prst="wedgeRoundRectCallout">
            <a:avLst>
              <a:gd name="adj1" fmla="val 36585"/>
              <a:gd name="adj2" fmla="val 66024"/>
              <a:gd name="adj3" fmla="val 16667"/>
            </a:avLst>
          </a:prstGeom>
          <a:solidFill>
            <a:srgbClr val="004AAD"/>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a:solidFill>
                  <a:srgbClr val="004AAD"/>
                </a:solidFill>
                <a:latin typeface="Comic Sans MS" panose="030F0902030302020204" pitchFamily="66" charset="0"/>
              </a:rPr>
              <a:t>National Discussion on Scottish Education</a:t>
            </a:r>
          </a:p>
        </p:txBody>
      </p:sp>
      <p:sp>
        <p:nvSpPr>
          <p:cNvPr id="8" name="Rounded Rectangular Callout 7">
            <a:extLst>
              <a:ext uri="{FF2B5EF4-FFF2-40B4-BE49-F238E27FC236}">
                <a16:creationId xmlns:a16="http://schemas.microsoft.com/office/drawing/2014/main" id="{0B3A0552-9344-54D3-2576-E1E5E8369B92}"/>
              </a:ext>
            </a:extLst>
          </p:cNvPr>
          <p:cNvSpPr/>
          <p:nvPr userDrawn="1"/>
        </p:nvSpPr>
        <p:spPr>
          <a:xfrm>
            <a:off x="899031" y="1281031"/>
            <a:ext cx="4970905" cy="3100421"/>
          </a:xfrm>
          <a:prstGeom prst="wedgeRoundRectCallout">
            <a:avLst>
              <a:gd name="adj1" fmla="val 36585"/>
              <a:gd name="adj2" fmla="val 6602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i="0" dirty="0">
                <a:solidFill>
                  <a:srgbClr val="004AAD"/>
                </a:solidFill>
                <a:latin typeface="Gill Sans" panose="020B0502020104020203" pitchFamily="34" charset="-79"/>
                <a:cs typeface="Gill Sans" panose="020B0502020104020203" pitchFamily="34" charset="-79"/>
              </a:rPr>
              <a:t>Let’s Talk Scottish Education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i="0" dirty="0">
                <a:solidFill>
                  <a:srgbClr val="05B050"/>
                </a:solidFill>
                <a:latin typeface="Gill Sans" panose="020B0502020104020203" pitchFamily="34" charset="-79"/>
                <a:cs typeface="Gill Sans" panose="020B0502020104020203" pitchFamily="34" charset="-79"/>
              </a:rPr>
              <a:t>Our National Discussion </a:t>
            </a:r>
            <a:endParaRPr lang="en-US" sz="2800" b="1" i="0" dirty="0">
              <a:solidFill>
                <a:srgbClr val="004AAD"/>
              </a:solidFill>
              <a:latin typeface="Gill Sans" panose="020B0502020104020203" pitchFamily="34" charset="-79"/>
              <a:cs typeface="Gill Sans" panose="020B0502020104020203" pitchFamily="34" charset="-79"/>
            </a:endParaRPr>
          </a:p>
        </p:txBody>
      </p:sp>
      <p:sp>
        <p:nvSpPr>
          <p:cNvPr id="99" name="Oval 98">
            <a:extLst>
              <a:ext uri="{FF2B5EF4-FFF2-40B4-BE49-F238E27FC236}">
                <a16:creationId xmlns:a16="http://schemas.microsoft.com/office/drawing/2014/main" id="{629D4D83-FECE-6FEE-D8D2-6DD514D90CAB}"/>
              </a:ext>
            </a:extLst>
          </p:cNvPr>
          <p:cNvSpPr/>
          <p:nvPr userDrawn="1"/>
        </p:nvSpPr>
        <p:spPr>
          <a:xfrm>
            <a:off x="6278079" y="4890311"/>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7074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9758C97-FE04-0F40-2C30-422FBC675CE6}"/>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8116249" y="451412"/>
            <a:ext cx="3692324" cy="3692324"/>
          </a:xfrm>
          <a:prstGeom prst="rect">
            <a:avLst/>
          </a:prstGeom>
        </p:spPr>
      </p:pic>
      <p:sp>
        <p:nvSpPr>
          <p:cNvPr id="8" name="Content Placeholder 2">
            <a:extLst>
              <a:ext uri="{FF2B5EF4-FFF2-40B4-BE49-F238E27FC236}">
                <a16:creationId xmlns:a16="http://schemas.microsoft.com/office/drawing/2014/main" id="{A5B13EA0-36BF-2440-A23B-EDA9690EAEEC}"/>
              </a:ext>
            </a:extLst>
          </p:cNvPr>
          <p:cNvSpPr>
            <a:spLocks noGrp="1"/>
          </p:cNvSpPr>
          <p:nvPr>
            <p:ph idx="11" hasCustomPrompt="1"/>
          </p:nvPr>
        </p:nvSpPr>
        <p:spPr>
          <a:xfrm>
            <a:off x="1203766" y="1331843"/>
            <a:ext cx="7153156" cy="2690348"/>
          </a:xfrm>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solidFill>
                  <a:schemeClr val="tx1"/>
                </a:solidFill>
              </a:defRPr>
            </a:lvl1pPr>
          </a:lstStyle>
          <a:p>
            <a:pPr marL="0" indent="0">
              <a:buNone/>
            </a:pPr>
            <a:r>
              <a:rPr lang="en-US" sz="2000">
                <a:solidFill>
                  <a:srgbClr val="004AAD"/>
                </a:solidFill>
              </a:rPr>
              <a:t>Question to be added here</a:t>
            </a:r>
          </a:p>
        </p:txBody>
      </p:sp>
      <p:sp>
        <p:nvSpPr>
          <p:cNvPr id="10" name="Title 1">
            <a:extLst>
              <a:ext uri="{FF2B5EF4-FFF2-40B4-BE49-F238E27FC236}">
                <a16:creationId xmlns:a16="http://schemas.microsoft.com/office/drawing/2014/main" id="{A423086F-9643-D0F4-8165-008DC0A24063}"/>
              </a:ext>
            </a:extLst>
          </p:cNvPr>
          <p:cNvSpPr>
            <a:spLocks noGrp="1"/>
          </p:cNvSpPr>
          <p:nvPr>
            <p:ph type="title" hasCustomPrompt="1"/>
          </p:nvPr>
        </p:nvSpPr>
        <p:spPr>
          <a:xfrm>
            <a:off x="638932" y="762794"/>
            <a:ext cx="7717990" cy="569049"/>
          </a:xfrm>
        </p:spPr>
        <p:txBody>
          <a:bodyPr anchor="ctr">
            <a:noAutofit/>
          </a:bodyPr>
          <a:lstStyle>
            <a:lvl1pPr>
              <a:defRPr sz="2800">
                <a:solidFill>
                  <a:srgbClr val="004AAD"/>
                </a:solidFill>
              </a:defRPr>
            </a:lvl1pPr>
          </a:lstStyle>
          <a:p>
            <a:r>
              <a:rPr lang="en-US"/>
              <a:t>Title</a:t>
            </a:r>
            <a:endParaRPr lang="en-GB"/>
          </a:p>
        </p:txBody>
      </p:sp>
      <p:sp>
        <p:nvSpPr>
          <p:cNvPr id="2" name="Rectangle 1">
            <a:extLst>
              <a:ext uri="{FF2B5EF4-FFF2-40B4-BE49-F238E27FC236}">
                <a16:creationId xmlns:a16="http://schemas.microsoft.com/office/drawing/2014/main" id="{02DC8EA0-CD37-20A5-0964-6C47FE159B1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ular Callout 1">
            <a:extLst>
              <a:ext uri="{FF2B5EF4-FFF2-40B4-BE49-F238E27FC236}">
                <a16:creationId xmlns:a16="http://schemas.microsoft.com/office/drawing/2014/main" id="{1EE80BB9-DC3E-8C91-C3F6-CC47B6698C7A}"/>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ular Callout 1">
            <a:extLst>
              <a:ext uri="{FF2B5EF4-FFF2-40B4-BE49-F238E27FC236}">
                <a16:creationId xmlns:a16="http://schemas.microsoft.com/office/drawing/2014/main" id="{C712A02E-620E-D962-4F34-E7F27A01DC1C}"/>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E674251-5730-06D3-3E7B-FB0027BC4959}"/>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3C71D10-B783-1DFE-C70B-E4A9C3403913}"/>
              </a:ext>
            </a:extLst>
          </p:cNvPr>
          <p:cNvSpPr txBox="1"/>
          <p:nvPr userDrawn="1"/>
        </p:nvSpPr>
        <p:spPr>
          <a:xfrm>
            <a:off x="9156772" y="891252"/>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learning</a:t>
            </a:r>
          </a:p>
        </p:txBody>
      </p:sp>
      <p:sp>
        <p:nvSpPr>
          <p:cNvPr id="12" name="TextBox 11">
            <a:extLst>
              <a:ext uri="{FF2B5EF4-FFF2-40B4-BE49-F238E27FC236}">
                <a16:creationId xmlns:a16="http://schemas.microsoft.com/office/drawing/2014/main" id="{D0EF3C4F-CA99-69AA-67E5-1A45AB5B96AC}"/>
              </a:ext>
            </a:extLst>
          </p:cNvPr>
          <p:cNvSpPr txBox="1"/>
          <p:nvPr userDrawn="1"/>
        </p:nvSpPr>
        <p:spPr>
          <a:xfrm>
            <a:off x="10531034" y="1217156"/>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equity</a:t>
            </a:r>
          </a:p>
        </p:txBody>
      </p:sp>
      <p:sp>
        <p:nvSpPr>
          <p:cNvPr id="13" name="TextBox 12">
            <a:extLst>
              <a:ext uri="{FF2B5EF4-FFF2-40B4-BE49-F238E27FC236}">
                <a16:creationId xmlns:a16="http://schemas.microsoft.com/office/drawing/2014/main" id="{C3744720-E9FB-E6AA-407E-A30A06E79867}"/>
              </a:ext>
            </a:extLst>
          </p:cNvPr>
          <p:cNvSpPr txBox="1"/>
          <p:nvPr userDrawn="1"/>
        </p:nvSpPr>
        <p:spPr>
          <a:xfrm>
            <a:off x="10336193" y="2920448"/>
            <a:ext cx="1097909" cy="492443"/>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wellbeing</a:t>
            </a:r>
          </a:p>
        </p:txBody>
      </p:sp>
      <p:sp>
        <p:nvSpPr>
          <p:cNvPr id="14" name="TextBox 13">
            <a:extLst>
              <a:ext uri="{FF2B5EF4-FFF2-40B4-BE49-F238E27FC236}">
                <a16:creationId xmlns:a16="http://schemas.microsoft.com/office/drawing/2014/main" id="{FEC2AF27-9AD8-1F2B-47D9-AA25131F3476}"/>
              </a:ext>
            </a:extLst>
          </p:cNvPr>
          <p:cNvSpPr txBox="1"/>
          <p:nvPr userDrawn="1"/>
        </p:nvSpPr>
        <p:spPr>
          <a:xfrm>
            <a:off x="8963628" y="3155094"/>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rights</a:t>
            </a:r>
          </a:p>
        </p:txBody>
      </p:sp>
      <p:sp>
        <p:nvSpPr>
          <p:cNvPr id="15" name="TextBox 14">
            <a:extLst>
              <a:ext uri="{FF2B5EF4-FFF2-40B4-BE49-F238E27FC236}">
                <a16:creationId xmlns:a16="http://schemas.microsoft.com/office/drawing/2014/main" id="{B6E9B441-95B3-1348-C01A-53085A3D885E}"/>
              </a:ext>
            </a:extLst>
          </p:cNvPr>
          <p:cNvSpPr txBox="1"/>
          <p:nvPr userDrawn="1"/>
        </p:nvSpPr>
        <p:spPr>
          <a:xfrm>
            <a:off x="8214650" y="1933142"/>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world</a:t>
            </a:r>
          </a:p>
        </p:txBody>
      </p:sp>
      <p:sp>
        <p:nvSpPr>
          <p:cNvPr id="16" name="TextBox 15">
            <a:extLst>
              <a:ext uri="{FF2B5EF4-FFF2-40B4-BE49-F238E27FC236}">
                <a16:creationId xmlns:a16="http://schemas.microsoft.com/office/drawing/2014/main" id="{AB9659E8-A5FC-86E2-6A86-9C98E34135F5}"/>
              </a:ext>
            </a:extLst>
          </p:cNvPr>
          <p:cNvSpPr txBox="1"/>
          <p:nvPr userDrawn="1"/>
        </p:nvSpPr>
        <p:spPr>
          <a:xfrm>
            <a:off x="9075032" y="2113204"/>
            <a:ext cx="1913202" cy="492443"/>
          </a:xfrm>
          <a:prstGeom prst="rect">
            <a:avLst/>
          </a:prstGeom>
          <a:noFill/>
        </p:spPr>
        <p:txBody>
          <a:bodyPr wrap="square" rtlCol="0">
            <a:spAutoFit/>
          </a:bodyPr>
          <a:lstStyle/>
          <a:p>
            <a:pPr algn="ctr"/>
            <a:r>
              <a:rPr lang="en-US" sz="1300" b="1">
                <a:solidFill>
                  <a:srgbClr val="004AAD"/>
                </a:solidFill>
                <a:latin typeface="Comic Sans MS" panose="030F0902030302020204" pitchFamily="66" charset="0"/>
              </a:rPr>
              <a:t>Our future for Scottish education</a:t>
            </a:r>
          </a:p>
        </p:txBody>
      </p:sp>
    </p:spTree>
    <p:extLst>
      <p:ext uri="{BB962C8B-B14F-4D97-AF65-F5344CB8AC3E}">
        <p14:creationId xmlns:p14="http://schemas.microsoft.com/office/powerpoint/2010/main" val="1521845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ontent with Capti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C8EA0-CD37-20A5-0964-6C47FE159B1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1">
            <a:extLst>
              <a:ext uri="{FF2B5EF4-FFF2-40B4-BE49-F238E27FC236}">
                <a16:creationId xmlns:a16="http://schemas.microsoft.com/office/drawing/2014/main" id="{16D4A259-C54C-1B52-6C65-949691DD84EC}"/>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ular Callout 1">
            <a:extLst>
              <a:ext uri="{FF2B5EF4-FFF2-40B4-BE49-F238E27FC236}">
                <a16:creationId xmlns:a16="http://schemas.microsoft.com/office/drawing/2014/main" id="{83FB5B30-5D68-EDE6-C29F-E7416FFE6440}"/>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a:solidFill>
                <a:srgbClr val="004AAD"/>
              </a:solidFill>
              <a:latin typeface="Comic Sans MS" panose="030F0902030302020204" pitchFamily="66" charset="0"/>
            </a:endParaRPr>
          </a:p>
        </p:txBody>
      </p:sp>
      <p:sp>
        <p:nvSpPr>
          <p:cNvPr id="11" name="TextBox 10">
            <a:extLst>
              <a:ext uri="{FF2B5EF4-FFF2-40B4-BE49-F238E27FC236}">
                <a16:creationId xmlns:a16="http://schemas.microsoft.com/office/drawing/2014/main" id="{001ED0E8-E227-12E4-D8B2-AA6A1C748999}"/>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12A42538-C9A7-CF6E-6AA6-D7AF2FB01C8F}"/>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8116249" y="451412"/>
            <a:ext cx="3692324" cy="3692324"/>
          </a:xfrm>
          <a:prstGeom prst="rect">
            <a:avLst/>
          </a:prstGeom>
        </p:spPr>
      </p:pic>
      <p:sp>
        <p:nvSpPr>
          <p:cNvPr id="19" name="TextBox 18">
            <a:extLst>
              <a:ext uri="{FF2B5EF4-FFF2-40B4-BE49-F238E27FC236}">
                <a16:creationId xmlns:a16="http://schemas.microsoft.com/office/drawing/2014/main" id="{4DE68FF1-23EA-653E-299F-229FF152EE79}"/>
              </a:ext>
            </a:extLst>
          </p:cNvPr>
          <p:cNvSpPr txBox="1"/>
          <p:nvPr userDrawn="1"/>
        </p:nvSpPr>
        <p:spPr>
          <a:xfrm>
            <a:off x="9156772" y="891252"/>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learning</a:t>
            </a:r>
          </a:p>
        </p:txBody>
      </p:sp>
      <p:sp>
        <p:nvSpPr>
          <p:cNvPr id="20" name="TextBox 19">
            <a:extLst>
              <a:ext uri="{FF2B5EF4-FFF2-40B4-BE49-F238E27FC236}">
                <a16:creationId xmlns:a16="http://schemas.microsoft.com/office/drawing/2014/main" id="{E59F6244-74A6-E88F-0C12-BD113276F234}"/>
              </a:ext>
            </a:extLst>
          </p:cNvPr>
          <p:cNvSpPr txBox="1"/>
          <p:nvPr userDrawn="1"/>
        </p:nvSpPr>
        <p:spPr>
          <a:xfrm>
            <a:off x="10531034" y="1217156"/>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equity</a:t>
            </a:r>
          </a:p>
        </p:txBody>
      </p:sp>
      <p:sp>
        <p:nvSpPr>
          <p:cNvPr id="21" name="TextBox 20">
            <a:extLst>
              <a:ext uri="{FF2B5EF4-FFF2-40B4-BE49-F238E27FC236}">
                <a16:creationId xmlns:a16="http://schemas.microsoft.com/office/drawing/2014/main" id="{7C66DAD3-E3DB-833F-1B28-E229AAF08211}"/>
              </a:ext>
            </a:extLst>
          </p:cNvPr>
          <p:cNvSpPr txBox="1"/>
          <p:nvPr userDrawn="1"/>
        </p:nvSpPr>
        <p:spPr>
          <a:xfrm>
            <a:off x="10336193" y="2920448"/>
            <a:ext cx="1097909" cy="492443"/>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wellbeing</a:t>
            </a:r>
          </a:p>
        </p:txBody>
      </p:sp>
      <p:sp>
        <p:nvSpPr>
          <p:cNvPr id="22" name="TextBox 21">
            <a:extLst>
              <a:ext uri="{FF2B5EF4-FFF2-40B4-BE49-F238E27FC236}">
                <a16:creationId xmlns:a16="http://schemas.microsoft.com/office/drawing/2014/main" id="{782ACE6F-950B-6308-2F64-0E3ADD27C460}"/>
              </a:ext>
            </a:extLst>
          </p:cNvPr>
          <p:cNvSpPr txBox="1"/>
          <p:nvPr userDrawn="1"/>
        </p:nvSpPr>
        <p:spPr>
          <a:xfrm>
            <a:off x="8963628" y="3155094"/>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rights</a:t>
            </a:r>
          </a:p>
        </p:txBody>
      </p:sp>
      <p:sp>
        <p:nvSpPr>
          <p:cNvPr id="23" name="TextBox 22">
            <a:extLst>
              <a:ext uri="{FF2B5EF4-FFF2-40B4-BE49-F238E27FC236}">
                <a16:creationId xmlns:a16="http://schemas.microsoft.com/office/drawing/2014/main" id="{64704CD2-557C-784E-AF44-214F0AECB364}"/>
              </a:ext>
            </a:extLst>
          </p:cNvPr>
          <p:cNvSpPr txBox="1"/>
          <p:nvPr userDrawn="1"/>
        </p:nvSpPr>
        <p:spPr>
          <a:xfrm>
            <a:off x="8214650" y="1933142"/>
            <a:ext cx="937550" cy="692497"/>
          </a:xfrm>
          <a:prstGeom prst="rect">
            <a:avLst/>
          </a:prstGeom>
          <a:noFill/>
        </p:spPr>
        <p:txBody>
          <a:bodyPr wrap="square" rtlCol="0">
            <a:spAutoFit/>
          </a:bodyPr>
          <a:lstStyle/>
          <a:p>
            <a:pPr algn="ctr"/>
            <a:r>
              <a:rPr lang="en-US" sz="1300">
                <a:solidFill>
                  <a:schemeClr val="bg1"/>
                </a:solidFill>
                <a:latin typeface="Comic Sans MS" panose="030F0902030302020204" pitchFamily="66" charset="0"/>
              </a:rPr>
              <a:t>Our future world</a:t>
            </a:r>
          </a:p>
        </p:txBody>
      </p:sp>
      <p:sp>
        <p:nvSpPr>
          <p:cNvPr id="24" name="TextBox 23">
            <a:extLst>
              <a:ext uri="{FF2B5EF4-FFF2-40B4-BE49-F238E27FC236}">
                <a16:creationId xmlns:a16="http://schemas.microsoft.com/office/drawing/2014/main" id="{B3E3A0D8-374D-FA94-5EC7-4790AB7A43DE}"/>
              </a:ext>
            </a:extLst>
          </p:cNvPr>
          <p:cNvSpPr txBox="1"/>
          <p:nvPr userDrawn="1"/>
        </p:nvSpPr>
        <p:spPr>
          <a:xfrm>
            <a:off x="9075032" y="2113204"/>
            <a:ext cx="1913202" cy="492443"/>
          </a:xfrm>
          <a:prstGeom prst="rect">
            <a:avLst/>
          </a:prstGeom>
          <a:noFill/>
        </p:spPr>
        <p:txBody>
          <a:bodyPr wrap="square" rtlCol="0">
            <a:spAutoFit/>
          </a:bodyPr>
          <a:lstStyle/>
          <a:p>
            <a:pPr algn="ctr"/>
            <a:r>
              <a:rPr lang="en-US" sz="1300" b="1">
                <a:solidFill>
                  <a:srgbClr val="004AAD"/>
                </a:solidFill>
                <a:latin typeface="Comic Sans MS" panose="030F0902030302020204" pitchFamily="66" charset="0"/>
              </a:rPr>
              <a:t>Our future for Scottish education</a:t>
            </a:r>
          </a:p>
        </p:txBody>
      </p:sp>
      <p:sp>
        <p:nvSpPr>
          <p:cNvPr id="3" name="Content Placeholder 2">
            <a:extLst>
              <a:ext uri="{FF2B5EF4-FFF2-40B4-BE49-F238E27FC236}">
                <a16:creationId xmlns:a16="http://schemas.microsoft.com/office/drawing/2014/main" id="{B034F96F-EF3E-C39B-7600-F37BEC493B3F}"/>
              </a:ext>
            </a:extLst>
          </p:cNvPr>
          <p:cNvSpPr>
            <a:spLocks noGrp="1"/>
          </p:cNvSpPr>
          <p:nvPr>
            <p:ph idx="11" hasCustomPrompt="1"/>
          </p:nvPr>
        </p:nvSpPr>
        <p:spPr>
          <a:xfrm>
            <a:off x="1203766" y="1331843"/>
            <a:ext cx="7153156" cy="2690348"/>
          </a:xfrm>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solidFill>
                  <a:schemeClr val="tx1"/>
                </a:solidFill>
              </a:defRPr>
            </a:lvl1pPr>
          </a:lstStyle>
          <a:p>
            <a:pPr marL="0" indent="0">
              <a:buNone/>
            </a:pPr>
            <a:r>
              <a:rPr lang="en-US" sz="2000">
                <a:solidFill>
                  <a:srgbClr val="004AAD"/>
                </a:solidFill>
              </a:rPr>
              <a:t>Question to be added here</a:t>
            </a:r>
          </a:p>
        </p:txBody>
      </p:sp>
      <p:sp>
        <p:nvSpPr>
          <p:cNvPr id="4" name="Title 1">
            <a:extLst>
              <a:ext uri="{FF2B5EF4-FFF2-40B4-BE49-F238E27FC236}">
                <a16:creationId xmlns:a16="http://schemas.microsoft.com/office/drawing/2014/main" id="{0CF67E97-F1EC-17EE-ECD6-AB3EC762757A}"/>
              </a:ext>
            </a:extLst>
          </p:cNvPr>
          <p:cNvSpPr>
            <a:spLocks noGrp="1"/>
          </p:cNvSpPr>
          <p:nvPr>
            <p:ph type="title" hasCustomPrompt="1"/>
          </p:nvPr>
        </p:nvSpPr>
        <p:spPr>
          <a:xfrm>
            <a:off x="638932" y="762794"/>
            <a:ext cx="7717990" cy="569049"/>
          </a:xfrm>
        </p:spPr>
        <p:txBody>
          <a:bodyPr anchor="ctr">
            <a:noAutofit/>
          </a:bodyPr>
          <a:lstStyle>
            <a:lvl1pPr>
              <a:defRPr sz="2800">
                <a:solidFill>
                  <a:srgbClr val="004AAD"/>
                </a:solidFill>
              </a:defRPr>
            </a:lvl1pPr>
          </a:lstStyle>
          <a:p>
            <a:r>
              <a:rPr lang="en-US"/>
              <a:t>Title</a:t>
            </a:r>
            <a:endParaRPr lang="en-GB"/>
          </a:p>
        </p:txBody>
      </p:sp>
    </p:spTree>
    <p:extLst>
      <p:ext uri="{BB962C8B-B14F-4D97-AF65-F5344CB8AC3E}">
        <p14:creationId xmlns:p14="http://schemas.microsoft.com/office/powerpoint/2010/main" val="933295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Content with Capti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C8EA0-CD37-20A5-0964-6C47FE159B1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ular Callout 1">
            <a:extLst>
              <a:ext uri="{FF2B5EF4-FFF2-40B4-BE49-F238E27FC236}">
                <a16:creationId xmlns:a16="http://schemas.microsoft.com/office/drawing/2014/main" id="{1EE80BB9-DC3E-8C91-C3F6-CC47B6698C7A}"/>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ular Callout 1">
            <a:extLst>
              <a:ext uri="{FF2B5EF4-FFF2-40B4-BE49-F238E27FC236}">
                <a16:creationId xmlns:a16="http://schemas.microsoft.com/office/drawing/2014/main" id="{C712A02E-620E-D962-4F34-E7F27A01DC1C}"/>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E674251-5730-06D3-3E7B-FB0027BC4959}"/>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303936EE-E653-199A-6546-BF42BBC31556}"/>
              </a:ext>
            </a:extLst>
          </p:cNvPr>
          <p:cNvSpPr>
            <a:spLocks noGrp="1"/>
          </p:cNvSpPr>
          <p:nvPr>
            <p:ph idx="11" hasCustomPrompt="1"/>
          </p:nvPr>
        </p:nvSpPr>
        <p:spPr>
          <a:xfrm>
            <a:off x="1203766" y="1331843"/>
            <a:ext cx="7153156" cy="2690348"/>
          </a:xfrm>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solidFill>
                  <a:schemeClr val="tx1"/>
                </a:solidFill>
              </a:defRPr>
            </a:lvl1pPr>
          </a:lstStyle>
          <a:p>
            <a:pPr marL="0" indent="0">
              <a:buNone/>
            </a:pPr>
            <a:r>
              <a:rPr lang="en-US" sz="2000">
                <a:solidFill>
                  <a:srgbClr val="004AAD"/>
                </a:solidFill>
              </a:rPr>
              <a:t>Question to be added here</a:t>
            </a:r>
          </a:p>
        </p:txBody>
      </p:sp>
      <p:sp>
        <p:nvSpPr>
          <p:cNvPr id="11" name="Title 1">
            <a:extLst>
              <a:ext uri="{FF2B5EF4-FFF2-40B4-BE49-F238E27FC236}">
                <a16:creationId xmlns:a16="http://schemas.microsoft.com/office/drawing/2014/main" id="{8532E74F-79BC-307F-5011-EC93CEA8AEE7}"/>
              </a:ext>
            </a:extLst>
          </p:cNvPr>
          <p:cNvSpPr>
            <a:spLocks noGrp="1"/>
          </p:cNvSpPr>
          <p:nvPr>
            <p:ph type="title" hasCustomPrompt="1"/>
          </p:nvPr>
        </p:nvSpPr>
        <p:spPr>
          <a:xfrm>
            <a:off x="638932" y="762794"/>
            <a:ext cx="7717990" cy="569049"/>
          </a:xfrm>
        </p:spPr>
        <p:txBody>
          <a:bodyPr anchor="ctr">
            <a:noAutofit/>
          </a:bodyPr>
          <a:lstStyle>
            <a:lvl1pPr>
              <a:defRPr sz="2800">
                <a:solidFill>
                  <a:srgbClr val="004AAD"/>
                </a:solidFill>
              </a:defRPr>
            </a:lvl1pPr>
          </a:lstStyle>
          <a:p>
            <a:r>
              <a:rPr lang="en-US"/>
              <a:t>Title</a:t>
            </a:r>
            <a:endParaRPr lang="en-GB"/>
          </a:p>
        </p:txBody>
      </p:sp>
    </p:spTree>
    <p:extLst>
      <p:ext uri="{BB962C8B-B14F-4D97-AF65-F5344CB8AC3E}">
        <p14:creationId xmlns:p14="http://schemas.microsoft.com/office/powerpoint/2010/main" val="138163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Content with Capti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C8EA0-CD37-20A5-0964-6C47FE159B1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1">
            <a:extLst>
              <a:ext uri="{FF2B5EF4-FFF2-40B4-BE49-F238E27FC236}">
                <a16:creationId xmlns:a16="http://schemas.microsoft.com/office/drawing/2014/main" id="{16D4A259-C54C-1B52-6C65-949691DD84EC}"/>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ular Callout 1">
            <a:extLst>
              <a:ext uri="{FF2B5EF4-FFF2-40B4-BE49-F238E27FC236}">
                <a16:creationId xmlns:a16="http://schemas.microsoft.com/office/drawing/2014/main" id="{83FB5B30-5D68-EDE6-C29F-E7416FFE6440}"/>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a:solidFill>
                <a:srgbClr val="004AAD"/>
              </a:solidFill>
              <a:latin typeface="Comic Sans MS" panose="030F0902030302020204" pitchFamily="66" charset="0"/>
            </a:endParaRPr>
          </a:p>
        </p:txBody>
      </p:sp>
      <p:sp>
        <p:nvSpPr>
          <p:cNvPr id="11" name="TextBox 10">
            <a:extLst>
              <a:ext uri="{FF2B5EF4-FFF2-40B4-BE49-F238E27FC236}">
                <a16:creationId xmlns:a16="http://schemas.microsoft.com/office/drawing/2014/main" id="{001ED0E8-E227-12E4-D8B2-AA6A1C748999}"/>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69E717-0D91-DB19-0B16-0A69CAF07E86}"/>
              </a:ext>
            </a:extLst>
          </p:cNvPr>
          <p:cNvSpPr>
            <a:spLocks noGrp="1"/>
          </p:cNvSpPr>
          <p:nvPr>
            <p:ph idx="11" hasCustomPrompt="1"/>
          </p:nvPr>
        </p:nvSpPr>
        <p:spPr>
          <a:xfrm>
            <a:off x="1203766" y="1331843"/>
            <a:ext cx="7153156" cy="2690348"/>
          </a:xfrm>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solidFill>
                  <a:schemeClr val="tx1"/>
                </a:solidFill>
              </a:defRPr>
            </a:lvl1pPr>
          </a:lstStyle>
          <a:p>
            <a:pPr marL="0" indent="0">
              <a:buNone/>
            </a:pPr>
            <a:r>
              <a:rPr lang="en-US" sz="2000">
                <a:solidFill>
                  <a:srgbClr val="004AAD"/>
                </a:solidFill>
              </a:rPr>
              <a:t>Question to be added here</a:t>
            </a:r>
          </a:p>
        </p:txBody>
      </p:sp>
      <p:sp>
        <p:nvSpPr>
          <p:cNvPr id="4" name="Title 1">
            <a:extLst>
              <a:ext uri="{FF2B5EF4-FFF2-40B4-BE49-F238E27FC236}">
                <a16:creationId xmlns:a16="http://schemas.microsoft.com/office/drawing/2014/main" id="{A031B709-3D47-BF60-6A69-7FFBB93F25D1}"/>
              </a:ext>
            </a:extLst>
          </p:cNvPr>
          <p:cNvSpPr>
            <a:spLocks noGrp="1"/>
          </p:cNvSpPr>
          <p:nvPr>
            <p:ph type="title" hasCustomPrompt="1"/>
          </p:nvPr>
        </p:nvSpPr>
        <p:spPr>
          <a:xfrm>
            <a:off x="638932" y="762794"/>
            <a:ext cx="7717990" cy="569049"/>
          </a:xfrm>
        </p:spPr>
        <p:txBody>
          <a:bodyPr anchor="ctr">
            <a:noAutofit/>
          </a:bodyPr>
          <a:lstStyle>
            <a:lvl1pPr>
              <a:defRPr sz="2800">
                <a:solidFill>
                  <a:srgbClr val="004AAD"/>
                </a:solidFill>
              </a:defRPr>
            </a:lvl1pPr>
          </a:lstStyle>
          <a:p>
            <a:r>
              <a:rPr lang="en-US"/>
              <a:t>Title</a:t>
            </a:r>
            <a:endParaRPr lang="en-GB"/>
          </a:p>
        </p:txBody>
      </p:sp>
    </p:spTree>
    <p:extLst>
      <p:ext uri="{BB962C8B-B14F-4D97-AF65-F5344CB8AC3E}">
        <p14:creationId xmlns:p14="http://schemas.microsoft.com/office/powerpoint/2010/main" val="14686407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36230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91332" y="1495242"/>
            <a:ext cx="5228470" cy="42379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324599" y="1495242"/>
            <a:ext cx="5228467" cy="42379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ext Placeholder 2">
            <a:extLst>
              <a:ext uri="{FF2B5EF4-FFF2-40B4-BE49-F238E27FC236}">
                <a16:creationId xmlns:a16="http://schemas.microsoft.com/office/drawing/2014/main" id="{4E797F31-35DC-B4C6-FEAF-D5959C252D5D}"/>
              </a:ext>
            </a:extLst>
          </p:cNvPr>
          <p:cNvSpPr>
            <a:spLocks noGrp="1"/>
          </p:cNvSpPr>
          <p:nvPr>
            <p:ph type="body" idx="10" hasCustomPrompt="1"/>
          </p:nvPr>
        </p:nvSpPr>
        <p:spPr>
          <a:xfrm>
            <a:off x="791332" y="926194"/>
            <a:ext cx="10742255" cy="569049"/>
          </a:xfrm>
        </p:spPr>
        <p:txBody>
          <a:bodyPr anchor="ctr">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3874534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18E532-8EF8-49D5-80BB-2210B758DCAC}" type="slidenum">
              <a:rPr lang="en-GB" smtClean="0"/>
              <a:t>‹#›</a:t>
            </a:fld>
            <a:endParaRPr lang="en-GB"/>
          </a:p>
        </p:txBody>
      </p:sp>
      <p:sp>
        <p:nvSpPr>
          <p:cNvPr id="7" name="TextBox 6"/>
          <p:cNvSpPr txBox="1"/>
          <p:nvPr userDrawn="1"/>
        </p:nvSpPr>
        <p:spPr>
          <a:xfrm rot="20265114">
            <a:off x="10131819" y="451526"/>
            <a:ext cx="1976435" cy="830997"/>
          </a:xfrm>
          <a:prstGeom prst="rect">
            <a:avLst/>
          </a:prstGeom>
          <a:noFill/>
        </p:spPr>
        <p:txBody>
          <a:bodyPr wrap="square" rtlCol="0">
            <a:spAutoFit/>
          </a:bodyPr>
          <a:lstStyle/>
          <a:p>
            <a:r>
              <a:rPr lang="en-GB" sz="4800">
                <a:solidFill>
                  <a:schemeClr val="bg1">
                    <a:lumMod val="75000"/>
                  </a:schemeClr>
                </a:solidFill>
              </a:rPr>
              <a:t>DRAFT</a:t>
            </a:r>
            <a:endParaRPr lang="en-GB">
              <a:solidFill>
                <a:schemeClr val="bg1">
                  <a:lumMod val="75000"/>
                </a:schemeClr>
              </a:solidFill>
            </a:endParaRPr>
          </a:p>
        </p:txBody>
      </p:sp>
    </p:spTree>
    <p:extLst>
      <p:ext uri="{BB962C8B-B14F-4D97-AF65-F5344CB8AC3E}">
        <p14:creationId xmlns:p14="http://schemas.microsoft.com/office/powerpoint/2010/main" val="38153224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704092F-CF71-4517-AA80-CDE37C53446E}" type="datetimeFigureOut">
              <a:rPr lang="en-GB" smtClean="0"/>
              <a:t>03/10/2022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18E532-8EF8-49D5-80BB-2210B758DCAC}" type="slidenum">
              <a:rPr lang="en-GB" smtClean="0"/>
              <a:t>‹#›</a:t>
            </a:fld>
            <a:endParaRPr lang="en-GB"/>
          </a:p>
        </p:txBody>
      </p:sp>
    </p:spTree>
    <p:extLst>
      <p:ext uri="{BB962C8B-B14F-4D97-AF65-F5344CB8AC3E}">
        <p14:creationId xmlns:p14="http://schemas.microsoft.com/office/powerpoint/2010/main" val="3771046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704092F-CF71-4517-AA80-CDE37C53446E}" type="datetimeFigureOut">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18E532-8EF8-49D5-80BB-2210B758DCAC}" type="slidenum">
              <a:rPr lang="en-GB" smtClean="0"/>
              <a:t>‹#›</a:t>
            </a:fld>
            <a:endParaRPr lang="en-GB"/>
          </a:p>
        </p:txBody>
      </p:sp>
    </p:spTree>
    <p:extLst>
      <p:ext uri="{BB962C8B-B14F-4D97-AF65-F5344CB8AC3E}">
        <p14:creationId xmlns:p14="http://schemas.microsoft.com/office/powerpoint/2010/main" val="275416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2798801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A8403C5-B6FB-2809-6F95-C4ADFDD55B79}"/>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ular Callout 1">
            <a:extLst>
              <a:ext uri="{FF2B5EF4-FFF2-40B4-BE49-F238E27FC236}">
                <a16:creationId xmlns:a16="http://schemas.microsoft.com/office/drawing/2014/main" id="{DDF1B0BD-C470-C0F5-1480-8104F9BB3AD1}"/>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ular Callout 1">
            <a:extLst>
              <a:ext uri="{FF2B5EF4-FFF2-40B4-BE49-F238E27FC236}">
                <a16:creationId xmlns:a16="http://schemas.microsoft.com/office/drawing/2014/main" id="{48A2BE7D-F9BF-25DA-6FE8-0E7A418882A1}"/>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0E151E6-F7CC-1345-858C-F5411522E5D0}"/>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8297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91E2BA-2119-ED70-DA45-06908C50EEF9}"/>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ular Callout 1">
            <a:extLst>
              <a:ext uri="{FF2B5EF4-FFF2-40B4-BE49-F238E27FC236}">
                <a16:creationId xmlns:a16="http://schemas.microsoft.com/office/drawing/2014/main" id="{CEAEB1AC-5393-578B-D60F-B485F0175884}"/>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ular Callout 1">
            <a:extLst>
              <a:ext uri="{FF2B5EF4-FFF2-40B4-BE49-F238E27FC236}">
                <a16:creationId xmlns:a16="http://schemas.microsoft.com/office/drawing/2014/main" id="{5060AC90-A2A6-1DC7-4436-EEDDA227DCF3}"/>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a:solidFill>
                <a:srgbClr val="004AAD"/>
              </a:solidFill>
              <a:latin typeface="Comic Sans MS" panose="030F0902030302020204" pitchFamily="66" charset="0"/>
            </a:endParaRPr>
          </a:p>
        </p:txBody>
      </p:sp>
      <p:sp>
        <p:nvSpPr>
          <p:cNvPr id="6" name="TextBox 5">
            <a:extLst>
              <a:ext uri="{FF2B5EF4-FFF2-40B4-BE49-F238E27FC236}">
                <a16:creationId xmlns:a16="http://schemas.microsoft.com/office/drawing/2014/main" id="{0E09623D-90DC-B32F-17E9-8A22CA612D94}"/>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210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solidFill>
        <a:effectLst/>
      </p:bgPr>
    </p:bg>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779A76F4-BA77-3069-63A5-D331E7D0A65E}"/>
              </a:ext>
            </a:extLst>
          </p:cNvPr>
          <p:cNvSpPr>
            <a:spLocks noGrp="1"/>
          </p:cNvSpPr>
          <p:nvPr>
            <p:ph type="body" idx="1" hasCustomPrompt="1"/>
          </p:nvPr>
        </p:nvSpPr>
        <p:spPr>
          <a:xfrm>
            <a:off x="633286" y="745570"/>
            <a:ext cx="10742255" cy="569049"/>
          </a:xfrm>
        </p:spPr>
        <p:txBody>
          <a:bodyPr anchor="ctr">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Content Placeholder 3">
            <a:extLst>
              <a:ext uri="{FF2B5EF4-FFF2-40B4-BE49-F238E27FC236}">
                <a16:creationId xmlns:a16="http://schemas.microsoft.com/office/drawing/2014/main" id="{902B7C80-17D0-2F5B-5E7B-1A7522329B25}"/>
              </a:ext>
            </a:extLst>
          </p:cNvPr>
          <p:cNvSpPr>
            <a:spLocks noGrp="1"/>
          </p:cNvSpPr>
          <p:nvPr>
            <p:ph sz="half" idx="2"/>
          </p:nvPr>
        </p:nvSpPr>
        <p:spPr>
          <a:xfrm>
            <a:off x="633286" y="1314619"/>
            <a:ext cx="10742255" cy="39109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8557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mparison">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10AB613-8BB8-1759-8604-A9963AEAF0C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ular Callout 1">
            <a:extLst>
              <a:ext uri="{FF2B5EF4-FFF2-40B4-BE49-F238E27FC236}">
                <a16:creationId xmlns:a16="http://schemas.microsoft.com/office/drawing/2014/main" id="{CAE6187F-E1DA-81AB-DC73-B536C47D4CE0}"/>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
            <a:extLst>
              <a:ext uri="{FF2B5EF4-FFF2-40B4-BE49-F238E27FC236}">
                <a16:creationId xmlns:a16="http://schemas.microsoft.com/office/drawing/2014/main" id="{FA9C99C2-706E-EA0F-7FCE-4C529DA6979E}"/>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060E1674-4CE6-DE7C-8256-609ECEF531BA}"/>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2" name="Text Placeholder 2">
            <a:extLst>
              <a:ext uri="{FF2B5EF4-FFF2-40B4-BE49-F238E27FC236}">
                <a16:creationId xmlns:a16="http://schemas.microsoft.com/office/drawing/2014/main" id="{D6F67E55-A3C9-62DE-E5FB-4EF3C615EFA8}"/>
              </a:ext>
            </a:extLst>
          </p:cNvPr>
          <p:cNvSpPr>
            <a:spLocks noGrp="1"/>
          </p:cNvSpPr>
          <p:nvPr>
            <p:ph type="body" idx="1" hasCustomPrompt="1"/>
          </p:nvPr>
        </p:nvSpPr>
        <p:spPr>
          <a:xfrm>
            <a:off x="621997" y="756859"/>
            <a:ext cx="10742255" cy="569049"/>
          </a:xfrm>
        </p:spPr>
        <p:txBody>
          <a:bodyPr anchor="ctr">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Content Placeholder 3">
            <a:extLst>
              <a:ext uri="{FF2B5EF4-FFF2-40B4-BE49-F238E27FC236}">
                <a16:creationId xmlns:a16="http://schemas.microsoft.com/office/drawing/2014/main" id="{677893B3-21E7-FA61-B214-5EE23997809B}"/>
              </a:ext>
            </a:extLst>
          </p:cNvPr>
          <p:cNvSpPr>
            <a:spLocks noGrp="1"/>
          </p:cNvSpPr>
          <p:nvPr>
            <p:ph sz="half" idx="2"/>
          </p:nvPr>
        </p:nvSpPr>
        <p:spPr>
          <a:xfrm>
            <a:off x="621997" y="1325908"/>
            <a:ext cx="10742255" cy="39109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2929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6A419FB-686E-2F10-E1E0-F2BC57A34643}"/>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ular Callout 1">
            <a:extLst>
              <a:ext uri="{FF2B5EF4-FFF2-40B4-BE49-F238E27FC236}">
                <a16:creationId xmlns:a16="http://schemas.microsoft.com/office/drawing/2014/main" id="{5A63D3C4-2484-8588-1BA8-85A51DF42797}"/>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
            <a:extLst>
              <a:ext uri="{FF2B5EF4-FFF2-40B4-BE49-F238E27FC236}">
                <a16:creationId xmlns:a16="http://schemas.microsoft.com/office/drawing/2014/main" id="{7EFBA9FB-047E-F907-B8A2-26C61C49F1F0}"/>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a:solidFill>
                <a:srgbClr val="004AAD"/>
              </a:solidFill>
              <a:latin typeface="Comic Sans MS" panose="030F0902030302020204" pitchFamily="66" charset="0"/>
            </a:endParaRPr>
          </a:p>
        </p:txBody>
      </p:sp>
      <p:sp>
        <p:nvSpPr>
          <p:cNvPr id="13" name="TextBox 12">
            <a:extLst>
              <a:ext uri="{FF2B5EF4-FFF2-40B4-BE49-F238E27FC236}">
                <a16:creationId xmlns:a16="http://schemas.microsoft.com/office/drawing/2014/main" id="{8DF17277-D57D-0361-A7A9-17E4CD2ABD5A}"/>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2" name="Text Placeholder 2">
            <a:extLst>
              <a:ext uri="{FF2B5EF4-FFF2-40B4-BE49-F238E27FC236}">
                <a16:creationId xmlns:a16="http://schemas.microsoft.com/office/drawing/2014/main" id="{6FFF3F3B-A949-12BE-5DB9-80527211DB9F}"/>
              </a:ext>
            </a:extLst>
          </p:cNvPr>
          <p:cNvSpPr>
            <a:spLocks noGrp="1"/>
          </p:cNvSpPr>
          <p:nvPr>
            <p:ph type="body" idx="1" hasCustomPrompt="1"/>
          </p:nvPr>
        </p:nvSpPr>
        <p:spPr>
          <a:xfrm>
            <a:off x="633286" y="756859"/>
            <a:ext cx="10742255" cy="569049"/>
          </a:xfrm>
        </p:spPr>
        <p:txBody>
          <a:bodyPr anchor="ctr">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 name="Content Placeholder 3">
            <a:extLst>
              <a:ext uri="{FF2B5EF4-FFF2-40B4-BE49-F238E27FC236}">
                <a16:creationId xmlns:a16="http://schemas.microsoft.com/office/drawing/2014/main" id="{42945114-A7A8-AE05-49D3-417D12051471}"/>
              </a:ext>
            </a:extLst>
          </p:cNvPr>
          <p:cNvSpPr>
            <a:spLocks noGrp="1"/>
          </p:cNvSpPr>
          <p:nvPr>
            <p:ph sz="half" idx="2"/>
          </p:nvPr>
        </p:nvSpPr>
        <p:spPr>
          <a:xfrm>
            <a:off x="633286" y="1325908"/>
            <a:ext cx="10742255" cy="3910930"/>
          </a:xfrm>
        </p:spPr>
        <p:txBody>
          <a:bodyPr/>
          <a:lstStyle>
            <a:lvl1pPr>
              <a:defRPr sz="18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45315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932" y="762794"/>
            <a:ext cx="564835" cy="569049"/>
          </a:xfrm>
        </p:spPr>
        <p:txBody>
          <a:bodyPr anchor="t">
            <a:noAutofit/>
          </a:bodyPr>
          <a:lstStyle>
            <a:lvl1pPr>
              <a:defRPr sz="4000">
                <a:solidFill>
                  <a:srgbClr val="004AAD"/>
                </a:solidFill>
                <a:latin typeface="Arial" panose="020B0604020202020204" pitchFamily="34" charset="0"/>
                <a:cs typeface="Arial" panose="020B0604020202020204" pitchFamily="34" charset="0"/>
              </a:defRPr>
            </a:lvl1pPr>
          </a:lstStyle>
          <a:p>
            <a:r>
              <a:rPr lang="en-US"/>
              <a:t>1</a:t>
            </a:r>
            <a:endParaRPr lang="en-GB"/>
          </a:p>
        </p:txBody>
      </p:sp>
      <p:sp>
        <p:nvSpPr>
          <p:cNvPr id="9" name="Content Placeholder 1">
            <a:extLst>
              <a:ext uri="{FF2B5EF4-FFF2-40B4-BE49-F238E27FC236}">
                <a16:creationId xmlns:a16="http://schemas.microsoft.com/office/drawing/2014/main" id="{283DD984-97FC-0BC4-9F1E-9646F188CC02}"/>
              </a:ext>
            </a:extLst>
          </p:cNvPr>
          <p:cNvSpPr>
            <a:spLocks noGrp="1"/>
          </p:cNvSpPr>
          <p:nvPr>
            <p:ph idx="10" hasCustomPrompt="1"/>
          </p:nvPr>
        </p:nvSpPr>
        <p:spPr>
          <a:xfrm>
            <a:off x="1203766" y="738652"/>
            <a:ext cx="6912483" cy="1066999"/>
          </a:xfrm>
        </p:spPr>
        <p:txBody>
          <a:bodyPr>
            <a:normAutofit/>
          </a:bodyPr>
          <a:lstStyle/>
          <a:p>
            <a:pPr marL="0" indent="0">
              <a:buNone/>
            </a:pPr>
            <a:r>
              <a:rPr lang="en-US" sz="1800">
                <a:solidFill>
                  <a:srgbClr val="004AAD"/>
                </a:solidFill>
              </a:rPr>
              <a:t>Question to be added here</a:t>
            </a:r>
          </a:p>
        </p:txBody>
      </p:sp>
      <p:sp>
        <p:nvSpPr>
          <p:cNvPr id="3" name="Rectangle 2">
            <a:extLst>
              <a:ext uri="{FF2B5EF4-FFF2-40B4-BE49-F238E27FC236}">
                <a16:creationId xmlns:a16="http://schemas.microsoft.com/office/drawing/2014/main" id="{EE4A24C3-B820-00E1-8A35-FA4E6D1AC84A}"/>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ular Callout 1">
            <a:extLst>
              <a:ext uri="{FF2B5EF4-FFF2-40B4-BE49-F238E27FC236}">
                <a16:creationId xmlns:a16="http://schemas.microsoft.com/office/drawing/2014/main" id="{005FC39A-61C8-2B53-A6E6-66914DD77171}"/>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ular Callout 1">
            <a:extLst>
              <a:ext uri="{FF2B5EF4-FFF2-40B4-BE49-F238E27FC236}">
                <a16:creationId xmlns:a16="http://schemas.microsoft.com/office/drawing/2014/main" id="{52B28A3D-60EC-ECA6-AE65-7B9D425EF46D}"/>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8E5928D-6637-8ACD-9CFF-A5173BD0E5D3}"/>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13" name="Rounded Rectangular Callout 12">
            <a:extLst>
              <a:ext uri="{FF2B5EF4-FFF2-40B4-BE49-F238E27FC236}">
                <a16:creationId xmlns:a16="http://schemas.microsoft.com/office/drawing/2014/main" id="{4DE9F01D-118F-E1B0-18FF-81A075E50464}"/>
              </a:ext>
            </a:extLst>
          </p:cNvPr>
          <p:cNvSpPr/>
          <p:nvPr userDrawn="1"/>
        </p:nvSpPr>
        <p:spPr>
          <a:xfrm>
            <a:off x="8915401" y="811152"/>
            <a:ext cx="1507384" cy="1041381"/>
          </a:xfrm>
          <a:prstGeom prst="wedgeRoundRectCallout">
            <a:avLst>
              <a:gd name="adj1" fmla="val -30411"/>
              <a:gd name="adj2" fmla="val 75044"/>
              <a:gd name="adj3" fmla="val 16667"/>
            </a:avLst>
          </a:prstGeom>
          <a:no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3">
            <a:extLst>
              <a:ext uri="{FF2B5EF4-FFF2-40B4-BE49-F238E27FC236}">
                <a16:creationId xmlns:a16="http://schemas.microsoft.com/office/drawing/2014/main" id="{38B4D0F8-9180-2EE2-4116-86411B22601E}"/>
              </a:ext>
            </a:extLst>
          </p:cNvPr>
          <p:cNvSpPr/>
          <p:nvPr userDrawn="1"/>
        </p:nvSpPr>
        <p:spPr>
          <a:xfrm flipH="1">
            <a:off x="9784537" y="1252460"/>
            <a:ext cx="1428894" cy="1041381"/>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888C23B2-8B5B-01C2-E9A1-89B49B5FAF0C}"/>
              </a:ext>
            </a:extLst>
          </p:cNvPr>
          <p:cNvCxnSpPr/>
          <p:nvPr userDrawn="1"/>
        </p:nvCxnSpPr>
        <p:spPr>
          <a:xfrm>
            <a:off x="10010274" y="1601919"/>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FE61FC0-7518-7BF6-7482-A56E4DA6EFFE}"/>
              </a:ext>
            </a:extLst>
          </p:cNvPr>
          <p:cNvCxnSpPr/>
          <p:nvPr userDrawn="1"/>
        </p:nvCxnSpPr>
        <p:spPr>
          <a:xfrm>
            <a:off x="10010274" y="1805651"/>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DF1E7BB-2460-16E3-1CDA-4D81D1335682}"/>
              </a:ext>
            </a:extLst>
          </p:cNvPr>
          <p:cNvCxnSpPr/>
          <p:nvPr userDrawn="1"/>
        </p:nvCxnSpPr>
        <p:spPr>
          <a:xfrm>
            <a:off x="10010274" y="1992427"/>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40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932" y="762794"/>
            <a:ext cx="564835" cy="569049"/>
          </a:xfrm>
        </p:spPr>
        <p:txBody>
          <a:bodyPr anchor="t">
            <a:noAutofit/>
          </a:bodyPr>
          <a:lstStyle>
            <a:lvl1pPr>
              <a:defRPr sz="4000">
                <a:solidFill>
                  <a:srgbClr val="004AAD"/>
                </a:solidFill>
                <a:latin typeface="Arial" panose="020B0604020202020204" pitchFamily="34" charset="0"/>
                <a:cs typeface="Arial" panose="020B0604020202020204" pitchFamily="34" charset="0"/>
              </a:defRPr>
            </a:lvl1pPr>
          </a:lstStyle>
          <a:p>
            <a:r>
              <a:rPr lang="en-US"/>
              <a:t>1</a:t>
            </a:r>
            <a:endParaRPr lang="en-GB"/>
          </a:p>
        </p:txBody>
      </p:sp>
      <p:sp>
        <p:nvSpPr>
          <p:cNvPr id="9" name="Content Placeholder 1">
            <a:extLst>
              <a:ext uri="{FF2B5EF4-FFF2-40B4-BE49-F238E27FC236}">
                <a16:creationId xmlns:a16="http://schemas.microsoft.com/office/drawing/2014/main" id="{283DD984-97FC-0BC4-9F1E-9646F188CC02}"/>
              </a:ext>
            </a:extLst>
          </p:cNvPr>
          <p:cNvSpPr>
            <a:spLocks noGrp="1"/>
          </p:cNvSpPr>
          <p:nvPr>
            <p:ph idx="10" hasCustomPrompt="1"/>
          </p:nvPr>
        </p:nvSpPr>
        <p:spPr>
          <a:xfrm>
            <a:off x="1203766" y="738652"/>
            <a:ext cx="6912483" cy="1066999"/>
          </a:xfrm>
        </p:spPr>
        <p:txBody>
          <a:bodyPr>
            <a:normAutofit/>
          </a:bodyPr>
          <a:lstStyle/>
          <a:p>
            <a:pPr marL="0" indent="0">
              <a:buNone/>
            </a:pPr>
            <a:r>
              <a:rPr lang="en-US" sz="1800">
                <a:solidFill>
                  <a:srgbClr val="004AAD"/>
                </a:solidFill>
              </a:rPr>
              <a:t>Question to be added here</a:t>
            </a:r>
          </a:p>
        </p:txBody>
      </p:sp>
      <p:sp>
        <p:nvSpPr>
          <p:cNvPr id="3" name="Rectangle 2">
            <a:extLst>
              <a:ext uri="{FF2B5EF4-FFF2-40B4-BE49-F238E27FC236}">
                <a16:creationId xmlns:a16="http://schemas.microsoft.com/office/drawing/2014/main" id="{EE4A24C3-B820-00E1-8A35-FA4E6D1AC84A}"/>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1">
            <a:extLst>
              <a:ext uri="{FF2B5EF4-FFF2-40B4-BE49-F238E27FC236}">
                <a16:creationId xmlns:a16="http://schemas.microsoft.com/office/drawing/2014/main" id="{5D95D3A7-4D59-4719-C55C-1C206420116B}"/>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ular Callout 1">
            <a:extLst>
              <a:ext uri="{FF2B5EF4-FFF2-40B4-BE49-F238E27FC236}">
                <a16:creationId xmlns:a16="http://schemas.microsoft.com/office/drawing/2014/main" id="{A3EFF965-252A-C3F5-AC90-C217E669580C}"/>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a:solidFill>
                <a:srgbClr val="004AAD"/>
              </a:solidFill>
              <a:latin typeface="Comic Sans MS" panose="030F0902030302020204" pitchFamily="66" charset="0"/>
            </a:endParaRPr>
          </a:p>
        </p:txBody>
      </p:sp>
      <p:sp>
        <p:nvSpPr>
          <p:cNvPr id="10" name="TextBox 9">
            <a:extLst>
              <a:ext uri="{FF2B5EF4-FFF2-40B4-BE49-F238E27FC236}">
                <a16:creationId xmlns:a16="http://schemas.microsoft.com/office/drawing/2014/main" id="{596889BA-28EF-CFB9-FF6A-AAFDD9570EA9}"/>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a:solidFill>
                  <a:srgbClr val="004AAD"/>
                </a:solidFill>
                <a:latin typeface="Arial" panose="020B0604020202020204" pitchFamily="34" charset="0"/>
                <a:cs typeface="Arial" panose="020B0604020202020204" pitchFamily="34" charset="0"/>
              </a:rPr>
              <a:t> #</a:t>
            </a:r>
            <a:r>
              <a:rPr lang="en-US" sz="1500" b="1" err="1">
                <a:solidFill>
                  <a:srgbClr val="004AAD"/>
                </a:solidFill>
                <a:latin typeface="Arial" panose="020B0604020202020204" pitchFamily="34" charset="0"/>
                <a:cs typeface="Arial" panose="020B0604020202020204" pitchFamily="34" charset="0"/>
              </a:rPr>
              <a:t>TalkScottishEducation</a:t>
            </a:r>
            <a:endParaRPr lang="en-US" sz="1500" b="1">
              <a:solidFill>
                <a:srgbClr val="004AAD"/>
              </a:solidFill>
              <a:latin typeface="Arial" panose="020B0604020202020204" pitchFamily="34" charset="0"/>
              <a:cs typeface="Arial" panose="020B0604020202020204" pitchFamily="34" charset="0"/>
            </a:endParaRPr>
          </a:p>
        </p:txBody>
      </p:sp>
      <p:sp>
        <p:nvSpPr>
          <p:cNvPr id="12" name="Rounded Rectangular Callout 11">
            <a:extLst>
              <a:ext uri="{FF2B5EF4-FFF2-40B4-BE49-F238E27FC236}">
                <a16:creationId xmlns:a16="http://schemas.microsoft.com/office/drawing/2014/main" id="{05CA2DD2-B825-7D89-88F3-6A3B4B3C26CA}"/>
              </a:ext>
            </a:extLst>
          </p:cNvPr>
          <p:cNvSpPr/>
          <p:nvPr userDrawn="1"/>
        </p:nvSpPr>
        <p:spPr>
          <a:xfrm>
            <a:off x="8915401" y="811152"/>
            <a:ext cx="1507384" cy="1041381"/>
          </a:xfrm>
          <a:prstGeom prst="wedgeRoundRectCallout">
            <a:avLst>
              <a:gd name="adj1" fmla="val -30411"/>
              <a:gd name="adj2" fmla="val 75044"/>
              <a:gd name="adj3" fmla="val 16667"/>
            </a:avLst>
          </a:prstGeom>
          <a:no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ular Callout 12">
            <a:extLst>
              <a:ext uri="{FF2B5EF4-FFF2-40B4-BE49-F238E27FC236}">
                <a16:creationId xmlns:a16="http://schemas.microsoft.com/office/drawing/2014/main" id="{93F19DE3-07B0-5954-E392-564077A5AAC5}"/>
              </a:ext>
            </a:extLst>
          </p:cNvPr>
          <p:cNvSpPr/>
          <p:nvPr userDrawn="1"/>
        </p:nvSpPr>
        <p:spPr>
          <a:xfrm flipH="1">
            <a:off x="9784537" y="1252460"/>
            <a:ext cx="1428894" cy="1041381"/>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7C549D75-B8EC-1AAE-41C2-650E495C89F1}"/>
              </a:ext>
            </a:extLst>
          </p:cNvPr>
          <p:cNvCxnSpPr/>
          <p:nvPr userDrawn="1"/>
        </p:nvCxnSpPr>
        <p:spPr>
          <a:xfrm>
            <a:off x="10010274" y="1601919"/>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B5F6F2-5761-227B-A107-84BEF8E20248}"/>
              </a:ext>
            </a:extLst>
          </p:cNvPr>
          <p:cNvCxnSpPr/>
          <p:nvPr userDrawn="1"/>
        </p:nvCxnSpPr>
        <p:spPr>
          <a:xfrm>
            <a:off x="10010274" y="1805651"/>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012B6BC-C833-9BBB-14EC-A72453C4D8DE}"/>
              </a:ext>
            </a:extLst>
          </p:cNvPr>
          <p:cNvCxnSpPr/>
          <p:nvPr userDrawn="1"/>
        </p:nvCxnSpPr>
        <p:spPr>
          <a:xfrm>
            <a:off x="10010274" y="1992427"/>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003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7239000" y="6356350"/>
            <a:ext cx="4114800"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endParaRPr lang="en-GB"/>
          </a:p>
        </p:txBody>
      </p:sp>
    </p:spTree>
    <p:extLst>
      <p:ext uri="{BB962C8B-B14F-4D97-AF65-F5344CB8AC3E}">
        <p14:creationId xmlns:p14="http://schemas.microsoft.com/office/powerpoint/2010/main" val="2471438008"/>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60" r:id="rId3"/>
    <p:sldLayoutId id="2147483651" r:id="rId4"/>
    <p:sldLayoutId id="2147483653" r:id="rId5"/>
    <p:sldLayoutId id="2147483662" r:id="rId6"/>
    <p:sldLayoutId id="2147483661" r:id="rId7"/>
    <p:sldLayoutId id="2147483663" r:id="rId8"/>
    <p:sldLayoutId id="2147483665" r:id="rId9"/>
    <p:sldLayoutId id="2147483664" r:id="rId10"/>
    <p:sldLayoutId id="2147483666" r:id="rId11"/>
    <p:sldLayoutId id="2147483667" r:id="rId12"/>
    <p:sldLayoutId id="2147483668" r:id="rId13"/>
    <p:sldLayoutId id="2147483655" r:id="rId14"/>
    <p:sldLayoutId id="2147483652" r:id="rId15"/>
    <p:sldLayoutId id="2147483669" r:id="rId16"/>
    <p:sldLayoutId id="2147483670" r:id="rId17"/>
    <p:sldLayoutId id="2147483671" r:id="rId18"/>
  </p:sldLayoutIdLst>
  <p:txStyles>
    <p:titleStyle>
      <a:lvl1pPr algn="l" defTabSz="914400" rtl="0" eaLnBrk="1" latinLnBrk="0" hangingPunct="1">
        <a:lnSpc>
          <a:spcPct val="90000"/>
        </a:lnSpc>
        <a:spcBef>
          <a:spcPct val="0"/>
        </a:spcBef>
        <a:buNone/>
        <a:defRPr sz="4000" b="1" i="0" kern="1200">
          <a:solidFill>
            <a:srgbClr val="004AAD"/>
          </a:solidFill>
          <a:latin typeface="Gill Sans" panose="020B0502020104020203" pitchFamily="34" charset="-79"/>
          <a:ea typeface="+mj-ea"/>
          <a:cs typeface="Gill Sans" panose="020B0502020104020203" pitchFamily="34" charset="-79"/>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8" Type="http://schemas.openxmlformats.org/officeDocument/2006/relationships/slide" Target="slide39.xml"/><Relationship Id="rId3" Type="http://schemas.openxmlformats.org/officeDocument/2006/relationships/slide" Target="slide4.xml"/><Relationship Id="rId7" Type="http://schemas.openxmlformats.org/officeDocument/2006/relationships/slide" Target="slide26.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slide" Target="slide5.xml"/><Relationship Id="rId9" Type="http://schemas.openxmlformats.org/officeDocument/2006/relationships/slide" Target="slide3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hyperlink" Target="https://consult.gov.scot/learning-directorate/national-discussion-on-education" TargetMode="External"/><Relationship Id="rId2" Type="http://schemas.openxmlformats.org/officeDocument/2006/relationships/hyperlink" Target="https://consult.gov.scot/learning-directorate/national-discussion-feedback" TargetMode="External"/><Relationship Id="rId1" Type="http://schemas.openxmlformats.org/officeDocument/2006/relationships/slideLayout" Target="../slideLayouts/slideLayout8.xml"/><Relationship Id="rId4" Type="http://schemas.openxmlformats.org/officeDocument/2006/relationships/hyperlink" Target="mailto:nationaldiscussiononeducation@gov.sco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U0BaSciflZQ" TargetMode="External"/><Relationship Id="rId1" Type="http://schemas.openxmlformats.org/officeDocument/2006/relationships/slideLayout" Target="../slideLayouts/slideLayout7.xml"/><Relationship Id="rId4" Type="http://schemas.openxmlformats.org/officeDocument/2006/relationships/image" Target="../media/image6.svg"/></Relationships>
</file>

<file path=ppt/slides/_rels/slide40.xml.rels><?xml version="1.0" encoding="UTF-8" standalone="yes"?>
<Relationships xmlns="http://schemas.openxmlformats.org/package/2006/relationships"><Relationship Id="rId3" Type="http://schemas.openxmlformats.org/officeDocument/2006/relationships/hyperlink" Target="http://nationalarchives.gov.uk/doc/open-government-licence/version/3" TargetMode="External"/><Relationship Id="rId2" Type="http://schemas.openxmlformats.org/officeDocument/2006/relationships/image" Target="../media/image12.png"/><Relationship Id="rId1" Type="http://schemas.openxmlformats.org/officeDocument/2006/relationships/slideLayout" Target="../slideLayouts/slideLayout14.xml"/><Relationship Id="rId5" Type="http://schemas.openxmlformats.org/officeDocument/2006/relationships/hyperlink" Target="http://www.gov.scot/" TargetMode="External"/><Relationship Id="rId4" Type="http://schemas.openxmlformats.org/officeDocument/2006/relationships/hyperlink" Target="mailto:psi%40nationalarchives.gsi.gov.uk?subjec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5479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E4ABC772-1E3A-F55B-55EF-8D55F6032797}"/>
              </a:ext>
            </a:extLst>
          </p:cNvPr>
          <p:cNvSpPr>
            <a:spLocks noGrp="1"/>
          </p:cNvSpPr>
          <p:nvPr>
            <p:ph idx="11"/>
          </p:nvPr>
        </p:nvSpPr>
        <p:spPr>
          <a:xfrm>
            <a:off x="1203766" y="2120348"/>
            <a:ext cx="10219608" cy="3919957"/>
          </a:xfrm>
        </p:spPr>
        <p:txBody>
          <a:bodyPr>
            <a:noAutofit/>
          </a:bodyPr>
          <a:lstStyle/>
          <a:p>
            <a:r>
              <a:rPr lang="en-US" sz="2000">
                <a:solidFill>
                  <a:srgbClr val="004AAD"/>
                </a:solidFill>
              </a:rPr>
              <a:t>Summary:</a:t>
            </a:r>
          </a:p>
          <a:p>
            <a:r>
              <a:rPr lang="en-US"/>
              <a:t>The activity prepares learners to answer one of the national discussion's key questions.  </a:t>
            </a:r>
            <a:br>
              <a:rPr lang="en-US"/>
            </a:br>
            <a:r>
              <a:rPr lang="en-US"/>
              <a:t>It could take 50 mins to complete</a:t>
            </a:r>
            <a:br>
              <a:rPr lang="en-US"/>
            </a:br>
            <a:br>
              <a:rPr lang="en-US"/>
            </a:br>
            <a:r>
              <a:rPr lang="en-US" sz="2000">
                <a:solidFill>
                  <a:srgbClr val="004AAD"/>
                </a:solidFill>
              </a:rPr>
              <a:t>Outline</a:t>
            </a:r>
          </a:p>
          <a:p>
            <a:r>
              <a:rPr lang="en-US"/>
              <a:t>Facilitator-led context setting: learning &amp; the future: making a vision reality (5 mins)</a:t>
            </a:r>
            <a:br>
              <a:rPr lang="en-US"/>
            </a:br>
            <a:r>
              <a:rPr lang="en-US"/>
              <a:t>Group activity: Petition design (30 mins)</a:t>
            </a:r>
            <a:br>
              <a:rPr lang="en-US"/>
            </a:br>
            <a:r>
              <a:rPr lang="en-US"/>
              <a:t>Sharing petitions (15 mins)</a:t>
            </a:r>
          </a:p>
          <a:p>
            <a:r>
              <a:rPr lang="en-US" sz="2000">
                <a:solidFill>
                  <a:srgbClr val="004AAD"/>
                </a:solidFill>
              </a:rPr>
              <a:t>Anticipated outputs</a:t>
            </a:r>
          </a:p>
          <a:p>
            <a:r>
              <a:rPr lang="en-US"/>
              <a:t>Petitions</a:t>
            </a:r>
            <a:br>
              <a:rPr lang="en-US"/>
            </a:br>
            <a:r>
              <a:rPr lang="en-US"/>
              <a:t>Engagement in discussion</a:t>
            </a:r>
          </a:p>
        </p:txBody>
      </p:sp>
      <p:sp>
        <p:nvSpPr>
          <p:cNvPr id="2" name="Title 1">
            <a:extLst>
              <a:ext uri="{FF2B5EF4-FFF2-40B4-BE49-F238E27FC236}">
                <a16:creationId xmlns:a16="http://schemas.microsoft.com/office/drawing/2014/main" id="{225FA201-A41C-92EE-D76D-8B7B2454B7F6}"/>
              </a:ext>
            </a:extLst>
          </p:cNvPr>
          <p:cNvSpPr>
            <a:spLocks noGrp="1"/>
          </p:cNvSpPr>
          <p:nvPr>
            <p:ph type="title"/>
          </p:nvPr>
        </p:nvSpPr>
        <p:spPr>
          <a:xfrm>
            <a:off x="638931" y="762794"/>
            <a:ext cx="10581003" cy="1357554"/>
          </a:xfrm>
        </p:spPr>
        <p:txBody>
          <a:bodyPr/>
          <a:lstStyle/>
          <a:p>
            <a:r>
              <a:rPr lang="en-US" dirty="0"/>
              <a:t>Task 1: What kind of education will be needed by children and young people in Scotland in the future and how do we make that a reality? </a:t>
            </a:r>
          </a:p>
        </p:txBody>
      </p:sp>
    </p:spTree>
    <p:extLst>
      <p:ext uri="{BB962C8B-B14F-4D97-AF65-F5344CB8AC3E}">
        <p14:creationId xmlns:p14="http://schemas.microsoft.com/office/powerpoint/2010/main" val="3930968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body" idx="1"/>
          </p:nvPr>
        </p:nvSpPr>
        <p:spPr/>
        <p:txBody>
          <a:bodyPr vert="horz" lIns="91440" tIns="45720" rIns="91440" bIns="45720" rtlCol="0" anchor="t">
            <a:noAutofit/>
          </a:bodyPr>
          <a:lstStyle/>
          <a:p>
            <a:r>
              <a:rPr lang="en-GB" sz="2000" dirty="0">
                <a:latin typeface="Gill Sans" panose="020B0502020104020203" pitchFamily="34" charset="-79"/>
                <a:cs typeface="Gill Sans" panose="020B0502020104020203" pitchFamily="34" charset="-79"/>
              </a:rPr>
              <a:t>What</a:t>
            </a:r>
            <a:r>
              <a:rPr lang="en-GB" sz="2000" dirty="0">
                <a:latin typeface="Gill Sans" panose="020B0502020104020203" pitchFamily="34" charset="-79"/>
                <a:ea typeface="+mj-lt"/>
                <a:cs typeface="Gill Sans" panose="020B0502020104020203" pitchFamily="34" charset="-79"/>
              </a:rPr>
              <a:t> kind of education will be needed by children and young people in Scotland in the future and how do we make that a reality? </a:t>
            </a:r>
            <a:endParaRPr lang="en-GB" sz="2000" dirty="0">
              <a:latin typeface="Gill Sans" panose="020B0502020104020203" pitchFamily="34" charset="-79"/>
              <a:cs typeface="Gill Sans" panose="020B0502020104020203" pitchFamily="34" charset="-79"/>
            </a:endParaRPr>
          </a:p>
        </p:txBody>
      </p:sp>
      <p:sp>
        <p:nvSpPr>
          <p:cNvPr id="4" name="Content Placeholder 3">
            <a:extLst>
              <a:ext uri="{FF2B5EF4-FFF2-40B4-BE49-F238E27FC236}">
                <a16:creationId xmlns:a16="http://schemas.microsoft.com/office/drawing/2014/main" id="{AFB87DA7-99E1-2A06-F87C-EFF6E7947B5E}"/>
              </a:ext>
            </a:extLst>
          </p:cNvPr>
          <p:cNvSpPr>
            <a:spLocks noGrp="1"/>
          </p:cNvSpPr>
          <p:nvPr>
            <p:ph sz="half" idx="2"/>
          </p:nvPr>
        </p:nvSpPr>
        <p:spPr>
          <a:xfrm>
            <a:off x="621997" y="1546702"/>
            <a:ext cx="7136115" cy="4454048"/>
          </a:xfrm>
        </p:spPr>
        <p:txBody>
          <a:bodyPr vert="horz" lIns="91440" tIns="45720" rIns="91440" bIns="45720" rtlCol="0" anchor="t">
            <a:normAutofit/>
          </a:bodyPr>
          <a:lstStyle/>
          <a:p>
            <a:pPr marL="285750" indent="-285750">
              <a:buFont typeface="Arial" panose="020B0604020202020204" pitchFamily="34" charset="0"/>
              <a:buChar char="•"/>
            </a:pPr>
            <a:r>
              <a:rPr lang="en-GB">
                <a:cs typeface="Calibri"/>
              </a:rPr>
              <a:t>Sometimes when people want something to happen, they design a petition.</a:t>
            </a:r>
          </a:p>
          <a:p>
            <a:pPr marL="285750" indent="-285750">
              <a:buFont typeface="Arial" panose="020B0604020202020204" pitchFamily="34" charset="0"/>
              <a:buChar char="•"/>
            </a:pPr>
            <a:r>
              <a:rPr lang="en-GB">
                <a:cs typeface="Calibri"/>
              </a:rPr>
              <a:t>A petition sets out the changes people want to see or what they want to be done – their </a:t>
            </a:r>
            <a:r>
              <a:rPr lang="en-GB" b="1">
                <a:cs typeface="Calibri"/>
              </a:rPr>
              <a:t>vision</a:t>
            </a:r>
            <a:r>
              <a:rPr lang="en-GB">
                <a:cs typeface="Calibri"/>
              </a:rPr>
              <a:t> for the future. </a:t>
            </a:r>
          </a:p>
          <a:p>
            <a:pPr marL="285750" indent="-285750">
              <a:buFont typeface="Arial" panose="020B0604020202020204" pitchFamily="34" charset="0"/>
              <a:buChar char="•"/>
            </a:pPr>
            <a:r>
              <a:rPr lang="en-GB">
                <a:cs typeface="Calibri"/>
              </a:rPr>
              <a:t>Draw up your own petition for education in Scotland in the future. </a:t>
            </a:r>
          </a:p>
          <a:p>
            <a:pPr marL="285750" indent="-285750">
              <a:buFont typeface="Arial" panose="020B0604020202020204" pitchFamily="34" charset="0"/>
              <a:buChar char="•"/>
            </a:pPr>
            <a:r>
              <a:rPr lang="en-GB">
                <a:cs typeface="Calibri"/>
              </a:rPr>
              <a:t>In your petition you should make it clear what kind of education you think will be needed by children and young people in the future and how that can be made a reality. </a:t>
            </a:r>
          </a:p>
          <a:p>
            <a:pPr marL="285750" indent="-285750">
              <a:buFont typeface="Arial" panose="020B0604020202020204" pitchFamily="34" charset="0"/>
              <a:buChar char="•"/>
            </a:pPr>
            <a:r>
              <a:rPr lang="en-GB">
                <a:cs typeface="Calibri"/>
              </a:rPr>
              <a:t>You can add artwork and graphics to your petition.</a:t>
            </a:r>
          </a:p>
        </p:txBody>
      </p:sp>
      <p:pic>
        <p:nvPicPr>
          <p:cNvPr id="9" name="Picture 5">
            <a:extLst>
              <a:ext uri="{FF2B5EF4-FFF2-40B4-BE49-F238E27FC236}">
                <a16:creationId xmlns:a16="http://schemas.microsoft.com/office/drawing/2014/main" id="{0BD9F392-78CA-F2B6-8D18-5977FDC13747}"/>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7988060" y="1242247"/>
            <a:ext cx="3735237" cy="4100335"/>
          </a:xfrm>
          <a:prstGeom prst="rect">
            <a:avLst/>
          </a:prstGeom>
        </p:spPr>
      </p:pic>
      <p:sp>
        <p:nvSpPr>
          <p:cNvPr id="10" name="Content Placeholder 4">
            <a:extLst>
              <a:ext uri="{FF2B5EF4-FFF2-40B4-BE49-F238E27FC236}">
                <a16:creationId xmlns:a16="http://schemas.microsoft.com/office/drawing/2014/main" id="{362EAA49-914D-6311-A929-E02F8B7112E0}"/>
              </a:ext>
            </a:extLst>
          </p:cNvPr>
          <p:cNvSpPr txBox="1">
            <a:spLocks/>
          </p:cNvSpPr>
          <p:nvPr/>
        </p:nvSpPr>
        <p:spPr>
          <a:xfrm>
            <a:off x="8737207" y="1961662"/>
            <a:ext cx="2380488" cy="291513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a:latin typeface="Copperplate Gothic Bold"/>
              </a:rPr>
              <a:t>We the Learners of [School name] Call upon all involved in education in Scotland to bring to life our </a:t>
            </a:r>
            <a:r>
              <a:rPr lang="en-GB" sz="1200" b="1">
                <a:solidFill>
                  <a:srgbClr val="FF0000"/>
                </a:solidFill>
                <a:latin typeface="Copperplate Gothic Bold"/>
              </a:rPr>
              <a:t>vision</a:t>
            </a:r>
            <a:r>
              <a:rPr lang="en-GB" sz="1200">
                <a:latin typeface="Copperplate Gothic Bold"/>
              </a:rPr>
              <a:t> for education in the future which is....</a:t>
            </a:r>
            <a:endParaRPr lang="en-GB" sz="1200">
              <a:latin typeface="Copperplate Gothic Bold" panose="020E0705020206020404" pitchFamily="34" charset="0"/>
            </a:endParaRPr>
          </a:p>
          <a:p>
            <a:endParaRPr lang="en-GB" sz="1200">
              <a:latin typeface="Copperplate Gothic Bold" panose="020E0705020206020404" pitchFamily="34" charset="0"/>
            </a:endParaRPr>
          </a:p>
          <a:p>
            <a:r>
              <a:rPr lang="en-GB" sz="1200">
                <a:latin typeface="Copperplate Gothic Bold"/>
              </a:rPr>
              <a:t>Furthermore, to make this vision a </a:t>
            </a:r>
            <a:r>
              <a:rPr lang="en-GB" sz="1200">
                <a:solidFill>
                  <a:srgbClr val="FF0000"/>
                </a:solidFill>
                <a:latin typeface="Copperplate Gothic Bold"/>
              </a:rPr>
              <a:t>reality</a:t>
            </a:r>
            <a:r>
              <a:rPr lang="en-GB" sz="1200">
                <a:latin typeface="Copperplate Gothic Bold"/>
              </a:rPr>
              <a:t> we will have to.....</a:t>
            </a:r>
            <a:endParaRPr lang="en-GB" sz="1200">
              <a:latin typeface="Copperplate Gothic Bold" panose="020E0705020206020404" pitchFamily="34" charset="0"/>
            </a:endParaRPr>
          </a:p>
        </p:txBody>
      </p:sp>
    </p:spTree>
    <p:extLst>
      <p:ext uri="{BB962C8B-B14F-4D97-AF65-F5344CB8AC3E}">
        <p14:creationId xmlns:p14="http://schemas.microsoft.com/office/powerpoint/2010/main" val="1937577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D922427-A364-F0C2-7D7E-65BA3612FE36}"/>
              </a:ext>
            </a:extLst>
          </p:cNvPr>
          <p:cNvSpPr>
            <a:spLocks noGrp="1"/>
          </p:cNvSpPr>
          <p:nvPr>
            <p:ph idx="11"/>
          </p:nvPr>
        </p:nvSpPr>
        <p:spPr>
          <a:xfrm>
            <a:off x="1203766" y="1590261"/>
            <a:ext cx="9331712" cy="3790122"/>
          </a:xfrm>
        </p:spPr>
        <p:txBody>
          <a:bodyPr>
            <a:normAutofit/>
          </a:bodyPr>
          <a:lstStyle/>
          <a:p>
            <a:r>
              <a:rPr lang="en-US" sz="2000">
                <a:solidFill>
                  <a:srgbClr val="004AAD"/>
                </a:solidFill>
              </a:rPr>
              <a:t>Summary: </a:t>
            </a:r>
          </a:p>
          <a:p>
            <a:r>
              <a:rPr lang="en-US"/>
              <a:t>The activity prepares learners to answer one of the national discussion's key questions.  </a:t>
            </a:r>
            <a:br>
              <a:rPr lang="en-US"/>
            </a:br>
            <a:r>
              <a:rPr lang="en-US"/>
              <a:t>It could take 50 mins to complete</a:t>
            </a:r>
          </a:p>
          <a:p>
            <a:r>
              <a:rPr lang="en-US" sz="2000">
                <a:solidFill>
                  <a:srgbClr val="004AAD"/>
                </a:solidFill>
              </a:rPr>
              <a:t>Outline</a:t>
            </a:r>
          </a:p>
          <a:p>
            <a:r>
              <a:rPr lang="en-US"/>
              <a:t>Facilitator-led context setting: learning &amp; the future: supporting learners (5 mins)</a:t>
            </a:r>
            <a:br>
              <a:rPr lang="en-US"/>
            </a:br>
            <a:r>
              <a:rPr lang="en-US"/>
              <a:t>Group activity: Aliens' report (30 mins)</a:t>
            </a:r>
            <a:br>
              <a:rPr lang="en-US"/>
            </a:br>
            <a:r>
              <a:rPr lang="en-US"/>
              <a:t>Sharing and discussing reports (15 mins)</a:t>
            </a:r>
          </a:p>
          <a:p>
            <a:r>
              <a:rPr lang="en-US" sz="2000">
                <a:solidFill>
                  <a:srgbClr val="004AAD"/>
                </a:solidFill>
              </a:rPr>
              <a:t>Anticipated outputs</a:t>
            </a:r>
          </a:p>
          <a:p>
            <a:r>
              <a:rPr lang="en-US"/>
              <a:t>Aliens' reports</a:t>
            </a:r>
            <a:br>
              <a:rPr lang="en-US"/>
            </a:br>
            <a:r>
              <a:rPr lang="en-US"/>
              <a:t>Engagement in discussion</a:t>
            </a:r>
          </a:p>
        </p:txBody>
      </p:sp>
      <p:sp>
        <p:nvSpPr>
          <p:cNvPr id="2" name="Title 1">
            <a:extLst>
              <a:ext uri="{FF2B5EF4-FFF2-40B4-BE49-F238E27FC236}">
                <a16:creationId xmlns:a16="http://schemas.microsoft.com/office/drawing/2014/main" id="{715923CD-06A0-B340-1F40-E9EF0CBC1655}"/>
              </a:ext>
            </a:extLst>
          </p:cNvPr>
          <p:cNvSpPr>
            <a:spLocks noGrp="1"/>
          </p:cNvSpPr>
          <p:nvPr>
            <p:ph type="title"/>
          </p:nvPr>
        </p:nvSpPr>
        <p:spPr>
          <a:xfrm>
            <a:off x="638931" y="762794"/>
            <a:ext cx="11332352" cy="694945"/>
          </a:xfrm>
        </p:spPr>
        <p:txBody>
          <a:bodyPr/>
          <a:lstStyle/>
          <a:p>
            <a:r>
              <a:rPr lang="en-US" dirty="0"/>
              <a:t>Task 2: How do we ensure that children and young people in Scotland feel supported in their learning in the future?</a:t>
            </a:r>
          </a:p>
        </p:txBody>
      </p:sp>
    </p:spTree>
    <p:extLst>
      <p:ext uri="{BB962C8B-B14F-4D97-AF65-F5344CB8AC3E}">
        <p14:creationId xmlns:p14="http://schemas.microsoft.com/office/powerpoint/2010/main" val="4060015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2AFB5F-308C-E8B8-9200-73E2C714DF96}"/>
              </a:ext>
            </a:extLst>
          </p:cNvPr>
          <p:cNvSpPr>
            <a:spLocks noGrp="1"/>
          </p:cNvSpPr>
          <p:nvPr>
            <p:ph type="body" idx="1"/>
          </p:nvPr>
        </p:nvSpPr>
        <p:spPr/>
        <p:txBody>
          <a:bodyPr>
            <a:noAutofit/>
          </a:bodyPr>
          <a:lstStyle/>
          <a:p>
            <a:r>
              <a:rPr lang="en-US" sz="2000" dirty="0">
                <a:latin typeface="Gill Sans" panose="020B0502020104020203" pitchFamily="34" charset="-79"/>
                <a:cs typeface="Gill Sans" panose="020B0502020104020203" pitchFamily="34" charset="-79"/>
              </a:rPr>
              <a:t>How do we ensure that children and young people in Scotland feel supported in their learning in the future? ​</a:t>
            </a:r>
          </a:p>
        </p:txBody>
      </p:sp>
      <p:sp>
        <p:nvSpPr>
          <p:cNvPr id="4" name="Content Placeholder 3">
            <a:extLst>
              <a:ext uri="{FF2B5EF4-FFF2-40B4-BE49-F238E27FC236}">
                <a16:creationId xmlns:a16="http://schemas.microsoft.com/office/drawing/2014/main" id="{AFB87DA7-99E1-2A06-F87C-EFF6E7947B5E}"/>
              </a:ext>
            </a:extLst>
          </p:cNvPr>
          <p:cNvSpPr>
            <a:spLocks noGrp="1"/>
          </p:cNvSpPr>
          <p:nvPr>
            <p:ph sz="half" idx="2"/>
          </p:nvPr>
        </p:nvSpPr>
        <p:spPr>
          <a:xfrm>
            <a:off x="621998" y="1457738"/>
            <a:ext cx="8221965" cy="3779099"/>
          </a:xfrm>
        </p:spPr>
        <p:txBody>
          <a:bodyPr vert="horz" lIns="91440" tIns="45720" rIns="91440" bIns="45720" rtlCol="0" anchor="t">
            <a:noAutofit/>
          </a:bodyPr>
          <a:lstStyle/>
          <a:p>
            <a:pPr marL="285750" indent="-285750">
              <a:spcBef>
                <a:spcPts val="800"/>
              </a:spcBef>
              <a:buFont typeface="Arial" panose="020B0604020202020204" pitchFamily="34" charset="0"/>
              <a:buChar char="•"/>
            </a:pPr>
            <a:r>
              <a:rPr lang="en-GB">
                <a:latin typeface="Arial"/>
                <a:cs typeface="Calibri"/>
              </a:rPr>
              <a:t>The year is 2042. Two aliens are revisiting planet earth for the first time in 20 years </a:t>
            </a:r>
          </a:p>
          <a:p>
            <a:pPr marL="285750" indent="-285750">
              <a:spcBef>
                <a:spcPts val="800"/>
              </a:spcBef>
              <a:buFont typeface="Arial" panose="020B0604020202020204" pitchFamily="34" charset="0"/>
              <a:buChar char="•"/>
            </a:pPr>
            <a:r>
              <a:rPr lang="en-GB">
                <a:latin typeface="Arial"/>
                <a:cs typeface="Calibri"/>
              </a:rPr>
              <a:t>In 2022 a </a:t>
            </a:r>
            <a:r>
              <a:rPr lang="en-GB" b="1">
                <a:latin typeface="Arial"/>
                <a:cs typeface="Calibri"/>
              </a:rPr>
              <a:t>vision</a:t>
            </a:r>
            <a:r>
              <a:rPr lang="en-GB">
                <a:latin typeface="Arial"/>
                <a:cs typeface="Calibri"/>
              </a:rPr>
              <a:t> for education to make sure that all children and young people feel supported in the learning was agreed by all involved in education</a:t>
            </a:r>
          </a:p>
          <a:p>
            <a:pPr marL="285750" indent="-285750">
              <a:spcBef>
                <a:spcPts val="800"/>
              </a:spcBef>
              <a:buFont typeface="Arial" panose="020B0604020202020204" pitchFamily="34" charset="0"/>
              <a:buChar char="•"/>
            </a:pPr>
            <a:r>
              <a:rPr lang="en-GB">
                <a:latin typeface="Arial"/>
                <a:cs typeface="Calibri"/>
              </a:rPr>
              <a:t>They have been sent to find out about </a:t>
            </a:r>
            <a:r>
              <a:rPr lang="en-GB" b="1">
                <a:latin typeface="Arial"/>
                <a:cs typeface="Calibri"/>
              </a:rPr>
              <a:t>'what happened next' </a:t>
            </a:r>
            <a:r>
              <a:rPr lang="en-GB">
                <a:latin typeface="Arial"/>
                <a:cs typeface="Calibri"/>
              </a:rPr>
              <a:t>in education in Scotland since the last time they were here in 2022</a:t>
            </a:r>
          </a:p>
          <a:p>
            <a:pPr marL="285750" indent="-285750">
              <a:spcBef>
                <a:spcPts val="800"/>
              </a:spcBef>
              <a:buFont typeface="Arial" panose="020B0604020202020204" pitchFamily="34" charset="0"/>
              <a:buChar char="•"/>
            </a:pPr>
            <a:r>
              <a:rPr lang="en-GB">
                <a:latin typeface="Arial"/>
                <a:cs typeface="Calibri"/>
              </a:rPr>
              <a:t>They must send a report back to their home planet which shows how well children and young people feel supported in their learning in 2042</a:t>
            </a:r>
          </a:p>
          <a:p>
            <a:pPr marL="285750" indent="-285750">
              <a:spcBef>
                <a:spcPts val="800"/>
              </a:spcBef>
              <a:buFont typeface="Arial" panose="020B0604020202020204" pitchFamily="34" charset="0"/>
              <a:buChar char="•"/>
            </a:pPr>
            <a:r>
              <a:rPr lang="en-GB">
                <a:latin typeface="Arial"/>
                <a:cs typeface="Calibri"/>
              </a:rPr>
              <a:t>Produce the report they will send back in a format of your choice </a:t>
            </a:r>
          </a:p>
        </p:txBody>
      </p:sp>
      <p:pic>
        <p:nvPicPr>
          <p:cNvPr id="8" name="Picture 8">
            <a:extLst>
              <a:ext uri="{FF2B5EF4-FFF2-40B4-BE49-F238E27FC236}">
                <a16:creationId xmlns:a16="http://schemas.microsoft.com/office/drawing/2014/main" id="{932C5190-E244-9152-9447-CE2279965239}"/>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8843963" y="2772832"/>
            <a:ext cx="2996911" cy="2627430"/>
          </a:xfrm>
          <a:prstGeom prst="rect">
            <a:avLst/>
          </a:prstGeom>
        </p:spPr>
      </p:pic>
    </p:spTree>
    <p:extLst>
      <p:ext uri="{BB962C8B-B14F-4D97-AF65-F5344CB8AC3E}">
        <p14:creationId xmlns:p14="http://schemas.microsoft.com/office/powerpoint/2010/main" val="4024029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EE183AF-2709-9473-4D4C-463CACB196FB}"/>
              </a:ext>
            </a:extLst>
          </p:cNvPr>
          <p:cNvSpPr>
            <a:spLocks noGrp="1"/>
          </p:cNvSpPr>
          <p:nvPr>
            <p:ph idx="11"/>
          </p:nvPr>
        </p:nvSpPr>
        <p:spPr>
          <a:xfrm>
            <a:off x="1203766" y="1331842"/>
            <a:ext cx="8677155" cy="4340087"/>
          </a:xfrm>
        </p:spPr>
        <p:txBody>
          <a:bodyPr vert="horz" lIns="91440" tIns="45720" rIns="91440" bIns="45720" rtlCol="0" anchor="t">
            <a:normAutofit/>
          </a:bodyPr>
          <a:lstStyle/>
          <a:p>
            <a:r>
              <a:rPr lang="en-US" sz="2000">
                <a:solidFill>
                  <a:srgbClr val="004AAD"/>
                </a:solidFill>
                <a:latin typeface="Arial"/>
                <a:cs typeface="Arial"/>
              </a:rPr>
              <a:t>Summary: </a:t>
            </a:r>
          </a:p>
          <a:p>
            <a:r>
              <a:rPr lang="en-US">
                <a:latin typeface="Arial"/>
                <a:cs typeface="Arial"/>
              </a:rPr>
              <a:t>The activity prepares learners to answer one of the national discussion's key questions.  </a:t>
            </a:r>
            <a:br>
              <a:rPr lang="en-US"/>
            </a:br>
            <a:r>
              <a:rPr lang="en-US">
                <a:latin typeface="Arial"/>
                <a:cs typeface="Arial"/>
              </a:rPr>
              <a:t>It could take 50 mins to complete.</a:t>
            </a:r>
          </a:p>
          <a:p>
            <a:r>
              <a:rPr lang="en-US" sz="2000">
                <a:solidFill>
                  <a:srgbClr val="004AAD"/>
                </a:solidFill>
                <a:latin typeface="Arial"/>
                <a:cs typeface="Arial"/>
              </a:rPr>
              <a:t>Outline</a:t>
            </a:r>
          </a:p>
          <a:p>
            <a:r>
              <a:rPr lang="en-US">
                <a:latin typeface="Arial"/>
                <a:cs typeface="Arial"/>
              </a:rPr>
              <a:t>Facilitator-led context setting: what needs to stay? (5 mins)</a:t>
            </a:r>
            <a:br>
              <a:rPr lang="en-US"/>
            </a:br>
            <a:r>
              <a:rPr lang="en-US">
                <a:latin typeface="Arial"/>
                <a:cs typeface="Arial"/>
              </a:rPr>
              <a:t>Class activity: populating display board (20 mins)</a:t>
            </a:r>
            <a:br>
              <a:rPr lang="en-US"/>
            </a:br>
            <a:r>
              <a:rPr lang="en-US">
                <a:latin typeface="Arial"/>
                <a:cs typeface="Arial"/>
              </a:rPr>
              <a:t>Reviewing and discussing post-its (10 mins)</a:t>
            </a:r>
            <a:br>
              <a:rPr lang="en-US"/>
            </a:br>
            <a:r>
              <a:rPr lang="en-US">
                <a:latin typeface="Arial"/>
                <a:cs typeface="Arial"/>
              </a:rPr>
              <a:t>Agreeing the top or top three priorities (15 mins)</a:t>
            </a:r>
          </a:p>
          <a:p>
            <a:r>
              <a:rPr lang="en-US" sz="2000">
                <a:solidFill>
                  <a:srgbClr val="004AAD"/>
                </a:solidFill>
                <a:latin typeface="Arial"/>
                <a:cs typeface="Arial"/>
              </a:rPr>
              <a:t>Anticipated outputs</a:t>
            </a:r>
          </a:p>
          <a:p>
            <a:r>
              <a:rPr lang="en-US">
                <a:latin typeface="Arial"/>
                <a:cs typeface="Arial"/>
              </a:rPr>
              <a:t>Display board post-its and emojis</a:t>
            </a:r>
            <a:br>
              <a:rPr lang="en-US"/>
            </a:br>
            <a:r>
              <a:rPr lang="en-US">
                <a:latin typeface="Arial"/>
                <a:cs typeface="Arial"/>
              </a:rPr>
              <a:t>Engagement in discussion</a:t>
            </a:r>
          </a:p>
        </p:txBody>
      </p:sp>
      <p:sp>
        <p:nvSpPr>
          <p:cNvPr id="2" name="Title 1">
            <a:extLst>
              <a:ext uri="{FF2B5EF4-FFF2-40B4-BE49-F238E27FC236}">
                <a16:creationId xmlns:a16="http://schemas.microsoft.com/office/drawing/2014/main" id="{DE13BC39-A381-A356-B10B-C10B4AB6A36A}"/>
              </a:ext>
            </a:extLst>
          </p:cNvPr>
          <p:cNvSpPr>
            <a:spLocks noGrp="1"/>
          </p:cNvSpPr>
          <p:nvPr>
            <p:ph type="title"/>
          </p:nvPr>
        </p:nvSpPr>
        <p:spPr>
          <a:xfrm>
            <a:off x="638931" y="762794"/>
            <a:ext cx="10901428" cy="569049"/>
          </a:xfrm>
        </p:spPr>
        <p:txBody>
          <a:bodyPr/>
          <a:lstStyle/>
          <a:p>
            <a:r>
              <a:rPr lang="en-US" dirty="0"/>
              <a:t>Task 3: What is one thing that needs to stay and why? </a:t>
            </a:r>
          </a:p>
        </p:txBody>
      </p:sp>
    </p:spTree>
    <p:extLst>
      <p:ext uri="{BB962C8B-B14F-4D97-AF65-F5344CB8AC3E}">
        <p14:creationId xmlns:p14="http://schemas.microsoft.com/office/powerpoint/2010/main" val="158421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ounded Rectangular Callout 51">
            <a:extLst>
              <a:ext uri="{FF2B5EF4-FFF2-40B4-BE49-F238E27FC236}">
                <a16:creationId xmlns:a16="http://schemas.microsoft.com/office/drawing/2014/main" id="{AD74C021-592C-53AC-56F3-31832F5D19EE}"/>
              </a:ext>
            </a:extLst>
          </p:cNvPr>
          <p:cNvSpPr/>
          <p:nvPr/>
        </p:nvSpPr>
        <p:spPr>
          <a:xfrm rot="688772" flipH="1">
            <a:off x="5517292" y="3493769"/>
            <a:ext cx="1149438" cy="915924"/>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3CF48D-3A74-D4FC-2CA7-998E85F73195}"/>
              </a:ext>
            </a:extLst>
          </p:cNvPr>
          <p:cNvCxnSpPr>
            <a:cxnSpLocks/>
          </p:cNvCxnSpPr>
          <p:nvPr/>
        </p:nvCxnSpPr>
        <p:spPr>
          <a:xfrm rot="688772">
            <a:off x="5696485" y="3717771"/>
            <a:ext cx="781616"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3B8F646C-3AB8-1600-8EC0-3663FB34F29A}"/>
              </a:ext>
            </a:extLst>
          </p:cNvPr>
          <p:cNvCxnSpPr>
            <a:cxnSpLocks/>
          </p:cNvCxnSpPr>
          <p:nvPr/>
        </p:nvCxnSpPr>
        <p:spPr>
          <a:xfrm rot="688772">
            <a:off x="5653623" y="3921503"/>
            <a:ext cx="824478"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ED1851B6-FDD0-3B10-1347-3F9AE5DB6031}"/>
              </a:ext>
            </a:extLst>
          </p:cNvPr>
          <p:cNvCxnSpPr>
            <a:cxnSpLocks/>
          </p:cNvCxnSpPr>
          <p:nvPr/>
        </p:nvCxnSpPr>
        <p:spPr>
          <a:xfrm rot="688772">
            <a:off x="5667910" y="4108279"/>
            <a:ext cx="810191"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pic>
        <p:nvPicPr>
          <p:cNvPr id="3" name="Picture 4">
            <a:extLst>
              <a:ext uri="{FF2B5EF4-FFF2-40B4-BE49-F238E27FC236}">
                <a16:creationId xmlns:a16="http://schemas.microsoft.com/office/drawing/2014/main" id="{2199E116-C037-0932-76C1-C8260C32184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21211" y="1164451"/>
            <a:ext cx="1349583" cy="4043310"/>
          </a:xfrm>
          <a:prstGeom prst="rect">
            <a:avLst/>
          </a:prstGeom>
        </p:spPr>
      </p:pic>
      <p:sp>
        <p:nvSpPr>
          <p:cNvPr id="6" name="Text Placeholder 5">
            <a:extLst>
              <a:ext uri="{FF2B5EF4-FFF2-40B4-BE49-F238E27FC236}">
                <a16:creationId xmlns:a16="http://schemas.microsoft.com/office/drawing/2014/main" id="{EE3AC347-8431-AF0C-D5B7-B9CD1DDD476F}"/>
              </a:ext>
            </a:extLst>
          </p:cNvPr>
          <p:cNvSpPr>
            <a:spLocks noGrp="1"/>
          </p:cNvSpPr>
          <p:nvPr>
            <p:ph type="body" idx="1"/>
          </p:nvPr>
        </p:nvSpPr>
        <p:spPr/>
        <p:txBody>
          <a:bodyPr>
            <a:normAutofit/>
          </a:bodyPr>
          <a:lstStyle/>
          <a:p>
            <a:r>
              <a:rPr lang="en-US" sz="2000" dirty="0">
                <a:latin typeface="Gill Sans" panose="020B0502020104020203" pitchFamily="34" charset="-79"/>
                <a:cs typeface="Gill Sans" panose="020B0502020104020203" pitchFamily="34" charset="-79"/>
              </a:rPr>
              <a:t> What is one thing that needs to stay and why? </a:t>
            </a:r>
          </a:p>
        </p:txBody>
      </p:sp>
      <p:sp>
        <p:nvSpPr>
          <p:cNvPr id="4" name="Content Placeholder 3">
            <a:extLst>
              <a:ext uri="{FF2B5EF4-FFF2-40B4-BE49-F238E27FC236}">
                <a16:creationId xmlns:a16="http://schemas.microsoft.com/office/drawing/2014/main" id="{AFB87DA7-99E1-2A06-F87C-EFF6E7947B5E}"/>
              </a:ext>
            </a:extLst>
          </p:cNvPr>
          <p:cNvSpPr>
            <a:spLocks noGrp="1"/>
          </p:cNvSpPr>
          <p:nvPr>
            <p:ph sz="half" idx="2"/>
          </p:nvPr>
        </p:nvSpPr>
        <p:spPr>
          <a:xfrm>
            <a:off x="7035269" y="1325907"/>
            <a:ext cx="4706233" cy="3925277"/>
          </a:xfrm>
        </p:spPr>
        <p:txBody>
          <a:bodyPr vert="horz" lIns="91440" tIns="45720" rIns="91440" bIns="45720" rtlCol="0" anchor="t">
            <a:normAutofit/>
          </a:bodyPr>
          <a:lstStyle/>
          <a:p>
            <a:pPr marL="342900" indent="-342900">
              <a:buFont typeface="+mj-lt"/>
              <a:buAutoNum type="arabicPeriod"/>
            </a:pPr>
            <a:r>
              <a:rPr lang="en-GB">
                <a:latin typeface="Arial"/>
                <a:cs typeface="Calibri"/>
              </a:rPr>
              <a:t>Set up a display board in your classroom</a:t>
            </a:r>
            <a:endParaRPr lang="en-US">
              <a:latin typeface="Arial"/>
            </a:endParaRPr>
          </a:p>
          <a:p>
            <a:pPr marL="342900" indent="-342900">
              <a:buFont typeface="+mj-lt"/>
              <a:buAutoNum type="arabicPeriod"/>
            </a:pPr>
            <a:r>
              <a:rPr lang="en-GB">
                <a:latin typeface="Arial"/>
                <a:cs typeface="Calibri"/>
              </a:rPr>
              <a:t>Use post-its to add what you think </a:t>
            </a:r>
            <a:r>
              <a:rPr lang="en-GB" b="1">
                <a:latin typeface="Arial"/>
                <a:cs typeface="Calibri"/>
              </a:rPr>
              <a:t>what needs to stay and why</a:t>
            </a:r>
          </a:p>
          <a:p>
            <a:pPr marL="342900" indent="-342900">
              <a:buFont typeface="+mj-lt"/>
              <a:buAutoNum type="arabicPeriod"/>
            </a:pPr>
            <a:r>
              <a:rPr lang="en-GB">
                <a:latin typeface="Arial"/>
                <a:cs typeface="Calibri"/>
              </a:rPr>
              <a:t>Mark one of the </a:t>
            </a:r>
            <a:r>
              <a:rPr lang="en-GB" b="1">
                <a:latin typeface="Arial"/>
                <a:cs typeface="Calibri"/>
              </a:rPr>
              <a:t>emojis </a:t>
            </a:r>
            <a:r>
              <a:rPr lang="en-GB">
                <a:latin typeface="Arial"/>
                <a:cs typeface="Calibri"/>
              </a:rPr>
              <a:t>to each suggestion as your 'vote' about this suggestion. You could also add a </a:t>
            </a:r>
            <a:r>
              <a:rPr lang="en-GB" b="1">
                <a:latin typeface="Arial"/>
                <a:cs typeface="Calibri"/>
              </a:rPr>
              <a:t>comment</a:t>
            </a:r>
            <a:r>
              <a:rPr lang="en-GB">
                <a:latin typeface="Arial"/>
                <a:cs typeface="Calibri"/>
              </a:rPr>
              <a:t> about your choice of emoji</a:t>
            </a:r>
          </a:p>
          <a:p>
            <a:pPr marL="342900" indent="-342900">
              <a:buFont typeface="+mj-lt"/>
              <a:buAutoNum type="arabicPeriod"/>
            </a:pPr>
            <a:r>
              <a:rPr lang="en-GB">
                <a:latin typeface="Arial"/>
                <a:cs typeface="Calibri"/>
              </a:rPr>
              <a:t>As a class, see if you can come up with</a:t>
            </a:r>
            <a:r>
              <a:rPr lang="en-GB" b="1">
                <a:latin typeface="Arial"/>
                <a:cs typeface="Calibri"/>
              </a:rPr>
              <a:t> ONE</a:t>
            </a:r>
            <a:r>
              <a:rPr lang="en-GB">
                <a:latin typeface="Arial"/>
                <a:cs typeface="Calibri"/>
              </a:rPr>
              <a:t> thing that everyone agrees should stay... and if that's impossible, try for the top three things!</a:t>
            </a:r>
          </a:p>
        </p:txBody>
      </p:sp>
      <p:sp>
        <p:nvSpPr>
          <p:cNvPr id="12" name="Arrow: Left 11">
            <a:extLst>
              <a:ext uri="{FF2B5EF4-FFF2-40B4-BE49-F238E27FC236}">
                <a16:creationId xmlns:a16="http://schemas.microsoft.com/office/drawing/2014/main" id="{19865407-4DED-906C-E0B9-62DDDB94C0CE}"/>
              </a:ext>
            </a:extLst>
          </p:cNvPr>
          <p:cNvSpPr/>
          <p:nvPr/>
        </p:nvSpPr>
        <p:spPr>
          <a:xfrm>
            <a:off x="1833134" y="2370416"/>
            <a:ext cx="641846" cy="519189"/>
          </a:xfrm>
          <a:prstGeom prst="leftArrow">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Right 12">
            <a:extLst>
              <a:ext uri="{FF2B5EF4-FFF2-40B4-BE49-F238E27FC236}">
                <a16:creationId xmlns:a16="http://schemas.microsoft.com/office/drawing/2014/main" id="{D9FAF350-E471-6C2E-F325-7FA994779073}"/>
              </a:ext>
            </a:extLst>
          </p:cNvPr>
          <p:cNvSpPr/>
          <p:nvPr/>
        </p:nvSpPr>
        <p:spPr>
          <a:xfrm>
            <a:off x="4374757" y="2370416"/>
            <a:ext cx="641846" cy="519189"/>
          </a:xfrm>
          <a:prstGeom prst="rightArrow">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13D0EE2C-0045-A3E9-DF26-4CC0C8631F7E}"/>
              </a:ext>
            </a:extLst>
          </p:cNvPr>
          <p:cNvSpPr txBox="1"/>
          <p:nvPr/>
        </p:nvSpPr>
        <p:spPr>
          <a:xfrm>
            <a:off x="7117975" y="1882588"/>
            <a:ext cx="180975" cy="3619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a:p>
        </p:txBody>
      </p:sp>
      <p:sp>
        <p:nvSpPr>
          <p:cNvPr id="2" name="Heart 1">
            <a:extLst>
              <a:ext uri="{FF2B5EF4-FFF2-40B4-BE49-F238E27FC236}">
                <a16:creationId xmlns:a16="http://schemas.microsoft.com/office/drawing/2014/main" id="{F38E68D3-A62F-ADFF-482C-4D0978514F4C}"/>
              </a:ext>
            </a:extLst>
          </p:cNvPr>
          <p:cNvSpPr/>
          <p:nvPr/>
        </p:nvSpPr>
        <p:spPr>
          <a:xfrm>
            <a:off x="2227506" y="1530984"/>
            <a:ext cx="2411846" cy="2198054"/>
          </a:xfrm>
          <a:prstGeom prst="heart">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rgbClr val="004AAD"/>
                </a:solidFill>
                <a:latin typeface="Arial" panose="020B0604020202020204" pitchFamily="34" charset="0"/>
                <a:cs typeface="Arial" panose="020B0604020202020204" pitchFamily="34" charset="0"/>
              </a:rPr>
              <a:t>….Needs to stay</a:t>
            </a:r>
          </a:p>
          <a:p>
            <a:pPr algn="ctr"/>
            <a:endParaRPr lang="en-GB" sz="1400" b="1">
              <a:solidFill>
                <a:srgbClr val="004AAD"/>
              </a:solidFill>
              <a:latin typeface="Arial" panose="020B0604020202020204" pitchFamily="34" charset="0"/>
              <a:cs typeface="Arial" panose="020B0604020202020204" pitchFamily="34" charset="0"/>
            </a:endParaRPr>
          </a:p>
          <a:p>
            <a:pPr algn="ctr"/>
            <a:r>
              <a:rPr lang="en-GB" sz="1400" b="1">
                <a:solidFill>
                  <a:srgbClr val="004AAD"/>
                </a:solidFill>
                <a:latin typeface="Arial" panose="020B0604020202020204" pitchFamily="34" charset="0"/>
                <a:cs typeface="Arial" panose="020B0604020202020204" pitchFamily="34" charset="0"/>
              </a:rPr>
              <a:t>Because.....</a:t>
            </a:r>
          </a:p>
        </p:txBody>
      </p:sp>
      <p:sp>
        <p:nvSpPr>
          <p:cNvPr id="8" name="Rounded Rectangular Callout 7">
            <a:extLst>
              <a:ext uri="{FF2B5EF4-FFF2-40B4-BE49-F238E27FC236}">
                <a16:creationId xmlns:a16="http://schemas.microsoft.com/office/drawing/2014/main" id="{EB87EEE3-C2BE-A751-6203-5328FCD46296}"/>
              </a:ext>
            </a:extLst>
          </p:cNvPr>
          <p:cNvSpPr/>
          <p:nvPr/>
        </p:nvSpPr>
        <p:spPr>
          <a:xfrm flipH="1">
            <a:off x="5621804" y="2118741"/>
            <a:ext cx="1149438" cy="915924"/>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94427D1-F2BA-2246-0821-7196ECA333BA}"/>
              </a:ext>
            </a:extLst>
          </p:cNvPr>
          <p:cNvCxnSpPr>
            <a:cxnSpLocks/>
          </p:cNvCxnSpPr>
          <p:nvPr/>
        </p:nvCxnSpPr>
        <p:spPr>
          <a:xfrm>
            <a:off x="5800997" y="2342743"/>
            <a:ext cx="781616"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C995C25-F3EF-CE24-77C3-D5468B1CCCC5}"/>
              </a:ext>
            </a:extLst>
          </p:cNvPr>
          <p:cNvCxnSpPr>
            <a:cxnSpLocks/>
          </p:cNvCxnSpPr>
          <p:nvPr/>
        </p:nvCxnSpPr>
        <p:spPr>
          <a:xfrm>
            <a:off x="5758135" y="2546475"/>
            <a:ext cx="824478"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A3BB76E-E22E-239A-030B-F00617318602}"/>
              </a:ext>
            </a:extLst>
          </p:cNvPr>
          <p:cNvCxnSpPr>
            <a:cxnSpLocks/>
          </p:cNvCxnSpPr>
          <p:nvPr/>
        </p:nvCxnSpPr>
        <p:spPr>
          <a:xfrm>
            <a:off x="5772422" y="2733251"/>
            <a:ext cx="810191"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sp>
        <p:nvSpPr>
          <p:cNvPr id="45" name="Rounded Rectangular Callout 44">
            <a:extLst>
              <a:ext uri="{FF2B5EF4-FFF2-40B4-BE49-F238E27FC236}">
                <a16:creationId xmlns:a16="http://schemas.microsoft.com/office/drawing/2014/main" id="{08D20135-7EEF-B535-3E57-E09818A90B21}"/>
              </a:ext>
            </a:extLst>
          </p:cNvPr>
          <p:cNvSpPr/>
          <p:nvPr/>
        </p:nvSpPr>
        <p:spPr>
          <a:xfrm rot="574901">
            <a:off x="5076943" y="1498964"/>
            <a:ext cx="1194330" cy="825107"/>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505E1689-EE5F-479A-DB86-0FEE11E74E52}"/>
              </a:ext>
            </a:extLst>
          </p:cNvPr>
          <p:cNvSpPr txBox="1"/>
          <p:nvPr/>
        </p:nvSpPr>
        <p:spPr>
          <a:xfrm rot="574901">
            <a:off x="5068062" y="1757628"/>
            <a:ext cx="1203211" cy="307777"/>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Comment</a:t>
            </a:r>
          </a:p>
        </p:txBody>
      </p:sp>
      <p:sp>
        <p:nvSpPr>
          <p:cNvPr id="50" name="Rounded Rectangular Callout 49">
            <a:extLst>
              <a:ext uri="{FF2B5EF4-FFF2-40B4-BE49-F238E27FC236}">
                <a16:creationId xmlns:a16="http://schemas.microsoft.com/office/drawing/2014/main" id="{B7C8C214-446A-EBF1-9028-964BF921ED8F}"/>
              </a:ext>
            </a:extLst>
          </p:cNvPr>
          <p:cNvSpPr/>
          <p:nvPr/>
        </p:nvSpPr>
        <p:spPr>
          <a:xfrm rot="20891858">
            <a:off x="4834804" y="2990241"/>
            <a:ext cx="1194330" cy="825107"/>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F4AC4AF2-2656-D2C7-8A6F-BFFC27CE0FE1}"/>
              </a:ext>
            </a:extLst>
          </p:cNvPr>
          <p:cNvSpPr txBox="1"/>
          <p:nvPr/>
        </p:nvSpPr>
        <p:spPr>
          <a:xfrm rot="20891858">
            <a:off x="4825923" y="3248905"/>
            <a:ext cx="1203211" cy="307777"/>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Comment</a:t>
            </a:r>
          </a:p>
        </p:txBody>
      </p:sp>
    </p:spTree>
    <p:extLst>
      <p:ext uri="{BB962C8B-B14F-4D97-AF65-F5344CB8AC3E}">
        <p14:creationId xmlns:p14="http://schemas.microsoft.com/office/powerpoint/2010/main" val="535350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09D419C-4BE7-F223-8E9F-ED1A6D3799E6}"/>
              </a:ext>
            </a:extLst>
          </p:cNvPr>
          <p:cNvSpPr>
            <a:spLocks noGrp="1"/>
          </p:cNvSpPr>
          <p:nvPr>
            <p:ph idx="11"/>
          </p:nvPr>
        </p:nvSpPr>
        <p:spPr>
          <a:xfrm>
            <a:off x="1203766" y="1331842"/>
            <a:ext cx="8922084" cy="4313583"/>
          </a:xfrm>
        </p:spPr>
        <p:txBody>
          <a:bodyPr>
            <a:noAutofit/>
          </a:bodyPr>
          <a:lstStyle/>
          <a:p>
            <a:r>
              <a:rPr lang="en-US" sz="2000">
                <a:solidFill>
                  <a:srgbClr val="004AAD"/>
                </a:solidFill>
              </a:rPr>
              <a:t>Summary</a:t>
            </a:r>
            <a:r>
              <a:rPr lang="en-US"/>
              <a:t>:</a:t>
            </a:r>
          </a:p>
          <a:p>
            <a:r>
              <a:rPr lang="en-US"/>
              <a:t>The activity prepares learners to answer one of the national discussion's key questions.  </a:t>
            </a:r>
            <a:br>
              <a:rPr lang="en-US"/>
            </a:br>
            <a:r>
              <a:rPr lang="en-US"/>
              <a:t>It could take 50 mins to complete</a:t>
            </a:r>
          </a:p>
          <a:p>
            <a:r>
              <a:rPr lang="en-US" sz="2000">
                <a:solidFill>
                  <a:srgbClr val="004AAD"/>
                </a:solidFill>
              </a:rPr>
              <a:t>Outline</a:t>
            </a:r>
          </a:p>
          <a:p>
            <a:r>
              <a:rPr lang="en-US"/>
              <a:t>Facilitator-led context setting: what might the priorities be? (5 mins)</a:t>
            </a:r>
            <a:br>
              <a:rPr lang="en-US"/>
            </a:br>
            <a:r>
              <a:rPr lang="en-US"/>
              <a:t>Individual or paired activity: report card design and completion (30 mins)</a:t>
            </a:r>
            <a:br>
              <a:rPr lang="en-US"/>
            </a:br>
            <a:r>
              <a:rPr lang="en-US"/>
              <a:t>Sharing and discussing report cards (15 mins)</a:t>
            </a:r>
          </a:p>
          <a:p>
            <a:r>
              <a:rPr lang="en-US" sz="2000">
                <a:solidFill>
                  <a:srgbClr val="004AAD"/>
                </a:solidFill>
              </a:rPr>
              <a:t>Anticipated outputs</a:t>
            </a:r>
          </a:p>
          <a:p>
            <a:r>
              <a:rPr lang="en-US"/>
              <a:t>Report cards</a:t>
            </a:r>
            <a:br>
              <a:rPr lang="en-US"/>
            </a:br>
            <a:r>
              <a:rPr lang="en-US"/>
              <a:t>Engagement in discussion</a:t>
            </a:r>
          </a:p>
          <a:p>
            <a:endParaRPr lang="en-US"/>
          </a:p>
          <a:p>
            <a:endParaRPr lang="en-US"/>
          </a:p>
        </p:txBody>
      </p:sp>
      <p:sp>
        <p:nvSpPr>
          <p:cNvPr id="2" name="Title 1">
            <a:extLst>
              <a:ext uri="{FF2B5EF4-FFF2-40B4-BE49-F238E27FC236}">
                <a16:creationId xmlns:a16="http://schemas.microsoft.com/office/drawing/2014/main" id="{D33A35D3-18DC-602C-FE31-53AE8A8F598B}"/>
              </a:ext>
            </a:extLst>
          </p:cNvPr>
          <p:cNvSpPr>
            <a:spLocks noGrp="1"/>
          </p:cNvSpPr>
          <p:nvPr>
            <p:ph type="title"/>
          </p:nvPr>
        </p:nvSpPr>
        <p:spPr>
          <a:xfrm>
            <a:off x="638931" y="762794"/>
            <a:ext cx="9671259" cy="569049"/>
          </a:xfrm>
        </p:spPr>
        <p:txBody>
          <a:bodyPr/>
          <a:lstStyle/>
          <a:p>
            <a:r>
              <a:rPr lang="en-US"/>
              <a:t>Task 4: What are the most important priorities?</a:t>
            </a:r>
          </a:p>
        </p:txBody>
      </p:sp>
    </p:spTree>
    <p:extLst>
      <p:ext uri="{BB962C8B-B14F-4D97-AF65-F5344CB8AC3E}">
        <p14:creationId xmlns:p14="http://schemas.microsoft.com/office/powerpoint/2010/main" val="961695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523BB0-969A-1CBA-C8C4-5990414590C4}"/>
              </a:ext>
            </a:extLst>
          </p:cNvPr>
          <p:cNvSpPr>
            <a:spLocks noGrp="1"/>
          </p:cNvSpPr>
          <p:nvPr>
            <p:ph type="body" idx="1"/>
          </p:nvPr>
        </p:nvSpPr>
        <p:spPr/>
        <p:txBody>
          <a:bodyPr>
            <a:normAutofit/>
          </a:bodyPr>
          <a:lstStyle/>
          <a:p>
            <a:r>
              <a:rPr lang="en-US" sz="2000" dirty="0">
                <a:latin typeface="Gill Sans" panose="020B0502020104020203" pitchFamily="34" charset="-79"/>
                <a:cs typeface="Gill Sans" panose="020B0502020104020203" pitchFamily="34" charset="-79"/>
              </a:rPr>
              <a:t>What are the most important priorities for a future Scottish education system?   </a:t>
            </a:r>
          </a:p>
        </p:txBody>
      </p:sp>
      <p:sp>
        <p:nvSpPr>
          <p:cNvPr id="4" name="Content Placeholder 3">
            <a:extLst>
              <a:ext uri="{FF2B5EF4-FFF2-40B4-BE49-F238E27FC236}">
                <a16:creationId xmlns:a16="http://schemas.microsoft.com/office/drawing/2014/main" id="{AFB87DA7-99E1-2A06-F87C-EFF6E7947B5E}"/>
              </a:ext>
            </a:extLst>
          </p:cNvPr>
          <p:cNvSpPr>
            <a:spLocks noGrp="1"/>
          </p:cNvSpPr>
          <p:nvPr>
            <p:ph sz="half" idx="2"/>
          </p:nvPr>
        </p:nvSpPr>
        <p:spPr>
          <a:xfrm>
            <a:off x="621998" y="1325908"/>
            <a:ext cx="5712542" cy="3910930"/>
          </a:xfrm>
        </p:spPr>
        <p:txBody>
          <a:bodyPr vert="horz" lIns="91440" tIns="45720" rIns="91440" bIns="45720" rtlCol="0" anchor="t">
            <a:normAutofit/>
          </a:bodyPr>
          <a:lstStyle/>
          <a:p>
            <a:pPr marL="285750" indent="-285750">
              <a:buFont typeface="Arial" panose="020B0604020202020204" pitchFamily="34" charset="0"/>
              <a:buChar char="•"/>
            </a:pPr>
            <a:r>
              <a:rPr lang="en-GB">
                <a:latin typeface="Arial"/>
                <a:ea typeface="+mn-lt"/>
                <a:cs typeface="+mn-lt"/>
              </a:rPr>
              <a:t>Design a report card for the Scottish education system which shows what's going well, and what the priorities for the future should be</a:t>
            </a:r>
            <a:endParaRPr lang="en-US">
              <a:latin typeface="Arial"/>
            </a:endParaRPr>
          </a:p>
          <a:p>
            <a:pPr marL="285750" indent="-285750">
              <a:buFont typeface="Arial" panose="020B0604020202020204" pitchFamily="34" charset="0"/>
              <a:buChar char="•"/>
            </a:pPr>
            <a:r>
              <a:rPr lang="en-GB">
                <a:latin typeface="Arial"/>
                <a:cs typeface="Calibri"/>
              </a:rPr>
              <a:t>Starting with what's going well (and so needs to stay), now think about the future priorities (so </a:t>
            </a:r>
            <a:br>
              <a:rPr lang="en-GB">
                <a:cs typeface="Calibri"/>
              </a:rPr>
            </a:br>
            <a:r>
              <a:rPr lang="en-GB">
                <a:latin typeface="Arial"/>
                <a:cs typeface="Calibri"/>
              </a:rPr>
              <a:t>what needs to happen) for a future Scottish education system.</a:t>
            </a:r>
            <a:endParaRPr lang="en-GB">
              <a:latin typeface="Arial"/>
            </a:endParaRPr>
          </a:p>
          <a:p>
            <a:endParaRPr lang="en-GB">
              <a:cs typeface="Calibri"/>
            </a:endParaRPr>
          </a:p>
        </p:txBody>
      </p:sp>
      <p:graphicFrame>
        <p:nvGraphicFramePr>
          <p:cNvPr id="8" name="Table 8">
            <a:extLst>
              <a:ext uri="{FF2B5EF4-FFF2-40B4-BE49-F238E27FC236}">
                <a16:creationId xmlns:a16="http://schemas.microsoft.com/office/drawing/2014/main" id="{26699219-EA02-3BC0-9689-69E07DB3EB4F}"/>
              </a:ext>
            </a:extLst>
          </p:cNvPr>
          <p:cNvGraphicFramePr>
            <a:graphicFrameLocks noGrp="1"/>
          </p:cNvGraphicFramePr>
          <p:nvPr>
            <p:extLst>
              <p:ext uri="{D42A27DB-BD31-4B8C-83A1-F6EECF244321}">
                <p14:modId xmlns:p14="http://schemas.microsoft.com/office/powerpoint/2010/main" val="1770232032"/>
              </p:ext>
            </p:extLst>
          </p:nvPr>
        </p:nvGraphicFramePr>
        <p:xfrm>
          <a:off x="6522290" y="1325908"/>
          <a:ext cx="5331188" cy="4215651"/>
        </p:xfrm>
        <a:graphic>
          <a:graphicData uri="http://schemas.openxmlformats.org/drawingml/2006/table">
            <a:tbl>
              <a:tblPr firstRow="1" bandRow="1">
                <a:tableStyleId>{F5AB1C69-6EDB-4FF4-983F-18BD219EF322}</a:tableStyleId>
              </a:tblPr>
              <a:tblGrid>
                <a:gridCol w="5331188">
                  <a:extLst>
                    <a:ext uri="{9D8B030D-6E8A-4147-A177-3AD203B41FA5}">
                      <a16:colId xmlns:a16="http://schemas.microsoft.com/office/drawing/2014/main" val="523349792"/>
                    </a:ext>
                  </a:extLst>
                </a:gridCol>
              </a:tblGrid>
              <a:tr h="661918">
                <a:tc>
                  <a:txBody>
                    <a:bodyPr/>
                    <a:lstStyle/>
                    <a:p>
                      <a:pPr algn="ctr"/>
                      <a:r>
                        <a:rPr lang="en-GB" sz="1600">
                          <a:solidFill>
                            <a:schemeClr val="tx1"/>
                          </a:solidFill>
                          <a:latin typeface="Arial" panose="020B0604020202020204" pitchFamily="34" charset="0"/>
                          <a:cs typeface="Arial" panose="020B0604020202020204" pitchFamily="34" charset="0"/>
                        </a:rPr>
                        <a:t>REPORT CARD</a:t>
                      </a:r>
                    </a:p>
                    <a:p>
                      <a:pPr lvl="0" algn="ctr">
                        <a:buNone/>
                      </a:pPr>
                      <a:r>
                        <a:rPr lang="en-GB" sz="1600">
                          <a:solidFill>
                            <a:schemeClr val="tx1"/>
                          </a:solidFill>
                          <a:latin typeface="Arial" panose="020B0604020202020204" pitchFamily="34" charset="0"/>
                          <a:cs typeface="Arial" panose="020B0604020202020204" pitchFamily="34" charset="0"/>
                        </a:rPr>
                        <a:t>Education in Scotland</a:t>
                      </a:r>
                    </a:p>
                  </a:txBody>
                  <a:tcPr>
                    <a:solidFill>
                      <a:schemeClr val="bg1">
                        <a:lumMod val="75000"/>
                      </a:schemeClr>
                    </a:solidFill>
                  </a:tcPr>
                </a:tc>
                <a:extLst>
                  <a:ext uri="{0D108BD9-81ED-4DB2-BD59-A6C34878D82A}">
                    <a16:rowId xmlns:a16="http://schemas.microsoft.com/office/drawing/2014/main" val="2901585110"/>
                  </a:ext>
                </a:extLst>
              </a:tr>
              <a:tr h="826812">
                <a:tc>
                  <a:txBody>
                    <a:bodyPr/>
                    <a:lstStyle/>
                    <a:p>
                      <a:r>
                        <a:rPr lang="en-GB" sz="1600">
                          <a:solidFill>
                            <a:schemeClr val="tx1"/>
                          </a:solidFill>
                          <a:latin typeface="Arial" panose="020B0604020202020204" pitchFamily="34" charset="0"/>
                          <a:cs typeface="Arial" panose="020B0604020202020204" pitchFamily="34" charset="0"/>
                        </a:rPr>
                        <a:t>Strengths/ What's going well</a:t>
                      </a:r>
                    </a:p>
                    <a:p>
                      <a:pPr lvl="0">
                        <a:buNone/>
                      </a:pPr>
                      <a:r>
                        <a:rPr lang="en-GB" sz="1600">
                          <a:solidFill>
                            <a:schemeClr val="tx1"/>
                          </a:solidFill>
                          <a:latin typeface="Arial" panose="020B0604020202020204" pitchFamily="34" charset="0"/>
                          <a:cs typeface="Arial" panose="020B0604020202020204" pitchFamily="34" charset="0"/>
                        </a:rPr>
                        <a:t>The things which are going well just now are...</a:t>
                      </a:r>
                    </a:p>
                  </a:txBody>
                  <a:tcPr/>
                </a:tc>
                <a:extLst>
                  <a:ext uri="{0D108BD9-81ED-4DB2-BD59-A6C34878D82A}">
                    <a16:rowId xmlns:a16="http://schemas.microsoft.com/office/drawing/2014/main" val="1757880801"/>
                  </a:ext>
                </a:extLst>
              </a:tr>
              <a:tr h="1270138">
                <a:tc>
                  <a:txBody>
                    <a:bodyPr/>
                    <a:lstStyle/>
                    <a:p>
                      <a:r>
                        <a:rPr lang="en-GB" sz="1600">
                          <a:solidFill>
                            <a:schemeClr val="tx1"/>
                          </a:solidFill>
                          <a:latin typeface="Arial" panose="020B0604020202020204" pitchFamily="34" charset="0"/>
                          <a:cs typeface="Arial" panose="020B0604020202020204" pitchFamily="34" charset="0"/>
                        </a:rPr>
                        <a:t>Priorities for the future</a:t>
                      </a:r>
                    </a:p>
                    <a:p>
                      <a:pPr lvl="0">
                        <a:buNone/>
                      </a:pPr>
                      <a:r>
                        <a:rPr lang="en-GB" sz="1600">
                          <a:solidFill>
                            <a:schemeClr val="tx1"/>
                          </a:solidFill>
                          <a:latin typeface="Arial" panose="020B0604020202020204" pitchFamily="34" charset="0"/>
                          <a:cs typeface="Arial" panose="020B0604020202020204" pitchFamily="34" charset="0"/>
                        </a:rPr>
                        <a:t>The First priority should be.....</a:t>
                      </a:r>
                    </a:p>
                    <a:p>
                      <a:pPr lvl="0">
                        <a:buNone/>
                      </a:pPr>
                      <a:r>
                        <a:rPr lang="en-GB" sz="1600">
                          <a:solidFill>
                            <a:schemeClr val="tx1"/>
                          </a:solidFill>
                          <a:latin typeface="Arial" panose="020B0604020202020204" pitchFamily="34" charset="0"/>
                          <a:cs typeface="Arial" panose="020B0604020202020204" pitchFamily="34" charset="0"/>
                        </a:rPr>
                        <a:t>Then...</a:t>
                      </a:r>
                    </a:p>
                    <a:p>
                      <a:pPr lvl="0">
                        <a:buNone/>
                      </a:pPr>
                      <a:r>
                        <a:rPr lang="en-GB" sz="1600">
                          <a:solidFill>
                            <a:schemeClr val="tx1"/>
                          </a:solidFill>
                          <a:latin typeface="Arial" panose="020B0604020202020204" pitchFamily="34" charset="0"/>
                          <a:cs typeface="Arial" panose="020B0604020202020204" pitchFamily="34" charset="0"/>
                        </a:rPr>
                        <a:t>Then...</a:t>
                      </a:r>
                    </a:p>
                  </a:txBody>
                  <a:tcPr/>
                </a:tc>
                <a:extLst>
                  <a:ext uri="{0D108BD9-81ED-4DB2-BD59-A6C34878D82A}">
                    <a16:rowId xmlns:a16="http://schemas.microsoft.com/office/drawing/2014/main" val="3067546505"/>
                  </a:ext>
                </a:extLst>
              </a:tr>
              <a:tr h="1456783">
                <a:tc>
                  <a:txBody>
                    <a:bodyPr/>
                    <a:lstStyle/>
                    <a:p>
                      <a:r>
                        <a:rPr lang="en-GB" sz="1600">
                          <a:solidFill>
                            <a:schemeClr val="tx1"/>
                          </a:solidFill>
                          <a:latin typeface="Arial" panose="020B0604020202020204" pitchFamily="34" charset="0"/>
                          <a:cs typeface="Arial" panose="020B0604020202020204" pitchFamily="34" charset="0"/>
                        </a:rPr>
                        <a:t>Next Steps</a:t>
                      </a:r>
                    </a:p>
                    <a:p>
                      <a:pPr lvl="0">
                        <a:buNone/>
                      </a:pPr>
                      <a:r>
                        <a:rPr lang="en-GB" sz="1600">
                          <a:solidFill>
                            <a:schemeClr val="tx1"/>
                          </a:solidFill>
                          <a:latin typeface="Arial" panose="020B0604020202020204" pitchFamily="34" charset="0"/>
                          <a:cs typeface="Arial" panose="020B0604020202020204" pitchFamily="34" charset="0"/>
                        </a:rPr>
                        <a:t>To make these priorities happen you now need to...</a:t>
                      </a:r>
                    </a:p>
                  </a:txBody>
                  <a:tcPr/>
                </a:tc>
                <a:extLst>
                  <a:ext uri="{0D108BD9-81ED-4DB2-BD59-A6C34878D82A}">
                    <a16:rowId xmlns:a16="http://schemas.microsoft.com/office/drawing/2014/main" val="2465305047"/>
                  </a:ext>
                </a:extLst>
              </a:tr>
            </a:tbl>
          </a:graphicData>
        </a:graphic>
      </p:graphicFrame>
    </p:spTree>
    <p:extLst>
      <p:ext uri="{BB962C8B-B14F-4D97-AF65-F5344CB8AC3E}">
        <p14:creationId xmlns:p14="http://schemas.microsoft.com/office/powerpoint/2010/main" val="2168519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724CB9B-3C56-8376-54DF-E4BB7FFFD1E7}"/>
              </a:ext>
            </a:extLst>
          </p:cNvPr>
          <p:cNvSpPr>
            <a:spLocks noGrp="1"/>
          </p:cNvSpPr>
          <p:nvPr>
            <p:ph idx="11"/>
          </p:nvPr>
        </p:nvSpPr>
        <p:spPr>
          <a:xfrm>
            <a:off x="1203766" y="1331842"/>
            <a:ext cx="8669104" cy="4472609"/>
          </a:xfrm>
        </p:spPr>
        <p:txBody>
          <a:bodyPr>
            <a:normAutofit/>
          </a:bodyPr>
          <a:lstStyle/>
          <a:p>
            <a:r>
              <a:rPr lang="en-US" sz="2000">
                <a:solidFill>
                  <a:srgbClr val="004AAD"/>
                </a:solidFill>
              </a:rPr>
              <a:t>Summary:</a:t>
            </a:r>
          </a:p>
          <a:p>
            <a:r>
              <a:rPr lang="en-US"/>
              <a:t>The activity prepares learners to answer one of the national discussion's key questions.  </a:t>
            </a:r>
            <a:br>
              <a:rPr lang="en-US"/>
            </a:br>
            <a:r>
              <a:rPr lang="en-US"/>
              <a:t>It could take 50 mins to complete</a:t>
            </a:r>
          </a:p>
          <a:p>
            <a:r>
              <a:rPr lang="en-US" sz="2000">
                <a:solidFill>
                  <a:srgbClr val="004AAD"/>
                </a:solidFill>
              </a:rPr>
              <a:t>Outline</a:t>
            </a:r>
          </a:p>
          <a:p>
            <a:r>
              <a:rPr lang="en-US"/>
              <a:t>Facilitator-led context setting: vision statements (5 mins)</a:t>
            </a:r>
            <a:br>
              <a:rPr lang="en-US"/>
            </a:br>
            <a:r>
              <a:rPr lang="en-US"/>
              <a:t>Individual or paired activity: populating the vision statement pyramid (30 mins)</a:t>
            </a:r>
            <a:br>
              <a:rPr lang="en-US"/>
            </a:br>
            <a:r>
              <a:rPr lang="en-US"/>
              <a:t>Sharing and discussing vision statements (15 mins)</a:t>
            </a:r>
          </a:p>
          <a:p>
            <a:r>
              <a:rPr lang="en-US" sz="2000">
                <a:solidFill>
                  <a:srgbClr val="004AAD"/>
                </a:solidFill>
              </a:rPr>
              <a:t>Anticipated outputs</a:t>
            </a:r>
          </a:p>
          <a:p>
            <a:r>
              <a:rPr lang="en-US"/>
              <a:t>Vision statement pyramids</a:t>
            </a:r>
            <a:br>
              <a:rPr lang="en-US"/>
            </a:br>
            <a:r>
              <a:rPr lang="en-US"/>
              <a:t>Engagement in discussion</a:t>
            </a:r>
          </a:p>
        </p:txBody>
      </p:sp>
      <p:sp>
        <p:nvSpPr>
          <p:cNvPr id="2" name="Title 1">
            <a:extLst>
              <a:ext uri="{FF2B5EF4-FFF2-40B4-BE49-F238E27FC236}">
                <a16:creationId xmlns:a16="http://schemas.microsoft.com/office/drawing/2014/main" id="{B83F8F1F-F675-4DDD-3BB1-F123668912D2}"/>
              </a:ext>
            </a:extLst>
          </p:cNvPr>
          <p:cNvSpPr>
            <a:spLocks noGrp="1"/>
          </p:cNvSpPr>
          <p:nvPr>
            <p:ph type="title"/>
          </p:nvPr>
        </p:nvSpPr>
        <p:spPr/>
        <p:txBody>
          <a:bodyPr/>
          <a:lstStyle/>
          <a:p>
            <a:r>
              <a:rPr lang="en-US" dirty="0"/>
              <a:t>Task 5: what is your vision for education?</a:t>
            </a:r>
          </a:p>
        </p:txBody>
      </p:sp>
    </p:spTree>
    <p:extLst>
      <p:ext uri="{BB962C8B-B14F-4D97-AF65-F5344CB8AC3E}">
        <p14:creationId xmlns:p14="http://schemas.microsoft.com/office/powerpoint/2010/main" val="3499697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D6DB8ED-B2B0-54F3-D3F7-4F12332C8720}"/>
              </a:ext>
            </a:extLst>
          </p:cNvPr>
          <p:cNvSpPr>
            <a:spLocks noGrp="1"/>
          </p:cNvSpPr>
          <p:nvPr>
            <p:ph type="body" idx="1"/>
          </p:nvPr>
        </p:nvSpPr>
        <p:spPr/>
        <p:txBody>
          <a:bodyPr>
            <a:normAutofit/>
          </a:bodyPr>
          <a:lstStyle/>
          <a:p>
            <a:r>
              <a:rPr lang="en-US" sz="2000" dirty="0">
                <a:latin typeface="Gill Sans" panose="020B0502020104020203" pitchFamily="34" charset="-79"/>
                <a:cs typeface="Gill Sans" panose="020B0502020104020203" pitchFamily="34" charset="-79"/>
              </a:rPr>
              <a:t>Overall, what is your vision for the future of education in Scotland? </a:t>
            </a:r>
          </a:p>
        </p:txBody>
      </p:sp>
      <p:sp>
        <p:nvSpPr>
          <p:cNvPr id="4" name="Content Placeholder 3"/>
          <p:cNvSpPr>
            <a:spLocks noGrp="1"/>
          </p:cNvSpPr>
          <p:nvPr>
            <p:ph sz="half" idx="2"/>
          </p:nvPr>
        </p:nvSpPr>
        <p:spPr>
          <a:xfrm>
            <a:off x="621997" y="1325908"/>
            <a:ext cx="10742255" cy="489001"/>
          </a:xfrm>
        </p:spPr>
        <p:txBody>
          <a:bodyPr vert="horz" lIns="91440" tIns="45720" rIns="91440" bIns="45720" rtlCol="0" anchor="t">
            <a:normAutofit/>
          </a:bodyPr>
          <a:lstStyle/>
          <a:p>
            <a:pPr marL="0" indent="0">
              <a:buNone/>
            </a:pPr>
            <a:r>
              <a:rPr lang="en-GB">
                <a:latin typeface="Arial"/>
                <a:cs typeface="Calibri"/>
              </a:rPr>
              <a:t>Create a vision statement pyramid for the future of education in Scotland. Some examples are provided.</a:t>
            </a:r>
            <a:endParaRPr lang="en-GB">
              <a:cs typeface="Calibri"/>
            </a:endParaRPr>
          </a:p>
          <a:p>
            <a:endParaRPr lang="en-GB"/>
          </a:p>
        </p:txBody>
      </p:sp>
      <p:graphicFrame>
        <p:nvGraphicFramePr>
          <p:cNvPr id="8" name="Diagram 8">
            <a:extLst>
              <a:ext uri="{FF2B5EF4-FFF2-40B4-BE49-F238E27FC236}">
                <a16:creationId xmlns:a16="http://schemas.microsoft.com/office/drawing/2014/main" id="{4CFB559B-FBD4-7A64-A069-FACEE4614C56}"/>
              </a:ext>
            </a:extLst>
          </p:cNvPr>
          <p:cNvGraphicFramePr/>
          <p:nvPr>
            <p:extLst>
              <p:ext uri="{D42A27DB-BD31-4B8C-83A1-F6EECF244321}">
                <p14:modId xmlns:p14="http://schemas.microsoft.com/office/powerpoint/2010/main" val="2665273559"/>
              </p:ext>
            </p:extLst>
          </p:nvPr>
        </p:nvGraphicFramePr>
        <p:xfrm>
          <a:off x="6210626" y="1872061"/>
          <a:ext cx="5659533" cy="3766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 name="TextBox 25">
            <a:extLst>
              <a:ext uri="{FF2B5EF4-FFF2-40B4-BE49-F238E27FC236}">
                <a16:creationId xmlns:a16="http://schemas.microsoft.com/office/drawing/2014/main" id="{86C66F6C-C4CB-5878-B2D9-F2B1EFE28200}"/>
              </a:ext>
            </a:extLst>
          </p:cNvPr>
          <p:cNvSpPr txBox="1"/>
          <p:nvPr/>
        </p:nvSpPr>
        <p:spPr>
          <a:xfrm>
            <a:off x="933764" y="2107347"/>
            <a:ext cx="5659532" cy="1477328"/>
          </a:xfrm>
          <a:prstGeom prst="rect">
            <a:avLst/>
          </a:prstGeom>
          <a:noFill/>
          <a:ln w="28575">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latin typeface="Arial" panose="020B0604020202020204" pitchFamily="34" charset="0"/>
                <a:ea typeface="Calibri"/>
                <a:cs typeface="Arial" panose="020B0604020202020204" pitchFamily="34" charset="0"/>
              </a:rPr>
              <a:t>Vision Statements</a:t>
            </a:r>
          </a:p>
          <a:p>
            <a:r>
              <a:rPr lang="en-GB">
                <a:latin typeface="Arial" panose="020B0604020202020204" pitchFamily="34" charset="0"/>
                <a:ea typeface="Calibri"/>
                <a:cs typeface="Arial" panose="020B0604020202020204" pitchFamily="34" charset="0"/>
              </a:rPr>
              <a:t>Many organisations and groups have vision statements which set out their aims in very few words.</a:t>
            </a:r>
          </a:p>
          <a:p>
            <a:endParaRPr lang="en-GB">
              <a:latin typeface="Arial" panose="020B0604020202020204" pitchFamily="34" charset="0"/>
              <a:ea typeface="Calibri"/>
              <a:cs typeface="Arial" panose="020B0604020202020204" pitchFamily="34" charset="0"/>
            </a:endParaRPr>
          </a:p>
          <a:p>
            <a:r>
              <a:rPr lang="en-GB">
                <a:latin typeface="Arial" panose="020B0604020202020204" pitchFamily="34" charset="0"/>
                <a:ea typeface="Calibri"/>
                <a:cs typeface="Arial" panose="020B0604020202020204" pitchFamily="34" charset="0"/>
              </a:rPr>
              <a:t>What vision statements are you aware of? </a:t>
            </a:r>
          </a:p>
        </p:txBody>
      </p:sp>
      <p:sp>
        <p:nvSpPr>
          <p:cNvPr id="5" name="Rounded Rectangle 4">
            <a:extLst>
              <a:ext uri="{FF2B5EF4-FFF2-40B4-BE49-F238E27FC236}">
                <a16:creationId xmlns:a16="http://schemas.microsoft.com/office/drawing/2014/main" id="{85A0F257-9FC1-6F65-FDDE-4995D9B2C481}"/>
              </a:ext>
            </a:extLst>
          </p:cNvPr>
          <p:cNvSpPr/>
          <p:nvPr/>
        </p:nvSpPr>
        <p:spPr>
          <a:xfrm>
            <a:off x="713690" y="1872061"/>
            <a:ext cx="6015723" cy="1908313"/>
          </a:xfrm>
          <a:prstGeom prst="roundRect">
            <a:avLst/>
          </a:prstGeom>
          <a:no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1894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157592-CA23-5AF6-657E-DC13A490C3C9}"/>
              </a:ext>
            </a:extLst>
          </p:cNvPr>
          <p:cNvSpPr>
            <a:spLocks noGrp="1"/>
          </p:cNvSpPr>
          <p:nvPr>
            <p:ph type="body" idx="1"/>
          </p:nvPr>
        </p:nvSpPr>
        <p:spPr/>
        <p:txBody>
          <a:bodyPr/>
          <a:lstStyle/>
          <a:p>
            <a:r>
              <a:rPr lang="en-US" dirty="0">
                <a:latin typeface="Gill Sans MT"/>
                <a:cs typeface="Arial"/>
              </a:rPr>
              <a:t>Contents page</a:t>
            </a:r>
          </a:p>
        </p:txBody>
      </p:sp>
      <p:sp>
        <p:nvSpPr>
          <p:cNvPr id="3" name="Content Placeholder 2">
            <a:extLst>
              <a:ext uri="{FF2B5EF4-FFF2-40B4-BE49-F238E27FC236}">
                <a16:creationId xmlns:a16="http://schemas.microsoft.com/office/drawing/2014/main" id="{C8C55F08-57CB-7C61-E3FC-5623A14EBAC5}"/>
              </a:ext>
            </a:extLst>
          </p:cNvPr>
          <p:cNvSpPr>
            <a:spLocks noGrp="1"/>
          </p:cNvSpPr>
          <p:nvPr>
            <p:ph sz="half" idx="2"/>
          </p:nvPr>
        </p:nvSpPr>
        <p:spPr>
          <a:xfrm>
            <a:off x="633286" y="1325908"/>
            <a:ext cx="10742255" cy="4494124"/>
          </a:xfrm>
        </p:spPr>
        <p:txBody>
          <a:bodyPr vert="horz" lIns="91440" tIns="45720" rIns="91440" bIns="45720" rtlCol="0" anchor="t">
            <a:normAutofit fontScale="62500" lnSpcReduction="20000"/>
          </a:bodyPr>
          <a:lstStyle/>
          <a:p>
            <a:pPr marL="342900" indent="-342900">
              <a:buAutoNum type="arabicPeriod"/>
            </a:pPr>
            <a:r>
              <a:rPr lang="en-GB" sz="2900">
                <a:latin typeface="Gill Sans MT"/>
                <a:ea typeface="+mn-lt"/>
                <a:cs typeface="+mn-lt"/>
                <a:hlinkClick r:id="rId2" action="ppaction://hlinksldjump">
                  <a:extLst>
                    <a:ext uri="{A12FA001-AC4F-418D-AE19-62706E023703}">
                      <ahyp:hlinkClr xmlns:ahyp="http://schemas.microsoft.com/office/drawing/2018/hyperlinkcolor" val="tx"/>
                    </a:ext>
                  </a:extLst>
                </a:hlinkClick>
              </a:rPr>
              <a:t>Introduction</a:t>
            </a:r>
            <a:endParaRPr lang="en-GB" sz="2900">
              <a:latin typeface="Gill Sans MT"/>
              <a:ea typeface="+mn-lt"/>
              <a:cs typeface="+mn-lt"/>
            </a:endParaRPr>
          </a:p>
          <a:p>
            <a:pPr marL="342900" indent="-342900">
              <a:buAutoNum type="arabicPeriod"/>
            </a:pPr>
            <a:r>
              <a:rPr lang="en-GB" sz="2900">
                <a:latin typeface="Gill Sans MT"/>
                <a:ea typeface="+mn-lt"/>
                <a:cs typeface="+mn-lt"/>
                <a:hlinkClick r:id="rId3" action="ppaction://hlinksldjump">
                  <a:extLst>
                    <a:ext uri="{A12FA001-AC4F-418D-AE19-62706E023703}">
                      <ahyp:hlinkClr xmlns:ahyp="http://schemas.microsoft.com/office/drawing/2018/hyperlinkcolor" val="tx"/>
                    </a:ext>
                  </a:extLst>
                </a:hlinkClick>
              </a:rPr>
              <a:t>Welcome video</a:t>
            </a:r>
            <a:endParaRPr lang="en-GB" sz="2900">
              <a:latin typeface="Gill Sans MT"/>
              <a:cs typeface="Calibri"/>
            </a:endParaRPr>
          </a:p>
          <a:p>
            <a:pPr marL="342900" indent="-342900">
              <a:buAutoNum type="arabicPeriod"/>
            </a:pPr>
            <a:r>
              <a:rPr lang="en-GB" sz="2900">
                <a:latin typeface="Gill Sans MT"/>
                <a:ea typeface="+mn-lt"/>
                <a:cs typeface="+mn-lt"/>
                <a:hlinkClick r:id="rId4" action="ppaction://hlinksldjump">
                  <a:extLst>
                    <a:ext uri="{A12FA001-AC4F-418D-AE19-62706E023703}">
                      <ahyp:hlinkClr xmlns:ahyp="http://schemas.microsoft.com/office/drawing/2018/hyperlinkcolor" val="tx"/>
                    </a:ext>
                  </a:extLst>
                </a:hlinkClick>
              </a:rPr>
              <a:t>The National Discussion Questions </a:t>
            </a:r>
            <a:endParaRPr lang="en-US" sz="2900">
              <a:latin typeface="Gill Sans MT"/>
              <a:ea typeface="+mn-lt"/>
              <a:cs typeface="+mn-lt"/>
            </a:endParaRPr>
          </a:p>
          <a:p>
            <a:pPr marL="342900" indent="-342900">
              <a:buAutoNum type="arabicPeriod"/>
            </a:pPr>
            <a:r>
              <a:rPr lang="en-GB" sz="2900" u="sng">
                <a:latin typeface="Gill Sans MT"/>
                <a:ea typeface="+mn-lt"/>
                <a:cs typeface="+mn-lt"/>
              </a:rPr>
              <a:t>Task Menu</a:t>
            </a:r>
          </a:p>
          <a:p>
            <a:pPr marL="457200" lvl="1" indent="0">
              <a:lnSpc>
                <a:spcPct val="120000"/>
              </a:lnSpc>
              <a:buNone/>
            </a:pPr>
            <a:r>
              <a:rPr lang="en-GB" sz="2600" u="sng">
                <a:latin typeface="Gill Sans MT"/>
                <a:cs typeface="Arial"/>
                <a:hlinkClick r:id="rId5" action="ppaction://hlinksldjump">
                  <a:extLst>
                    <a:ext uri="{A12FA001-AC4F-418D-AE19-62706E023703}">
                      <ahyp:hlinkClr xmlns:ahyp="http://schemas.microsoft.com/office/drawing/2018/hyperlinkcolor" val="tx"/>
                    </a:ext>
                  </a:extLst>
                </a:hlinkClick>
              </a:rPr>
              <a:t>Programme 1: I've got the power.....’</a:t>
            </a:r>
            <a:endParaRPr lang="en-GB" sz="2600" u="sng">
              <a:latin typeface="Gill Sans MT"/>
              <a:cs typeface="Arial"/>
            </a:endParaRPr>
          </a:p>
          <a:p>
            <a:pPr marL="457200" lvl="1" indent="0">
              <a:lnSpc>
                <a:spcPct val="120000"/>
              </a:lnSpc>
              <a:buNone/>
            </a:pPr>
            <a:r>
              <a:rPr lang="en-GB" sz="2300">
                <a:latin typeface="Gill Sans MT"/>
                <a:cs typeface="Arial"/>
              </a:rPr>
              <a:t>If your group can spare 140mins (split over two 50min sessions) this activity will lead your learners through all the national discussion's questions</a:t>
            </a:r>
          </a:p>
          <a:p>
            <a:pPr marL="457200" lvl="1" indent="0">
              <a:lnSpc>
                <a:spcPct val="120000"/>
              </a:lnSpc>
              <a:buNone/>
            </a:pPr>
            <a:r>
              <a:rPr lang="en-GB" sz="2600" u="sng">
                <a:latin typeface="Gill Sans MT"/>
                <a:cs typeface="Arial"/>
                <a:hlinkClick r:id="rId6" action="ppaction://hlinksldjump">
                  <a:extLst>
                    <a:ext uri="{A12FA001-AC4F-418D-AE19-62706E023703}">
                      <ahyp:hlinkClr xmlns:ahyp="http://schemas.microsoft.com/office/drawing/2018/hyperlinkcolor" val="tx"/>
                    </a:ext>
                  </a:extLst>
                </a:hlinkClick>
              </a:rPr>
              <a:t>Programme 2: Our future education</a:t>
            </a:r>
            <a:endParaRPr lang="en-GB" sz="2600" u="sng">
              <a:latin typeface="Gill Sans MT"/>
              <a:cs typeface="Arial"/>
            </a:endParaRPr>
          </a:p>
          <a:p>
            <a:pPr marL="457200" lvl="1" indent="0">
              <a:lnSpc>
                <a:spcPct val="120000"/>
              </a:lnSpc>
              <a:buNone/>
            </a:pPr>
            <a:r>
              <a:rPr lang="en-GB" sz="2300">
                <a:latin typeface="Gill Sans MT"/>
                <a:cs typeface="Arial"/>
              </a:rPr>
              <a:t>If your Group has less time they can pick and choose between this package of eight shorter tasks, each one addresses one of the national discussion's questions. </a:t>
            </a:r>
          </a:p>
          <a:p>
            <a:pPr marL="457200" lvl="1" indent="0">
              <a:lnSpc>
                <a:spcPct val="120000"/>
              </a:lnSpc>
              <a:buNone/>
            </a:pPr>
            <a:r>
              <a:rPr lang="en-GB" sz="2600" u="sng">
                <a:latin typeface="Gill Sans MT"/>
                <a:cs typeface="Arial"/>
                <a:hlinkClick r:id="rId7" action="ppaction://hlinksldjump">
                  <a:extLst>
                    <a:ext uri="{A12FA001-AC4F-418D-AE19-62706E023703}">
                      <ahyp:hlinkClr xmlns:ahyp="http://schemas.microsoft.com/office/drawing/2018/hyperlinkcolor" val="tx"/>
                    </a:ext>
                  </a:extLst>
                </a:hlinkClick>
              </a:rPr>
              <a:t>Programme 3:  An in-depth look </a:t>
            </a:r>
            <a:endParaRPr lang="en-GB" sz="2600" u="sng">
              <a:latin typeface="Gill Sans MT"/>
              <a:cs typeface="Arial"/>
            </a:endParaRPr>
          </a:p>
          <a:p>
            <a:pPr marL="457200" lvl="1" indent="0">
              <a:lnSpc>
                <a:spcPct val="120000"/>
              </a:lnSpc>
              <a:buNone/>
            </a:pPr>
            <a:r>
              <a:rPr lang="en-GB" sz="2300">
                <a:latin typeface="Gill Sans MT"/>
                <a:cs typeface="Arial"/>
              </a:rPr>
              <a:t>This series of group discussions can help learners take a focused look at topics of interest to them, including the future of learning, equity, wellbeing, rights and world</a:t>
            </a:r>
            <a:endParaRPr lang="en-GB" sz="2300" u="sng">
              <a:latin typeface="Gill Sans MT"/>
              <a:cs typeface="Arial"/>
            </a:endParaRPr>
          </a:p>
          <a:p>
            <a:pPr marL="342900" indent="-342900">
              <a:buAutoNum type="arabicPeriod"/>
            </a:pPr>
            <a:r>
              <a:rPr lang="en-GB" sz="2900">
                <a:latin typeface="Gill Sans MT"/>
                <a:ea typeface="+mn-lt"/>
                <a:cs typeface="+mn-lt"/>
                <a:hlinkClick r:id="rId8" action="ppaction://hlinksldjump">
                  <a:extLst>
                    <a:ext uri="{A12FA001-AC4F-418D-AE19-62706E023703}">
                      <ahyp:hlinkClr xmlns:ahyp="http://schemas.microsoft.com/office/drawing/2018/hyperlinkcolor" val="tx"/>
                    </a:ext>
                  </a:extLst>
                </a:hlinkClick>
              </a:rPr>
              <a:t>Feeding back</a:t>
            </a:r>
            <a:endParaRPr lang="en-GB" sz="2900">
              <a:latin typeface="Gill Sans MT"/>
              <a:ea typeface="+mn-lt"/>
              <a:cs typeface="+mn-lt"/>
            </a:endParaRPr>
          </a:p>
          <a:p>
            <a:pPr marL="342900" indent="-342900">
              <a:buAutoNum type="arabicPeriod"/>
            </a:pPr>
            <a:r>
              <a:rPr lang="en-GB" sz="2900">
                <a:latin typeface="Gill Sans MT"/>
                <a:ea typeface="+mn-lt"/>
                <a:cs typeface="+mn-lt"/>
                <a:hlinkClick r:id="rId9" action="ppaction://hlinksldjump">
                  <a:extLst>
                    <a:ext uri="{A12FA001-AC4F-418D-AE19-62706E023703}">
                      <ahyp:hlinkClr xmlns:ahyp="http://schemas.microsoft.com/office/drawing/2018/hyperlinkcolor" val="tx"/>
                    </a:ext>
                  </a:extLst>
                </a:hlinkClick>
              </a:rPr>
              <a:t>What happens next?</a:t>
            </a:r>
            <a:endParaRPr lang="en-GB" sz="2900">
              <a:latin typeface="Gill Sans MT"/>
            </a:endParaRPr>
          </a:p>
        </p:txBody>
      </p:sp>
    </p:spTree>
    <p:extLst>
      <p:ext uri="{BB962C8B-B14F-4D97-AF65-F5344CB8AC3E}">
        <p14:creationId xmlns:p14="http://schemas.microsoft.com/office/powerpoint/2010/main" val="4104032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18762E1-3600-C120-5C2F-B685FB7CA115}"/>
              </a:ext>
            </a:extLst>
          </p:cNvPr>
          <p:cNvSpPr>
            <a:spLocks noGrp="1"/>
          </p:cNvSpPr>
          <p:nvPr>
            <p:ph idx="11"/>
          </p:nvPr>
        </p:nvSpPr>
        <p:spPr>
          <a:xfrm>
            <a:off x="1203766" y="1331842"/>
            <a:ext cx="9941312" cy="4618383"/>
          </a:xfrm>
        </p:spPr>
        <p:txBody>
          <a:bodyPr>
            <a:normAutofit/>
          </a:bodyPr>
          <a:lstStyle/>
          <a:p>
            <a:r>
              <a:rPr lang="en-US" sz="2000">
                <a:solidFill>
                  <a:srgbClr val="004AAD"/>
                </a:solidFill>
              </a:rPr>
              <a:t>Summary:</a:t>
            </a:r>
          </a:p>
          <a:p>
            <a:r>
              <a:rPr lang="en-US"/>
              <a:t>The activity prepares learners to answer one of the national discussion's key questions.  </a:t>
            </a:r>
            <a:br>
              <a:rPr lang="en-US"/>
            </a:br>
            <a:r>
              <a:rPr lang="en-US"/>
              <a:t>It could take 50 mins to complete</a:t>
            </a:r>
            <a:br>
              <a:rPr lang="en-US"/>
            </a:br>
            <a:br>
              <a:rPr lang="en-US"/>
            </a:br>
            <a:r>
              <a:rPr lang="en-US" sz="2000">
                <a:solidFill>
                  <a:srgbClr val="004AAD"/>
                </a:solidFill>
              </a:rPr>
              <a:t>Outline</a:t>
            </a:r>
          </a:p>
          <a:p>
            <a:r>
              <a:rPr lang="en-US"/>
              <a:t>Facilitator-led context setting: steps towards the vision (5 mins)</a:t>
            </a:r>
            <a:br>
              <a:rPr lang="en-US"/>
            </a:br>
            <a:r>
              <a:rPr lang="en-US"/>
              <a:t>Individual or paired activity: job card design and completion (30 mins)</a:t>
            </a:r>
            <a:br>
              <a:rPr lang="en-US"/>
            </a:br>
            <a:r>
              <a:rPr lang="en-US"/>
              <a:t>Sharing and discussing job cards (15 mins)</a:t>
            </a:r>
          </a:p>
          <a:p>
            <a:r>
              <a:rPr lang="en-US" sz="2000">
                <a:solidFill>
                  <a:srgbClr val="004AAD"/>
                </a:solidFill>
              </a:rPr>
              <a:t>Anticipated outputs</a:t>
            </a:r>
          </a:p>
          <a:p>
            <a:r>
              <a:rPr lang="en-US"/>
              <a:t>Job cards</a:t>
            </a:r>
            <a:br>
              <a:rPr lang="en-US"/>
            </a:br>
            <a:r>
              <a:rPr lang="en-US"/>
              <a:t>Engagement in discussion</a:t>
            </a:r>
          </a:p>
          <a:p>
            <a:endParaRPr lang="en-US"/>
          </a:p>
          <a:p>
            <a:endParaRPr lang="en-US"/>
          </a:p>
          <a:p>
            <a:endParaRPr lang="en-US"/>
          </a:p>
          <a:p>
            <a:endParaRPr lang="en-US"/>
          </a:p>
          <a:p>
            <a:endParaRPr lang="en-US"/>
          </a:p>
          <a:p>
            <a:endParaRPr lang="en-US"/>
          </a:p>
          <a:p>
            <a:endParaRPr lang="en-US"/>
          </a:p>
          <a:p>
            <a:endParaRPr lang="en-US"/>
          </a:p>
        </p:txBody>
      </p:sp>
      <p:sp>
        <p:nvSpPr>
          <p:cNvPr id="2" name="Title 1">
            <a:extLst>
              <a:ext uri="{FF2B5EF4-FFF2-40B4-BE49-F238E27FC236}">
                <a16:creationId xmlns:a16="http://schemas.microsoft.com/office/drawing/2014/main" id="{9E9D3B8B-6E82-3B1D-8C23-5A0518418CE2}"/>
              </a:ext>
            </a:extLst>
          </p:cNvPr>
          <p:cNvSpPr>
            <a:spLocks noGrp="1"/>
          </p:cNvSpPr>
          <p:nvPr>
            <p:ph type="title"/>
          </p:nvPr>
        </p:nvSpPr>
        <p:spPr/>
        <p:txBody>
          <a:bodyPr/>
          <a:lstStyle/>
          <a:p>
            <a:r>
              <a:rPr lang="en-US" dirty="0"/>
              <a:t>Task 6: Making the vision a reality</a:t>
            </a:r>
          </a:p>
        </p:txBody>
      </p:sp>
    </p:spTree>
    <p:extLst>
      <p:ext uri="{BB962C8B-B14F-4D97-AF65-F5344CB8AC3E}">
        <p14:creationId xmlns:p14="http://schemas.microsoft.com/office/powerpoint/2010/main" val="2278584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31A11F-26A2-6F7C-9500-4856CA733684}"/>
              </a:ext>
            </a:extLst>
          </p:cNvPr>
          <p:cNvSpPr>
            <a:spLocks noGrp="1"/>
          </p:cNvSpPr>
          <p:nvPr>
            <p:ph type="body" idx="1"/>
          </p:nvPr>
        </p:nvSpPr>
        <p:spPr/>
        <p:txBody>
          <a:bodyPr>
            <a:normAutofit/>
          </a:bodyPr>
          <a:lstStyle/>
          <a:p>
            <a:r>
              <a:rPr lang="en-US" sz="2000" dirty="0">
                <a:latin typeface="Gill Sans" panose="020B0502020104020203" pitchFamily="34" charset="-79"/>
                <a:cs typeface="Gill Sans" panose="020B0502020104020203" pitchFamily="34" charset="-79"/>
              </a:rPr>
              <a:t>How can we make that future vision for education a reality in Scotland? </a:t>
            </a:r>
          </a:p>
        </p:txBody>
      </p:sp>
      <p:sp>
        <p:nvSpPr>
          <p:cNvPr id="6" name="Content Placeholder 5">
            <a:extLst>
              <a:ext uri="{FF2B5EF4-FFF2-40B4-BE49-F238E27FC236}">
                <a16:creationId xmlns:a16="http://schemas.microsoft.com/office/drawing/2014/main" id="{47010DDE-C864-4846-C52C-EB0AD07E1874}"/>
              </a:ext>
            </a:extLst>
          </p:cNvPr>
          <p:cNvSpPr>
            <a:spLocks noGrp="1"/>
          </p:cNvSpPr>
          <p:nvPr>
            <p:ph sz="half" idx="2"/>
          </p:nvPr>
        </p:nvSpPr>
        <p:spPr>
          <a:xfrm>
            <a:off x="621998" y="1325908"/>
            <a:ext cx="5818560" cy="3910930"/>
          </a:xfrm>
        </p:spPr>
        <p:txBody>
          <a:bodyPr vert="horz" lIns="91440" tIns="45720" rIns="91440" bIns="45720" rtlCol="0" anchor="t">
            <a:normAutofit/>
          </a:bodyPr>
          <a:lstStyle/>
          <a:p>
            <a:pPr marL="0" indent="0">
              <a:buNone/>
            </a:pPr>
            <a:r>
              <a:rPr lang="en-GB">
                <a:cs typeface="Calibri" panose="020F0502020204030204"/>
              </a:rPr>
              <a:t>Often when a job needs done a </a:t>
            </a:r>
            <a:r>
              <a:rPr lang="en-GB" b="1">
                <a:cs typeface="Calibri" panose="020F0502020204030204"/>
              </a:rPr>
              <a:t>job card</a:t>
            </a:r>
            <a:r>
              <a:rPr lang="en-GB">
                <a:cs typeface="Calibri" panose="020F0502020204030204"/>
              </a:rPr>
              <a:t> is produced. This shows what's to be done, by whom and any other information needed – for example, any resources you might need. </a:t>
            </a:r>
            <a:endParaRPr lang="en-US"/>
          </a:p>
          <a:p>
            <a:pPr marL="0" indent="0">
              <a:buNone/>
            </a:pPr>
            <a:r>
              <a:rPr lang="en-GB">
                <a:cs typeface="Calibri" panose="020F0502020204030204"/>
              </a:rPr>
              <a:t>Create your own job card for making the future vision for education a reality in Scotland</a:t>
            </a:r>
            <a:endParaRPr lang="en-GB"/>
          </a:p>
        </p:txBody>
      </p:sp>
      <p:graphicFrame>
        <p:nvGraphicFramePr>
          <p:cNvPr id="7" name="Table 16">
            <a:extLst>
              <a:ext uri="{FF2B5EF4-FFF2-40B4-BE49-F238E27FC236}">
                <a16:creationId xmlns:a16="http://schemas.microsoft.com/office/drawing/2014/main" id="{3F3BC130-8E39-A129-B3A6-0712E36F1843}"/>
              </a:ext>
            </a:extLst>
          </p:cNvPr>
          <p:cNvGraphicFramePr>
            <a:graphicFrameLocks noGrp="1"/>
          </p:cNvGraphicFramePr>
          <p:nvPr>
            <p:extLst>
              <p:ext uri="{D42A27DB-BD31-4B8C-83A1-F6EECF244321}">
                <p14:modId xmlns:p14="http://schemas.microsoft.com/office/powerpoint/2010/main" val="1461789495"/>
              </p:ext>
            </p:extLst>
          </p:nvPr>
        </p:nvGraphicFramePr>
        <p:xfrm>
          <a:off x="6764145" y="1397648"/>
          <a:ext cx="4805858" cy="3839190"/>
        </p:xfrm>
        <a:graphic>
          <a:graphicData uri="http://schemas.openxmlformats.org/drawingml/2006/table">
            <a:tbl>
              <a:tblPr firstRow="1" bandRow="1">
                <a:tableStyleId>{69C7853C-536D-4A76-A0AE-DD22124D55A5}</a:tableStyleId>
              </a:tblPr>
              <a:tblGrid>
                <a:gridCol w="3983368">
                  <a:extLst>
                    <a:ext uri="{9D8B030D-6E8A-4147-A177-3AD203B41FA5}">
                      <a16:colId xmlns:a16="http://schemas.microsoft.com/office/drawing/2014/main" val="1075132787"/>
                    </a:ext>
                  </a:extLst>
                </a:gridCol>
                <a:gridCol w="822490">
                  <a:extLst>
                    <a:ext uri="{9D8B030D-6E8A-4147-A177-3AD203B41FA5}">
                      <a16:colId xmlns:a16="http://schemas.microsoft.com/office/drawing/2014/main" val="3218632740"/>
                    </a:ext>
                  </a:extLst>
                </a:gridCol>
              </a:tblGrid>
              <a:tr h="639865">
                <a:tc>
                  <a:txBody>
                    <a:bodyPr/>
                    <a:lstStyle/>
                    <a:p>
                      <a:r>
                        <a:rPr lang="en-GB" sz="1600">
                          <a:solidFill>
                            <a:schemeClr val="tx1"/>
                          </a:solidFill>
                          <a:latin typeface="Arial" panose="020B0604020202020204" pitchFamily="34" charset="0"/>
                          <a:cs typeface="Arial" panose="020B0604020202020204" pitchFamily="34" charset="0"/>
                        </a:rPr>
                        <a:t>What is the vision?</a:t>
                      </a:r>
                    </a:p>
                  </a:txBody>
                  <a:tcPr>
                    <a:solidFill>
                      <a:schemeClr val="accent3"/>
                    </a:solidFill>
                  </a:tcPr>
                </a:tc>
                <a:tc>
                  <a:txBody>
                    <a:bodyPr/>
                    <a:lstStyle/>
                    <a:p>
                      <a:endParaRPr lang="en-GB" sz="160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11255241"/>
                  </a:ext>
                </a:extLst>
              </a:tr>
              <a:tr h="639865">
                <a:tc>
                  <a:txBody>
                    <a:bodyPr/>
                    <a:lstStyle/>
                    <a:p>
                      <a:r>
                        <a:rPr lang="en-GB" sz="1600">
                          <a:solidFill>
                            <a:schemeClr val="tx1"/>
                          </a:solidFill>
                          <a:latin typeface="Arial" panose="020B0604020202020204" pitchFamily="34" charset="0"/>
                          <a:cs typeface="Arial" panose="020B0604020202020204" pitchFamily="34" charset="0"/>
                        </a:rPr>
                        <a:t>First step to make this happen </a:t>
                      </a:r>
                    </a:p>
                  </a:txBody>
                  <a:tcPr>
                    <a:solidFill>
                      <a:schemeClr val="accent3">
                        <a:lumMod val="20000"/>
                        <a:lumOff val="80000"/>
                        <a:alpha val="40000"/>
                      </a:schemeClr>
                    </a:solidFill>
                  </a:tcPr>
                </a:tc>
                <a:tc>
                  <a:txBody>
                    <a:bodyPr/>
                    <a:lstStyle/>
                    <a:p>
                      <a:endParaRPr lang="en-GB" sz="1600">
                        <a:solidFill>
                          <a:schemeClr val="tx1"/>
                        </a:solidFill>
                        <a:latin typeface="Arial" panose="020B0604020202020204" pitchFamily="34" charset="0"/>
                        <a:cs typeface="Arial" panose="020B0604020202020204" pitchFamily="34" charset="0"/>
                      </a:endParaRPr>
                    </a:p>
                  </a:txBody>
                  <a:tcPr>
                    <a:solidFill>
                      <a:schemeClr val="accent3">
                        <a:lumMod val="20000"/>
                        <a:lumOff val="80000"/>
                        <a:alpha val="40000"/>
                      </a:schemeClr>
                    </a:solidFill>
                  </a:tcPr>
                </a:tc>
                <a:extLst>
                  <a:ext uri="{0D108BD9-81ED-4DB2-BD59-A6C34878D82A}">
                    <a16:rowId xmlns:a16="http://schemas.microsoft.com/office/drawing/2014/main" val="1420358258"/>
                  </a:ext>
                </a:extLst>
              </a:tr>
              <a:tr h="639865">
                <a:tc>
                  <a:txBody>
                    <a:bodyPr/>
                    <a:lstStyle/>
                    <a:p>
                      <a:r>
                        <a:rPr lang="en-GB" sz="1600">
                          <a:solidFill>
                            <a:schemeClr val="tx1"/>
                          </a:solidFill>
                          <a:latin typeface="Arial" panose="020B0604020202020204" pitchFamily="34" charset="0"/>
                          <a:cs typeface="Arial" panose="020B0604020202020204" pitchFamily="34" charset="0"/>
                        </a:rPr>
                        <a:t>Who is responsible for this first step?</a:t>
                      </a:r>
                    </a:p>
                  </a:txBody>
                  <a:tcPr>
                    <a:solidFill>
                      <a:schemeClr val="bg1">
                        <a:lumMod val="95000"/>
                      </a:schemeClr>
                    </a:solidFill>
                  </a:tcPr>
                </a:tc>
                <a:tc>
                  <a:txBody>
                    <a:bodyPr/>
                    <a:lstStyle/>
                    <a:p>
                      <a:endParaRPr lang="en-GB" sz="1600">
                        <a:solidFill>
                          <a:schemeClr val="tx1"/>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2683933870"/>
                  </a:ext>
                </a:extLst>
              </a:tr>
              <a:tr h="639865">
                <a:tc>
                  <a:txBody>
                    <a:bodyPr/>
                    <a:lstStyle/>
                    <a:p>
                      <a:r>
                        <a:rPr lang="en-GB" sz="1600">
                          <a:solidFill>
                            <a:schemeClr val="tx1"/>
                          </a:solidFill>
                          <a:latin typeface="Arial" panose="020B0604020202020204" pitchFamily="34" charset="0"/>
                          <a:cs typeface="Arial" panose="020B0604020202020204" pitchFamily="34" charset="0"/>
                        </a:rPr>
                        <a:t>Who might need to help?</a:t>
                      </a:r>
                    </a:p>
                  </a:txBody>
                  <a:tcPr>
                    <a:solidFill>
                      <a:schemeClr val="accent3">
                        <a:lumMod val="20000"/>
                        <a:lumOff val="80000"/>
                        <a:alpha val="40000"/>
                      </a:schemeClr>
                    </a:solidFill>
                  </a:tcPr>
                </a:tc>
                <a:tc>
                  <a:txBody>
                    <a:bodyPr/>
                    <a:lstStyle/>
                    <a:p>
                      <a:endParaRPr lang="en-GB" sz="1600">
                        <a:solidFill>
                          <a:schemeClr val="tx1"/>
                        </a:solidFill>
                        <a:latin typeface="Arial" panose="020B0604020202020204" pitchFamily="34" charset="0"/>
                        <a:cs typeface="Arial" panose="020B0604020202020204" pitchFamily="34" charset="0"/>
                      </a:endParaRPr>
                    </a:p>
                  </a:txBody>
                  <a:tcPr>
                    <a:solidFill>
                      <a:schemeClr val="accent3">
                        <a:lumMod val="20000"/>
                        <a:lumOff val="80000"/>
                        <a:alpha val="40000"/>
                      </a:schemeClr>
                    </a:solidFill>
                  </a:tcPr>
                </a:tc>
                <a:extLst>
                  <a:ext uri="{0D108BD9-81ED-4DB2-BD59-A6C34878D82A}">
                    <a16:rowId xmlns:a16="http://schemas.microsoft.com/office/drawing/2014/main" val="3472901038"/>
                  </a:ext>
                </a:extLst>
              </a:tr>
              <a:tr h="639865">
                <a:tc>
                  <a:txBody>
                    <a:bodyPr/>
                    <a:lstStyle/>
                    <a:p>
                      <a:pPr lvl="0">
                        <a:buNone/>
                      </a:pPr>
                      <a:r>
                        <a:rPr lang="en-GB" sz="1600" b="0" i="0" u="none" strike="noStrike" noProof="0">
                          <a:solidFill>
                            <a:schemeClr val="tx1"/>
                          </a:solidFill>
                          <a:latin typeface="Arial" panose="020B0604020202020204" pitchFamily="34" charset="0"/>
                          <a:cs typeface="Arial" panose="020B0604020202020204" pitchFamily="34" charset="0"/>
                        </a:rPr>
                        <a:t>Resources needed</a:t>
                      </a:r>
                      <a:endParaRPr lang="en-US" sz="1600">
                        <a:solidFill>
                          <a:schemeClr val="tx1"/>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GB" sz="1600">
                        <a:solidFill>
                          <a:schemeClr val="tx1"/>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619628200"/>
                  </a:ext>
                </a:extLst>
              </a:tr>
              <a:tr h="639865">
                <a:tc>
                  <a:txBody>
                    <a:bodyPr/>
                    <a:lstStyle/>
                    <a:p>
                      <a:r>
                        <a:rPr lang="en-GB" sz="1600">
                          <a:solidFill>
                            <a:schemeClr val="tx1"/>
                          </a:solidFill>
                          <a:latin typeface="Arial" panose="020B0604020202020204" pitchFamily="34" charset="0"/>
                          <a:cs typeface="Arial" panose="020B0604020202020204" pitchFamily="34" charset="0"/>
                        </a:rPr>
                        <a:t>Deadline</a:t>
                      </a:r>
                    </a:p>
                  </a:txBody>
                  <a:tcPr>
                    <a:solidFill>
                      <a:schemeClr val="accent3">
                        <a:lumMod val="20000"/>
                        <a:lumOff val="80000"/>
                        <a:alpha val="40000"/>
                      </a:schemeClr>
                    </a:solidFill>
                  </a:tcPr>
                </a:tc>
                <a:tc>
                  <a:txBody>
                    <a:bodyPr/>
                    <a:lstStyle/>
                    <a:p>
                      <a:endParaRPr lang="en-GB" sz="1600">
                        <a:solidFill>
                          <a:schemeClr val="tx1"/>
                        </a:solidFill>
                        <a:latin typeface="Arial" panose="020B0604020202020204" pitchFamily="34" charset="0"/>
                        <a:cs typeface="Arial" panose="020B0604020202020204" pitchFamily="34" charset="0"/>
                      </a:endParaRPr>
                    </a:p>
                  </a:txBody>
                  <a:tcPr>
                    <a:solidFill>
                      <a:schemeClr val="accent3">
                        <a:lumMod val="20000"/>
                        <a:lumOff val="80000"/>
                        <a:alpha val="40000"/>
                      </a:schemeClr>
                    </a:solidFill>
                  </a:tcPr>
                </a:tc>
                <a:extLst>
                  <a:ext uri="{0D108BD9-81ED-4DB2-BD59-A6C34878D82A}">
                    <a16:rowId xmlns:a16="http://schemas.microsoft.com/office/drawing/2014/main" val="4260897575"/>
                  </a:ext>
                </a:extLst>
              </a:tr>
            </a:tbl>
          </a:graphicData>
        </a:graphic>
      </p:graphicFrame>
    </p:spTree>
    <p:extLst>
      <p:ext uri="{BB962C8B-B14F-4D97-AF65-F5344CB8AC3E}">
        <p14:creationId xmlns:p14="http://schemas.microsoft.com/office/powerpoint/2010/main" val="3419149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E56B8E7-25BE-5D7A-5BF0-A22E0DD14731}"/>
              </a:ext>
            </a:extLst>
          </p:cNvPr>
          <p:cNvSpPr>
            <a:spLocks noGrp="1"/>
          </p:cNvSpPr>
          <p:nvPr>
            <p:ph idx="11"/>
          </p:nvPr>
        </p:nvSpPr>
        <p:spPr>
          <a:xfrm>
            <a:off x="1203766" y="1331843"/>
            <a:ext cx="9623260" cy="4247322"/>
          </a:xfrm>
        </p:spPr>
        <p:txBody>
          <a:bodyPr>
            <a:normAutofit/>
          </a:bodyPr>
          <a:lstStyle/>
          <a:p>
            <a:r>
              <a:rPr lang="en-US" sz="2000">
                <a:solidFill>
                  <a:srgbClr val="004AAD"/>
                </a:solidFill>
              </a:rPr>
              <a:t>Summary:</a:t>
            </a:r>
          </a:p>
          <a:p>
            <a:r>
              <a:rPr lang="en-US"/>
              <a:t>The activity prepares learners to answer one of the national discussion's key questions.  </a:t>
            </a:r>
            <a:br>
              <a:rPr lang="en-US"/>
            </a:br>
            <a:r>
              <a:rPr lang="en-US"/>
              <a:t>It could take 50mins to complete</a:t>
            </a:r>
          </a:p>
          <a:p>
            <a:r>
              <a:rPr lang="en-US" sz="2000">
                <a:solidFill>
                  <a:srgbClr val="004AAD"/>
                </a:solidFill>
              </a:rPr>
              <a:t>Outline</a:t>
            </a:r>
          </a:p>
          <a:p>
            <a:r>
              <a:rPr lang="en-US"/>
              <a:t>Facilitator-led context setting: next steps and resource requirements (5 mins)</a:t>
            </a:r>
            <a:br>
              <a:rPr lang="en-US"/>
            </a:br>
            <a:r>
              <a:rPr lang="en-US"/>
              <a:t>Paired or group activity: top three steps and resources (30 mins)</a:t>
            </a:r>
            <a:br>
              <a:rPr lang="en-US"/>
            </a:br>
            <a:r>
              <a:rPr lang="en-US"/>
              <a:t>Sharing and discussing next steps (15 mins)</a:t>
            </a:r>
          </a:p>
          <a:p>
            <a:r>
              <a:rPr lang="en-US" sz="2000">
                <a:solidFill>
                  <a:srgbClr val="004AAD"/>
                </a:solidFill>
              </a:rPr>
              <a:t>Anticipated outputs</a:t>
            </a:r>
          </a:p>
          <a:p>
            <a:r>
              <a:rPr lang="en-US"/>
              <a:t>Three pots display</a:t>
            </a:r>
            <a:br>
              <a:rPr lang="en-US"/>
            </a:br>
            <a:r>
              <a:rPr lang="en-US"/>
              <a:t>Engagement in discussion</a:t>
            </a:r>
          </a:p>
        </p:txBody>
      </p:sp>
      <p:sp>
        <p:nvSpPr>
          <p:cNvPr id="2" name="Title 1">
            <a:extLst>
              <a:ext uri="{FF2B5EF4-FFF2-40B4-BE49-F238E27FC236}">
                <a16:creationId xmlns:a16="http://schemas.microsoft.com/office/drawing/2014/main" id="{1CE50618-511F-0BB6-F5D7-58AE1FA1B057}"/>
              </a:ext>
            </a:extLst>
          </p:cNvPr>
          <p:cNvSpPr>
            <a:spLocks noGrp="1"/>
          </p:cNvSpPr>
          <p:nvPr>
            <p:ph type="title"/>
          </p:nvPr>
        </p:nvSpPr>
        <p:spPr>
          <a:xfrm>
            <a:off x="638932" y="762794"/>
            <a:ext cx="11437454" cy="569049"/>
          </a:xfrm>
        </p:spPr>
        <p:txBody>
          <a:bodyPr/>
          <a:lstStyle/>
          <a:p>
            <a:r>
              <a:rPr lang="en-US" dirty="0"/>
              <a:t>Task 7: What are the most important steps we need to take</a:t>
            </a:r>
          </a:p>
        </p:txBody>
      </p:sp>
    </p:spTree>
    <p:extLst>
      <p:ext uri="{BB962C8B-B14F-4D97-AF65-F5344CB8AC3E}">
        <p14:creationId xmlns:p14="http://schemas.microsoft.com/office/powerpoint/2010/main" val="1756765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E6AF28DE-A623-4B77-53EF-86E48B8F2AA6}"/>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6868572" y="756860"/>
            <a:ext cx="5101016" cy="5101016"/>
          </a:xfrm>
          <a:prstGeom prst="rect">
            <a:avLst/>
          </a:prstGeom>
        </p:spPr>
      </p:pic>
      <p:sp>
        <p:nvSpPr>
          <p:cNvPr id="3" name="Text Placeholder 2">
            <a:extLst>
              <a:ext uri="{FF2B5EF4-FFF2-40B4-BE49-F238E27FC236}">
                <a16:creationId xmlns:a16="http://schemas.microsoft.com/office/drawing/2014/main" id="{9A79F62B-5F7D-BE7A-D463-1BCEA2E2D664}"/>
              </a:ext>
            </a:extLst>
          </p:cNvPr>
          <p:cNvSpPr>
            <a:spLocks noGrp="1"/>
          </p:cNvSpPr>
          <p:nvPr>
            <p:ph type="body" idx="1"/>
          </p:nvPr>
        </p:nvSpPr>
        <p:spPr>
          <a:xfrm>
            <a:off x="621997" y="756859"/>
            <a:ext cx="11192051" cy="569049"/>
          </a:xfrm>
        </p:spPr>
        <p:txBody>
          <a:bodyPr>
            <a:noAutofit/>
          </a:bodyPr>
          <a:lstStyle/>
          <a:p>
            <a:r>
              <a:rPr lang="en-US" sz="2000" dirty="0">
                <a:latin typeface="Gill Sans" panose="020B0502020104020203" pitchFamily="34" charset="-79"/>
                <a:cs typeface="Gill Sans" panose="020B0502020104020203" pitchFamily="34" charset="-79"/>
              </a:rPr>
              <a:t>What are the most important steps we need to take to achieve the future vision for education in Scotland? </a:t>
            </a:r>
          </a:p>
        </p:txBody>
      </p:sp>
      <p:sp>
        <p:nvSpPr>
          <p:cNvPr id="4" name="Content Placeholder 3">
            <a:extLst>
              <a:ext uri="{FF2B5EF4-FFF2-40B4-BE49-F238E27FC236}">
                <a16:creationId xmlns:a16="http://schemas.microsoft.com/office/drawing/2014/main" id="{AFB87DA7-99E1-2A06-F87C-EFF6E7947B5E}"/>
              </a:ext>
            </a:extLst>
          </p:cNvPr>
          <p:cNvSpPr>
            <a:spLocks noGrp="1"/>
          </p:cNvSpPr>
          <p:nvPr>
            <p:ph sz="half" idx="2"/>
          </p:nvPr>
        </p:nvSpPr>
        <p:spPr>
          <a:xfrm>
            <a:off x="621997" y="1390767"/>
            <a:ext cx="6037413" cy="3910930"/>
          </a:xfrm>
        </p:spPr>
        <p:txBody>
          <a:bodyPr vert="horz" lIns="91440" tIns="45720" rIns="91440" bIns="45720" rtlCol="0" anchor="t">
            <a:normAutofit/>
          </a:bodyPr>
          <a:lstStyle/>
          <a:p>
            <a:pPr marL="285750" indent="-285750">
              <a:buFont typeface="Arial" panose="020B0604020202020204" pitchFamily="34" charset="0"/>
              <a:buChar char="•"/>
            </a:pPr>
            <a:r>
              <a:rPr lang="en-US" dirty="0">
                <a:cs typeface="Calibri"/>
              </a:rPr>
              <a:t>Any steps which would need to be taken to achieve </a:t>
            </a:r>
            <a:br>
              <a:rPr lang="en-US" dirty="0">
                <a:cs typeface="Calibri"/>
              </a:rPr>
            </a:br>
            <a:r>
              <a:rPr lang="en-US" dirty="0">
                <a:cs typeface="Calibri"/>
              </a:rPr>
              <a:t>the future vision for education in Scotland would have to have resources – for example, time, people, money to name but a few....</a:t>
            </a:r>
          </a:p>
          <a:p>
            <a:pPr marL="285750" indent="-285750">
              <a:buFont typeface="Arial" panose="020B0604020202020204" pitchFamily="34" charset="0"/>
              <a:buChar char="•"/>
            </a:pPr>
            <a:r>
              <a:rPr lang="en-US" dirty="0">
                <a:cs typeface="Calibri"/>
              </a:rPr>
              <a:t>Imagine three different pots – one has unlimited resources the other has a limited amount of resources and the last has no resources</a:t>
            </a:r>
          </a:p>
          <a:p>
            <a:pPr marL="285750" indent="-285750">
              <a:buFont typeface="Arial" panose="020B0604020202020204" pitchFamily="34" charset="0"/>
              <a:buChar char="•"/>
            </a:pPr>
            <a:r>
              <a:rPr lang="en-US" dirty="0">
                <a:cs typeface="Calibri"/>
              </a:rPr>
              <a:t>For each pot, think about what would be the top three steps you would want to (and would be able to) do if you had unlimited, limited or very few resources</a:t>
            </a:r>
          </a:p>
          <a:p>
            <a:pPr marL="285750" indent="-285750">
              <a:buFont typeface="Arial" panose="020B0604020202020204" pitchFamily="34" charset="0"/>
              <a:buChar char="•"/>
            </a:pPr>
            <a:r>
              <a:rPr lang="en-US" dirty="0">
                <a:cs typeface="Calibri"/>
              </a:rPr>
              <a:t>Would the steps be different depending on the resources you have available?</a:t>
            </a:r>
          </a:p>
        </p:txBody>
      </p:sp>
      <p:sp>
        <p:nvSpPr>
          <p:cNvPr id="17" name="TextBox 16">
            <a:extLst>
              <a:ext uri="{FF2B5EF4-FFF2-40B4-BE49-F238E27FC236}">
                <a16:creationId xmlns:a16="http://schemas.microsoft.com/office/drawing/2014/main" id="{22E32B29-C16D-22B5-8301-02A143742C82}"/>
              </a:ext>
            </a:extLst>
          </p:cNvPr>
          <p:cNvSpPr txBox="1"/>
          <p:nvPr/>
        </p:nvSpPr>
        <p:spPr>
          <a:xfrm>
            <a:off x="7178400" y="1974606"/>
            <a:ext cx="163698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bg1"/>
                </a:solidFill>
                <a:latin typeface="Arial" panose="020B0604020202020204" pitchFamily="34" charset="0"/>
                <a:cs typeface="Arial" panose="020B0604020202020204" pitchFamily="34" charset="0"/>
              </a:rPr>
              <a:t>Unlimited resources</a:t>
            </a:r>
            <a:endParaRPr lang="en-US" b="1">
              <a:solidFill>
                <a:schemeClr val="bg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73E28438-C19F-7081-29C0-1FEC03915A94}"/>
              </a:ext>
            </a:extLst>
          </p:cNvPr>
          <p:cNvSpPr txBox="1"/>
          <p:nvPr/>
        </p:nvSpPr>
        <p:spPr>
          <a:xfrm>
            <a:off x="8551315" y="4381377"/>
            <a:ext cx="149710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bg1"/>
                </a:solidFill>
                <a:latin typeface="Arial" panose="020B0604020202020204" pitchFamily="34" charset="0"/>
                <a:cs typeface="Arial" panose="020B0604020202020204" pitchFamily="34" charset="0"/>
              </a:rPr>
              <a:t>Limited resources</a:t>
            </a:r>
            <a:endParaRPr lang="en-US" b="1">
              <a:solidFill>
                <a:schemeClr val="bg1"/>
              </a:solidFill>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B338DADB-844B-5EF8-79E8-CB1D0840D9DC}"/>
              </a:ext>
            </a:extLst>
          </p:cNvPr>
          <p:cNvSpPr txBox="1"/>
          <p:nvPr/>
        </p:nvSpPr>
        <p:spPr>
          <a:xfrm>
            <a:off x="9658352" y="1974606"/>
            <a:ext cx="176305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bg1"/>
                </a:solidFill>
                <a:latin typeface="Arial" panose="020B0604020202020204" pitchFamily="34" charset="0"/>
                <a:cs typeface="Arial" panose="020B0604020202020204" pitchFamily="34" charset="0"/>
              </a:rPr>
              <a:t>No  </a:t>
            </a:r>
            <a:br>
              <a:rPr lang="en-GB" b="1">
                <a:solidFill>
                  <a:schemeClr val="bg1"/>
                </a:solidFill>
                <a:latin typeface="Arial" panose="020B0604020202020204" pitchFamily="34" charset="0"/>
                <a:cs typeface="Arial" panose="020B0604020202020204" pitchFamily="34" charset="0"/>
              </a:rPr>
            </a:br>
            <a:r>
              <a:rPr lang="en-GB" b="1">
                <a:solidFill>
                  <a:schemeClr val="bg1"/>
                </a:solidFill>
                <a:latin typeface="Arial" panose="020B0604020202020204" pitchFamily="34" charset="0"/>
                <a:cs typeface="Arial" panose="020B0604020202020204" pitchFamily="34" charset="0"/>
              </a:rPr>
              <a:t>resources</a:t>
            </a:r>
            <a:endParaRPr lang="en-US"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99831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D67B9C0-5C6A-C41E-897D-4FA675DED119}"/>
              </a:ext>
            </a:extLst>
          </p:cNvPr>
          <p:cNvSpPr>
            <a:spLocks noGrp="1"/>
          </p:cNvSpPr>
          <p:nvPr>
            <p:ph idx="11"/>
          </p:nvPr>
        </p:nvSpPr>
        <p:spPr>
          <a:xfrm>
            <a:off x="1203766" y="1331843"/>
            <a:ext cx="8763194" cy="4393096"/>
          </a:xfrm>
        </p:spPr>
        <p:txBody>
          <a:bodyPr>
            <a:normAutofit/>
          </a:bodyPr>
          <a:lstStyle/>
          <a:p>
            <a:r>
              <a:rPr lang="en-US" sz="2000">
                <a:solidFill>
                  <a:srgbClr val="004AAD"/>
                </a:solidFill>
              </a:rPr>
              <a:t>Summary:</a:t>
            </a:r>
          </a:p>
          <a:p>
            <a:r>
              <a:rPr lang="en-US"/>
              <a:t>The activity prepares learners to answer one of the national discussion's key questions.  </a:t>
            </a:r>
            <a:br>
              <a:rPr lang="en-US"/>
            </a:br>
            <a:r>
              <a:rPr lang="en-US"/>
              <a:t>It could take 50 mins to complete</a:t>
            </a:r>
          </a:p>
          <a:p>
            <a:r>
              <a:rPr lang="en-US" sz="2000">
                <a:solidFill>
                  <a:srgbClr val="004AAD"/>
                </a:solidFill>
              </a:rPr>
              <a:t>Outline</a:t>
            </a:r>
          </a:p>
          <a:p>
            <a:r>
              <a:rPr lang="en-US"/>
              <a:t>Facilitator-led context setting: having your say about education (5 mins)</a:t>
            </a:r>
            <a:br>
              <a:rPr lang="en-US"/>
            </a:br>
            <a:r>
              <a:rPr lang="en-US"/>
              <a:t>Individual activity: have your say post-its (15 mins)</a:t>
            </a:r>
            <a:br>
              <a:rPr lang="en-US"/>
            </a:br>
            <a:r>
              <a:rPr lang="en-US"/>
              <a:t>Individual activity: responding to others' post-its (15 mins)</a:t>
            </a:r>
            <a:br>
              <a:rPr lang="en-US"/>
            </a:br>
            <a:r>
              <a:rPr lang="en-US"/>
              <a:t>Open discussion (15 mins)</a:t>
            </a:r>
          </a:p>
          <a:p>
            <a:r>
              <a:rPr lang="en-US" sz="2000">
                <a:solidFill>
                  <a:srgbClr val="004AAD"/>
                </a:solidFill>
              </a:rPr>
              <a:t>Anticipated outputs</a:t>
            </a:r>
          </a:p>
          <a:p>
            <a:r>
              <a:rPr lang="en-US"/>
              <a:t>Have your say display</a:t>
            </a:r>
            <a:br>
              <a:rPr lang="en-US"/>
            </a:br>
            <a:r>
              <a:rPr lang="en-US"/>
              <a:t>Engagement in discussion</a:t>
            </a:r>
          </a:p>
          <a:p>
            <a:endParaRPr lang="en-US"/>
          </a:p>
          <a:p>
            <a:endParaRPr lang="en-US"/>
          </a:p>
          <a:p>
            <a:endParaRPr lang="en-US"/>
          </a:p>
          <a:p>
            <a:endParaRPr lang="en-US"/>
          </a:p>
          <a:p>
            <a:endParaRPr lang="en-US"/>
          </a:p>
          <a:p>
            <a:endParaRPr lang="en-US"/>
          </a:p>
          <a:p>
            <a:endParaRPr lang="en-US"/>
          </a:p>
          <a:p>
            <a:endParaRPr lang="en-US"/>
          </a:p>
        </p:txBody>
      </p:sp>
      <p:sp>
        <p:nvSpPr>
          <p:cNvPr id="2" name="Title 1">
            <a:extLst>
              <a:ext uri="{FF2B5EF4-FFF2-40B4-BE49-F238E27FC236}">
                <a16:creationId xmlns:a16="http://schemas.microsoft.com/office/drawing/2014/main" id="{12EDFDCD-66D3-7A92-8B0F-E9D30CC47080}"/>
              </a:ext>
            </a:extLst>
          </p:cNvPr>
          <p:cNvSpPr>
            <a:spLocks noGrp="1"/>
          </p:cNvSpPr>
          <p:nvPr>
            <p:ph type="title"/>
          </p:nvPr>
        </p:nvSpPr>
        <p:spPr/>
        <p:txBody>
          <a:bodyPr/>
          <a:lstStyle/>
          <a:p>
            <a:r>
              <a:rPr lang="en-US" dirty="0"/>
              <a:t>Task 8: Have your say...</a:t>
            </a:r>
          </a:p>
        </p:txBody>
      </p:sp>
    </p:spTree>
    <p:extLst>
      <p:ext uri="{BB962C8B-B14F-4D97-AF65-F5344CB8AC3E}">
        <p14:creationId xmlns:p14="http://schemas.microsoft.com/office/powerpoint/2010/main" val="4072803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a:extLst>
              <a:ext uri="{FF2B5EF4-FFF2-40B4-BE49-F238E27FC236}">
                <a16:creationId xmlns:a16="http://schemas.microsoft.com/office/drawing/2014/main" id="{BB97B734-F5CB-88B0-6AF5-13FA5F54272B}"/>
              </a:ext>
            </a:extLst>
          </p:cNvPr>
          <p:cNvSpPr/>
          <p:nvPr/>
        </p:nvSpPr>
        <p:spPr>
          <a:xfrm>
            <a:off x="5216416" y="1171575"/>
            <a:ext cx="6613634" cy="4400550"/>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C75EE3B7-A3F4-A14A-06E8-6FB6932DDA42}"/>
              </a:ext>
            </a:extLst>
          </p:cNvPr>
          <p:cNvSpPr>
            <a:spLocks noGrp="1"/>
          </p:cNvSpPr>
          <p:nvPr>
            <p:ph type="body" idx="1"/>
          </p:nvPr>
        </p:nvSpPr>
        <p:spPr/>
        <p:txBody>
          <a:bodyPr>
            <a:noAutofit/>
          </a:bodyPr>
          <a:lstStyle/>
          <a:p>
            <a:r>
              <a:rPr lang="en-US" sz="2000" dirty="0">
                <a:latin typeface="Gill Sans" panose="020B0502020104020203" pitchFamily="34" charset="-79"/>
                <a:cs typeface="Gill Sans" panose="020B0502020104020203" pitchFamily="34" charset="-79"/>
              </a:rPr>
              <a:t>8. How can we ensure that everyone involved in education in Scotland has a say in future decisions and actions? </a:t>
            </a:r>
          </a:p>
        </p:txBody>
      </p:sp>
      <p:sp>
        <p:nvSpPr>
          <p:cNvPr id="4" name="Content Placeholder 3">
            <a:extLst>
              <a:ext uri="{FF2B5EF4-FFF2-40B4-BE49-F238E27FC236}">
                <a16:creationId xmlns:a16="http://schemas.microsoft.com/office/drawing/2014/main" id="{AFB87DA7-99E1-2A06-F87C-EFF6E7947B5E}"/>
              </a:ext>
            </a:extLst>
          </p:cNvPr>
          <p:cNvSpPr>
            <a:spLocks noGrp="1"/>
          </p:cNvSpPr>
          <p:nvPr>
            <p:ph sz="half" idx="2"/>
          </p:nvPr>
        </p:nvSpPr>
        <p:spPr>
          <a:xfrm>
            <a:off x="621997" y="1354484"/>
            <a:ext cx="4594419" cy="4674842"/>
          </a:xfrm>
        </p:spPr>
        <p:txBody>
          <a:bodyPr vert="horz" lIns="91440" tIns="45720" rIns="91440" bIns="45720" rtlCol="0" anchor="t">
            <a:normAutofit/>
          </a:bodyPr>
          <a:lstStyle/>
          <a:p>
            <a:pPr marL="285750" indent="-285750">
              <a:buFont typeface="Arial" panose="020B0604020202020204" pitchFamily="34" charset="0"/>
              <a:buChar char="•"/>
            </a:pPr>
            <a:r>
              <a:rPr lang="en-GB">
                <a:latin typeface="Arial"/>
                <a:cs typeface="Calibri"/>
              </a:rPr>
              <a:t>Here are some suggestions about how you might have your say in the future decisions and actions about education</a:t>
            </a:r>
          </a:p>
          <a:p>
            <a:pPr marL="285750" indent="-285750">
              <a:buFont typeface="Arial" panose="020B0604020202020204" pitchFamily="34" charset="0"/>
              <a:buChar char="•"/>
            </a:pPr>
            <a:r>
              <a:rPr lang="en-GB">
                <a:latin typeface="Arial"/>
                <a:cs typeface="Calibri"/>
              </a:rPr>
              <a:t>Add any other suggestions you might have using post-its</a:t>
            </a:r>
          </a:p>
          <a:p>
            <a:pPr marL="285750" indent="-285750">
              <a:buFont typeface="Arial" panose="020B0604020202020204" pitchFamily="34" charset="0"/>
              <a:buChar char="•"/>
            </a:pPr>
            <a:r>
              <a:rPr lang="en-GB">
                <a:latin typeface="Arial"/>
                <a:cs typeface="Calibri"/>
              </a:rPr>
              <a:t>For any of the suggestions add a comment about this suggestion – would it help </a:t>
            </a:r>
            <a:r>
              <a:rPr lang="en-GB" b="1">
                <a:latin typeface="Arial"/>
                <a:cs typeface="Calibri"/>
              </a:rPr>
              <a:t>you</a:t>
            </a:r>
            <a:r>
              <a:rPr lang="en-GB">
                <a:latin typeface="Arial"/>
                <a:cs typeface="Calibri"/>
              </a:rPr>
              <a:t> to feel involved? Might it help</a:t>
            </a:r>
            <a:r>
              <a:rPr lang="en-GB" b="1">
                <a:latin typeface="Arial"/>
                <a:cs typeface="Calibri"/>
              </a:rPr>
              <a:t> others</a:t>
            </a:r>
            <a:r>
              <a:rPr lang="en-GB">
                <a:latin typeface="Arial"/>
                <a:cs typeface="Calibri"/>
              </a:rPr>
              <a:t>? (or not be helpful for them?</a:t>
            </a:r>
          </a:p>
        </p:txBody>
      </p:sp>
      <p:sp>
        <p:nvSpPr>
          <p:cNvPr id="2" name="Rounded Rectangular Callout 1">
            <a:extLst>
              <a:ext uri="{FF2B5EF4-FFF2-40B4-BE49-F238E27FC236}">
                <a16:creationId xmlns:a16="http://schemas.microsoft.com/office/drawing/2014/main" id="{FEFA73AF-E1EA-D955-2E27-34368E1A5D88}"/>
              </a:ext>
            </a:extLst>
          </p:cNvPr>
          <p:cNvSpPr/>
          <p:nvPr/>
        </p:nvSpPr>
        <p:spPr>
          <a:xfrm flipH="1">
            <a:off x="6975586" y="1793480"/>
            <a:ext cx="1483087" cy="909964"/>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ular Callout 5">
            <a:extLst>
              <a:ext uri="{FF2B5EF4-FFF2-40B4-BE49-F238E27FC236}">
                <a16:creationId xmlns:a16="http://schemas.microsoft.com/office/drawing/2014/main" id="{328CF47F-4359-E6FE-CC46-F1750EC446B7}"/>
              </a:ext>
            </a:extLst>
          </p:cNvPr>
          <p:cNvSpPr/>
          <p:nvPr/>
        </p:nvSpPr>
        <p:spPr>
          <a:xfrm>
            <a:off x="9815513" y="1742228"/>
            <a:ext cx="1573049" cy="1086746"/>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552166C-A2AB-5D21-BACD-7DAADED47DED}"/>
              </a:ext>
            </a:extLst>
          </p:cNvPr>
          <p:cNvSpPr txBox="1"/>
          <p:nvPr/>
        </p:nvSpPr>
        <p:spPr>
          <a:xfrm>
            <a:off x="6975586" y="1980932"/>
            <a:ext cx="1483087" cy="523220"/>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Through your pupil council</a:t>
            </a:r>
          </a:p>
        </p:txBody>
      </p:sp>
      <p:sp>
        <p:nvSpPr>
          <p:cNvPr id="15" name="Rounded Rectangular Callout 14">
            <a:extLst>
              <a:ext uri="{FF2B5EF4-FFF2-40B4-BE49-F238E27FC236}">
                <a16:creationId xmlns:a16="http://schemas.microsoft.com/office/drawing/2014/main" id="{0A6D72B1-57CB-162F-6822-E085C9DDE29E}"/>
              </a:ext>
            </a:extLst>
          </p:cNvPr>
          <p:cNvSpPr/>
          <p:nvPr/>
        </p:nvSpPr>
        <p:spPr>
          <a:xfrm>
            <a:off x="5632947" y="2890896"/>
            <a:ext cx="1573049" cy="1086746"/>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2F9BA95E-D957-A872-A6D7-E70D16A57DF3}"/>
              </a:ext>
            </a:extLst>
          </p:cNvPr>
          <p:cNvSpPr/>
          <p:nvPr/>
        </p:nvSpPr>
        <p:spPr>
          <a:xfrm flipH="1">
            <a:off x="8517157" y="3161075"/>
            <a:ext cx="1483087" cy="932170"/>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E5639BBA-F520-FD93-A55C-0CBC38E41ACC}"/>
              </a:ext>
            </a:extLst>
          </p:cNvPr>
          <p:cNvSpPr txBox="1"/>
          <p:nvPr/>
        </p:nvSpPr>
        <p:spPr>
          <a:xfrm>
            <a:off x="5632947" y="3080159"/>
            <a:ext cx="1623308" cy="738664"/>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Using social media to make </a:t>
            </a:r>
            <a:br>
              <a:rPr lang="en-GB" sz="1400">
                <a:solidFill>
                  <a:srgbClr val="004AAD"/>
                </a:solidFill>
                <a:latin typeface="Arial" panose="020B0604020202020204" pitchFamily="34" charset="0"/>
                <a:cs typeface="Arial" panose="020B0604020202020204" pitchFamily="34" charset="0"/>
              </a:rPr>
            </a:br>
            <a:r>
              <a:rPr lang="en-GB" sz="1400">
                <a:solidFill>
                  <a:srgbClr val="004AAD"/>
                </a:solidFill>
                <a:latin typeface="Arial" panose="020B0604020202020204" pitchFamily="34" charset="0"/>
                <a:cs typeface="Arial" panose="020B0604020202020204" pitchFamily="34" charset="0"/>
              </a:rPr>
              <a:t>suggestions</a:t>
            </a:r>
          </a:p>
        </p:txBody>
      </p:sp>
      <p:sp>
        <p:nvSpPr>
          <p:cNvPr id="18" name="TextBox 17">
            <a:extLst>
              <a:ext uri="{FF2B5EF4-FFF2-40B4-BE49-F238E27FC236}">
                <a16:creationId xmlns:a16="http://schemas.microsoft.com/office/drawing/2014/main" id="{1104EAD1-55E8-AC4F-3694-7676E3F6EC8A}"/>
              </a:ext>
            </a:extLst>
          </p:cNvPr>
          <p:cNvSpPr txBox="1"/>
          <p:nvPr/>
        </p:nvSpPr>
        <p:spPr>
          <a:xfrm>
            <a:off x="9862344" y="1907363"/>
            <a:ext cx="1483087" cy="738664"/>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Through surveys which you complete</a:t>
            </a:r>
          </a:p>
        </p:txBody>
      </p:sp>
      <p:sp>
        <p:nvSpPr>
          <p:cNvPr id="19" name="TextBox 18">
            <a:extLst>
              <a:ext uri="{FF2B5EF4-FFF2-40B4-BE49-F238E27FC236}">
                <a16:creationId xmlns:a16="http://schemas.microsoft.com/office/drawing/2014/main" id="{B57AE81A-9D1B-6883-05DF-D12ED1F2E7D1}"/>
              </a:ext>
            </a:extLst>
          </p:cNvPr>
          <p:cNvSpPr txBox="1"/>
          <p:nvPr/>
        </p:nvSpPr>
        <p:spPr>
          <a:xfrm>
            <a:off x="8536863" y="3436433"/>
            <a:ext cx="1483087" cy="523220"/>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Through your parents/carers</a:t>
            </a:r>
          </a:p>
        </p:txBody>
      </p:sp>
      <p:sp>
        <p:nvSpPr>
          <p:cNvPr id="20" name="Rounded Rectangular Callout 19">
            <a:extLst>
              <a:ext uri="{FF2B5EF4-FFF2-40B4-BE49-F238E27FC236}">
                <a16:creationId xmlns:a16="http://schemas.microsoft.com/office/drawing/2014/main" id="{38AF8FCF-D233-7891-4B64-42F7789491A7}"/>
              </a:ext>
            </a:extLst>
          </p:cNvPr>
          <p:cNvSpPr/>
          <p:nvPr/>
        </p:nvSpPr>
        <p:spPr>
          <a:xfrm flipH="1">
            <a:off x="9905475" y="4398271"/>
            <a:ext cx="1483087" cy="694809"/>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88DE6AD9-A3FA-5492-9DF3-A06F7ACA5019}"/>
              </a:ext>
            </a:extLst>
          </p:cNvPr>
          <p:cNvSpPr txBox="1"/>
          <p:nvPr/>
        </p:nvSpPr>
        <p:spPr>
          <a:xfrm>
            <a:off x="9905476" y="4613715"/>
            <a:ext cx="1483087" cy="307777"/>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 ?</a:t>
            </a:r>
          </a:p>
        </p:txBody>
      </p:sp>
      <p:sp>
        <p:nvSpPr>
          <p:cNvPr id="22" name="Rounded Rectangular Callout 21">
            <a:extLst>
              <a:ext uri="{FF2B5EF4-FFF2-40B4-BE49-F238E27FC236}">
                <a16:creationId xmlns:a16="http://schemas.microsoft.com/office/drawing/2014/main" id="{8CB08BCC-6378-DE24-7223-0BA078752619}"/>
              </a:ext>
            </a:extLst>
          </p:cNvPr>
          <p:cNvSpPr/>
          <p:nvPr/>
        </p:nvSpPr>
        <p:spPr>
          <a:xfrm>
            <a:off x="6885624" y="4271800"/>
            <a:ext cx="1573049" cy="833199"/>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DDB792CA-41F8-A953-1707-C4EDF2B2BD54}"/>
              </a:ext>
            </a:extLst>
          </p:cNvPr>
          <p:cNvSpPr txBox="1"/>
          <p:nvPr/>
        </p:nvSpPr>
        <p:spPr>
          <a:xfrm>
            <a:off x="6860494" y="4431494"/>
            <a:ext cx="1623308" cy="523220"/>
          </a:xfrm>
          <a:prstGeom prst="rect">
            <a:avLst/>
          </a:prstGeom>
          <a:noFill/>
        </p:spPr>
        <p:txBody>
          <a:bodyPr wrap="square">
            <a:spAutoFit/>
          </a:bodyPr>
          <a:lstStyle/>
          <a:p>
            <a:pPr algn="ctr"/>
            <a:r>
              <a:rPr lang="en-GB" sz="1400">
                <a:solidFill>
                  <a:srgbClr val="004AAD"/>
                </a:solidFill>
                <a:latin typeface="Arial" panose="020B0604020202020204" pitchFamily="34" charset="0"/>
                <a:cs typeface="Arial" panose="020B0604020202020204" pitchFamily="34" charset="0"/>
              </a:rPr>
              <a:t>Through your school/ teachers</a:t>
            </a:r>
          </a:p>
        </p:txBody>
      </p:sp>
      <p:sp>
        <p:nvSpPr>
          <p:cNvPr id="25" name="TextBox 24">
            <a:extLst>
              <a:ext uri="{FF2B5EF4-FFF2-40B4-BE49-F238E27FC236}">
                <a16:creationId xmlns:a16="http://schemas.microsoft.com/office/drawing/2014/main" id="{2ECFE3C1-9A27-FFC5-A57F-55BEA5D0F852}"/>
              </a:ext>
            </a:extLst>
          </p:cNvPr>
          <p:cNvSpPr txBox="1"/>
          <p:nvPr/>
        </p:nvSpPr>
        <p:spPr>
          <a:xfrm>
            <a:off x="5413865" y="1315098"/>
            <a:ext cx="6139873" cy="369332"/>
          </a:xfrm>
          <a:prstGeom prst="rect">
            <a:avLst/>
          </a:prstGeom>
          <a:noFill/>
        </p:spPr>
        <p:txBody>
          <a:bodyPr wrap="square">
            <a:spAutoFit/>
          </a:bodyPr>
          <a:lstStyle/>
          <a:p>
            <a:pPr algn="ctr"/>
            <a:r>
              <a:rPr lang="en-GB">
                <a:latin typeface="Arial" panose="020B0604020202020204" pitchFamily="34" charset="0"/>
                <a:cs typeface="Arial" panose="020B0604020202020204" pitchFamily="34" charset="0"/>
              </a:rPr>
              <a:t>How to have your say....</a:t>
            </a:r>
          </a:p>
        </p:txBody>
      </p:sp>
    </p:spTree>
    <p:extLst>
      <p:ext uri="{BB962C8B-B14F-4D97-AF65-F5344CB8AC3E}">
        <p14:creationId xmlns:p14="http://schemas.microsoft.com/office/powerpoint/2010/main" val="2084690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05A06E-10ED-52F3-56FC-7B56EDF4F861}"/>
              </a:ext>
            </a:extLst>
          </p:cNvPr>
          <p:cNvSpPr>
            <a:spLocks noGrp="1"/>
          </p:cNvSpPr>
          <p:nvPr>
            <p:ph idx="11"/>
          </p:nvPr>
        </p:nvSpPr>
        <p:spPr>
          <a:xfrm>
            <a:off x="1203765" y="1331843"/>
            <a:ext cx="9626159" cy="2690348"/>
          </a:xfrm>
        </p:spPr>
        <p:txBody>
          <a:bodyPr vert="horz" lIns="91440" tIns="45720" rIns="91440" bIns="45720" rtlCol="0" anchor="t">
            <a:normAutofit/>
          </a:bodyPr>
          <a:lstStyle/>
          <a:p>
            <a:r>
              <a:rPr lang="en-US" sz="2000">
                <a:latin typeface="Arial"/>
                <a:cs typeface="Arial"/>
              </a:rPr>
              <a:t>This series of group discussions can help learners take a focused look at topics of interest to them, including the future of learning, equity, wellbeing, rights and the world</a:t>
            </a:r>
            <a:endParaRPr lang="en-US" sz="2000"/>
          </a:p>
        </p:txBody>
      </p:sp>
      <p:sp>
        <p:nvSpPr>
          <p:cNvPr id="2" name="Title 1">
            <a:extLst>
              <a:ext uri="{FF2B5EF4-FFF2-40B4-BE49-F238E27FC236}">
                <a16:creationId xmlns:a16="http://schemas.microsoft.com/office/drawing/2014/main" id="{CBF067B6-AA84-B3B2-016D-1A4860EB375C}"/>
              </a:ext>
            </a:extLst>
          </p:cNvPr>
          <p:cNvSpPr>
            <a:spLocks noGrp="1"/>
          </p:cNvSpPr>
          <p:nvPr>
            <p:ph type="title"/>
          </p:nvPr>
        </p:nvSpPr>
        <p:spPr/>
        <p:txBody>
          <a:bodyPr/>
          <a:lstStyle/>
          <a:p>
            <a:r>
              <a:rPr lang="en-US" dirty="0" err="1"/>
              <a:t>Programme</a:t>
            </a:r>
            <a:r>
              <a:rPr lang="en-US" dirty="0"/>
              <a:t> 3: An in-depth look</a:t>
            </a:r>
          </a:p>
        </p:txBody>
      </p:sp>
    </p:spTree>
    <p:extLst>
      <p:ext uri="{BB962C8B-B14F-4D97-AF65-F5344CB8AC3E}">
        <p14:creationId xmlns:p14="http://schemas.microsoft.com/office/powerpoint/2010/main" val="1932124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21997" y="1325908"/>
            <a:ext cx="10742255" cy="1645892"/>
          </a:xfrm>
        </p:spPr>
        <p:txBody>
          <a:bodyPr>
            <a:normAutofit/>
          </a:bodyPr>
          <a:lstStyle/>
          <a:p>
            <a:pPr marL="285750" lvl="0" indent="-285750">
              <a:lnSpc>
                <a:spcPct val="100000"/>
              </a:lnSpc>
              <a:buFont typeface="Arial" panose="020B0604020202020204" pitchFamily="34" charset="0"/>
              <a:buChar char="•"/>
            </a:pPr>
            <a:r>
              <a:rPr lang="en-GB" sz="2000"/>
              <a:t>Explore each of the five themes. </a:t>
            </a:r>
            <a:endParaRPr lang="en-US" sz="2000"/>
          </a:p>
          <a:p>
            <a:pPr marL="285750" lvl="0" indent="-285750">
              <a:lnSpc>
                <a:spcPct val="100000"/>
              </a:lnSpc>
              <a:buFont typeface="Arial" panose="020B0604020202020204" pitchFamily="34" charset="0"/>
              <a:buChar char="•"/>
            </a:pPr>
            <a:r>
              <a:rPr lang="en-GB" sz="2000"/>
              <a:t>For each, share your responses to the question on post-it notes. </a:t>
            </a:r>
            <a:endParaRPr lang="en-US" sz="2000"/>
          </a:p>
          <a:p>
            <a:pPr marL="285750" lvl="0" indent="-285750">
              <a:lnSpc>
                <a:spcPct val="100000"/>
              </a:lnSpc>
              <a:buFont typeface="Arial" panose="020B0604020202020204" pitchFamily="34" charset="0"/>
              <a:buChar char="•"/>
            </a:pPr>
            <a:r>
              <a:rPr lang="en-GB" sz="2000"/>
              <a:t>How do your responses compare to the responses of others?</a:t>
            </a:r>
            <a:endParaRPr lang="en-US" sz="2000"/>
          </a:p>
        </p:txBody>
      </p:sp>
      <p:sp>
        <p:nvSpPr>
          <p:cNvPr id="3" name="Rounded Rectangle 2">
            <a:extLst>
              <a:ext uri="{FF2B5EF4-FFF2-40B4-BE49-F238E27FC236}">
                <a16:creationId xmlns:a16="http://schemas.microsoft.com/office/drawing/2014/main" id="{78D28D69-7EA1-D766-4F48-98A69D2A1DEE}"/>
              </a:ext>
            </a:extLst>
          </p:cNvPr>
          <p:cNvSpPr/>
          <p:nvPr/>
        </p:nvSpPr>
        <p:spPr>
          <a:xfrm>
            <a:off x="890938" y="3429000"/>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783E0F6C-69B0-026E-628B-BCE939A86909}"/>
              </a:ext>
            </a:extLst>
          </p:cNvPr>
          <p:cNvSpPr/>
          <p:nvPr/>
        </p:nvSpPr>
        <p:spPr>
          <a:xfrm>
            <a:off x="621997" y="3262284"/>
            <a:ext cx="1744686" cy="1035424"/>
          </a:xfrm>
          <a:prstGeom prst="roundRect">
            <a:avLst/>
          </a:prstGeom>
          <a:solidFill>
            <a:srgbClr val="FC8F5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learning </a:t>
            </a:r>
          </a:p>
        </p:txBody>
      </p:sp>
      <p:sp>
        <p:nvSpPr>
          <p:cNvPr id="7" name="Rounded Rectangle 6">
            <a:extLst>
              <a:ext uri="{FF2B5EF4-FFF2-40B4-BE49-F238E27FC236}">
                <a16:creationId xmlns:a16="http://schemas.microsoft.com/office/drawing/2014/main" id="{011E8016-8D4D-5BD7-8FD9-18FD22E0F599}"/>
              </a:ext>
            </a:extLst>
          </p:cNvPr>
          <p:cNvSpPr/>
          <p:nvPr/>
        </p:nvSpPr>
        <p:spPr>
          <a:xfrm>
            <a:off x="3092824" y="3429000"/>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5A560AD4-E2CB-1663-869A-3CB6E9D83992}"/>
              </a:ext>
            </a:extLst>
          </p:cNvPr>
          <p:cNvSpPr/>
          <p:nvPr/>
        </p:nvSpPr>
        <p:spPr>
          <a:xfrm>
            <a:off x="2823883" y="3262284"/>
            <a:ext cx="1744686" cy="1035424"/>
          </a:xfrm>
          <a:prstGeom prst="roundRect">
            <a:avLst/>
          </a:prstGeom>
          <a:solidFill>
            <a:srgbClr val="ABABA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equity </a:t>
            </a:r>
          </a:p>
        </p:txBody>
      </p:sp>
      <p:sp>
        <p:nvSpPr>
          <p:cNvPr id="15" name="Rounded Rectangle 14">
            <a:extLst>
              <a:ext uri="{FF2B5EF4-FFF2-40B4-BE49-F238E27FC236}">
                <a16:creationId xmlns:a16="http://schemas.microsoft.com/office/drawing/2014/main" id="{40B8BAB3-7A1C-D2F8-2496-C5C7FD7EC27A}"/>
              </a:ext>
            </a:extLst>
          </p:cNvPr>
          <p:cNvSpPr/>
          <p:nvPr/>
        </p:nvSpPr>
        <p:spPr>
          <a:xfrm>
            <a:off x="5267816" y="3429000"/>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E6ADDA1F-1A4C-425E-0A52-2F05DFB8EB89}"/>
              </a:ext>
            </a:extLst>
          </p:cNvPr>
          <p:cNvSpPr/>
          <p:nvPr/>
        </p:nvSpPr>
        <p:spPr>
          <a:xfrm>
            <a:off x="4998875" y="3262284"/>
            <a:ext cx="1744686" cy="1035424"/>
          </a:xfrm>
          <a:prstGeom prst="roundRect">
            <a:avLst/>
          </a:prstGeom>
          <a:solidFill>
            <a:srgbClr val="FFC73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wellbeing </a:t>
            </a:r>
          </a:p>
        </p:txBody>
      </p:sp>
      <p:sp>
        <p:nvSpPr>
          <p:cNvPr id="17" name="Rounded Rectangle 16">
            <a:extLst>
              <a:ext uri="{FF2B5EF4-FFF2-40B4-BE49-F238E27FC236}">
                <a16:creationId xmlns:a16="http://schemas.microsoft.com/office/drawing/2014/main" id="{AC325845-59FA-1B63-DBF8-1A65EEC793CE}"/>
              </a:ext>
            </a:extLst>
          </p:cNvPr>
          <p:cNvSpPr/>
          <p:nvPr/>
        </p:nvSpPr>
        <p:spPr>
          <a:xfrm>
            <a:off x="7448621" y="3429000"/>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AC95C019-BB77-5425-2FA5-DE99984C7A31}"/>
              </a:ext>
            </a:extLst>
          </p:cNvPr>
          <p:cNvSpPr/>
          <p:nvPr/>
        </p:nvSpPr>
        <p:spPr>
          <a:xfrm>
            <a:off x="7179680" y="3262284"/>
            <a:ext cx="1744686" cy="1035424"/>
          </a:xfrm>
          <a:prstGeom prst="roundRect">
            <a:avLst/>
          </a:prstGeom>
          <a:solidFill>
            <a:srgbClr val="567EC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rights </a:t>
            </a:r>
          </a:p>
        </p:txBody>
      </p:sp>
      <p:sp>
        <p:nvSpPr>
          <p:cNvPr id="20" name="Rounded Rectangle 19">
            <a:extLst>
              <a:ext uri="{FF2B5EF4-FFF2-40B4-BE49-F238E27FC236}">
                <a16:creationId xmlns:a16="http://schemas.microsoft.com/office/drawing/2014/main" id="{3D57143F-10DE-C0E2-3FF8-EDF154076267}"/>
              </a:ext>
            </a:extLst>
          </p:cNvPr>
          <p:cNvSpPr/>
          <p:nvPr/>
        </p:nvSpPr>
        <p:spPr>
          <a:xfrm>
            <a:off x="9667385" y="3429000"/>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4CDE7B1E-AE1B-E7E1-0A57-A69D9CA2B5BE}"/>
              </a:ext>
            </a:extLst>
          </p:cNvPr>
          <p:cNvSpPr/>
          <p:nvPr/>
        </p:nvSpPr>
        <p:spPr>
          <a:xfrm>
            <a:off x="9398444" y="3262284"/>
            <a:ext cx="1744686" cy="1035424"/>
          </a:xfrm>
          <a:prstGeom prst="roundRect">
            <a:avLst/>
          </a:prstGeom>
          <a:solidFill>
            <a:srgbClr val="75B44D"/>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world </a:t>
            </a:r>
          </a:p>
        </p:txBody>
      </p:sp>
      <p:sp>
        <p:nvSpPr>
          <p:cNvPr id="2" name="TextBox 1">
            <a:extLst>
              <a:ext uri="{FF2B5EF4-FFF2-40B4-BE49-F238E27FC236}">
                <a16:creationId xmlns:a16="http://schemas.microsoft.com/office/drawing/2014/main" id="{12A13D7B-05DF-0E9F-81CA-54AA919FCD82}"/>
              </a:ext>
            </a:extLst>
          </p:cNvPr>
          <p:cNvSpPr txBox="1"/>
          <p:nvPr/>
        </p:nvSpPr>
        <p:spPr>
          <a:xfrm>
            <a:off x="-683172" y="3457903"/>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151047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420D4-BEB2-4676-DEDE-3204C5B34B30}"/>
              </a:ext>
            </a:extLst>
          </p:cNvPr>
          <p:cNvSpPr>
            <a:spLocks noGrp="1"/>
          </p:cNvSpPr>
          <p:nvPr>
            <p:ph type="title"/>
          </p:nvPr>
        </p:nvSpPr>
        <p:spPr>
          <a:xfrm>
            <a:off x="1334208" y="1843478"/>
            <a:ext cx="9776013" cy="2005920"/>
          </a:xfrm>
        </p:spPr>
        <p:txBody>
          <a:bodyPr>
            <a:noAutofit/>
          </a:bodyPr>
          <a:lstStyle/>
          <a:p>
            <a:r>
              <a:rPr lang="en-GB" dirty="0"/>
              <a:t>How can high quality educational experiences, teaching, and learning be best supported for children and young people in Scotland? </a:t>
            </a:r>
            <a:endParaRPr lang="en-US" dirty="0"/>
          </a:p>
        </p:txBody>
      </p:sp>
      <p:sp>
        <p:nvSpPr>
          <p:cNvPr id="4" name="Rounded Rectangle 3">
            <a:extLst>
              <a:ext uri="{FF2B5EF4-FFF2-40B4-BE49-F238E27FC236}">
                <a16:creationId xmlns:a16="http://schemas.microsoft.com/office/drawing/2014/main" id="{B592382C-166D-7772-A79C-3FFD9AB4EBAD}"/>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778303CC-19F9-3E4C-E5AB-368067BEBD22}"/>
              </a:ext>
            </a:extLst>
          </p:cNvPr>
          <p:cNvSpPr/>
          <p:nvPr/>
        </p:nvSpPr>
        <p:spPr>
          <a:xfrm>
            <a:off x="802823" y="641338"/>
            <a:ext cx="1744686" cy="1035424"/>
          </a:xfrm>
          <a:prstGeom prst="roundRect">
            <a:avLst/>
          </a:prstGeom>
          <a:solidFill>
            <a:srgbClr val="FC8F5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learning </a:t>
            </a:r>
          </a:p>
        </p:txBody>
      </p:sp>
    </p:spTree>
    <p:extLst>
      <p:ext uri="{BB962C8B-B14F-4D97-AF65-F5344CB8AC3E}">
        <p14:creationId xmlns:p14="http://schemas.microsoft.com/office/powerpoint/2010/main" val="2075867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FD1C59A-44B8-72BC-74C9-DED23E40D9E2}"/>
              </a:ext>
            </a:extLst>
          </p:cNvPr>
          <p:cNvSpPr txBox="1">
            <a:spLocks/>
          </p:cNvSpPr>
          <p:nvPr/>
        </p:nvSpPr>
        <p:spPr>
          <a:xfrm>
            <a:off x="802824" y="1929040"/>
            <a:ext cx="11606890" cy="486479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pPr marL="285750" indent="-285750">
              <a:spcBef>
                <a:spcPts val="800"/>
              </a:spcBef>
              <a:buFont typeface="Arial" panose="020B0604020202020204" pitchFamily="34" charset="0"/>
              <a:buChar char="•"/>
            </a:pPr>
            <a:r>
              <a:rPr lang="en-US" sz="1600" b="0">
                <a:solidFill>
                  <a:schemeClr val="tx1"/>
                </a:solidFill>
              </a:rPr>
              <a:t>What would excellent learning for every young person look like in the future? </a:t>
            </a:r>
          </a:p>
          <a:p>
            <a:pPr marL="285750" indent="-285750">
              <a:spcBef>
                <a:spcPts val="800"/>
              </a:spcBef>
              <a:buFont typeface="Arial" panose="020B0604020202020204" pitchFamily="34" charset="0"/>
              <a:buChar char="•"/>
            </a:pPr>
            <a:r>
              <a:rPr lang="en-US" sz="1600" b="0">
                <a:solidFill>
                  <a:schemeClr val="tx1"/>
                </a:solidFill>
              </a:rPr>
              <a:t>What different things do you need at different times in your education? What needs do others have which might be </a:t>
            </a:r>
            <a:br>
              <a:rPr lang="en-US" sz="1600" b="0">
                <a:solidFill>
                  <a:schemeClr val="tx1"/>
                </a:solidFill>
              </a:rPr>
            </a:br>
            <a:r>
              <a:rPr lang="en-US" sz="1600" b="0">
                <a:solidFill>
                  <a:schemeClr val="tx1"/>
                </a:solidFill>
              </a:rPr>
              <a:t>different and how can we meet those needs?</a:t>
            </a:r>
          </a:p>
          <a:p>
            <a:pPr marL="285750" indent="-285750">
              <a:spcBef>
                <a:spcPts val="800"/>
              </a:spcBef>
              <a:buFont typeface="Arial" panose="020B0604020202020204" pitchFamily="34" charset="0"/>
              <a:buChar char="•"/>
            </a:pPr>
            <a:r>
              <a:rPr lang="en-US" sz="1600" b="0">
                <a:solidFill>
                  <a:schemeClr val="tx1"/>
                </a:solidFill>
              </a:rPr>
              <a:t>Who are the main people who should be helping learners? What support might they need to help learners?  </a:t>
            </a:r>
            <a:br>
              <a:rPr lang="en-US" sz="1600" b="0">
                <a:solidFill>
                  <a:schemeClr val="tx1"/>
                </a:solidFill>
              </a:rPr>
            </a:br>
            <a:r>
              <a:rPr lang="en-US" sz="1600" b="0">
                <a:solidFill>
                  <a:schemeClr val="tx1"/>
                </a:solidFill>
              </a:rPr>
              <a:t>Who could provide this?</a:t>
            </a:r>
          </a:p>
          <a:p>
            <a:pPr marL="285750" indent="-285750">
              <a:spcBef>
                <a:spcPts val="800"/>
              </a:spcBef>
              <a:buFont typeface="Arial" panose="020B0604020202020204" pitchFamily="34" charset="0"/>
              <a:buChar char="•"/>
            </a:pPr>
            <a:r>
              <a:rPr lang="en-US" sz="1600" b="0">
                <a:solidFill>
                  <a:schemeClr val="tx1"/>
                </a:solidFill>
              </a:rPr>
              <a:t>How involved should parents and </a:t>
            </a:r>
            <a:r>
              <a:rPr lang="en-US" sz="1600" b="0" err="1">
                <a:solidFill>
                  <a:schemeClr val="tx1"/>
                </a:solidFill>
              </a:rPr>
              <a:t>carers</a:t>
            </a:r>
            <a:r>
              <a:rPr lang="en-US" sz="1600" b="0">
                <a:solidFill>
                  <a:schemeClr val="tx1"/>
                </a:solidFill>
              </a:rPr>
              <a:t> be in supporting your learning? What can they do to help? </a:t>
            </a:r>
          </a:p>
          <a:p>
            <a:pPr marL="285750" indent="-285750">
              <a:spcBef>
                <a:spcPts val="800"/>
              </a:spcBef>
              <a:buFont typeface="Arial" panose="020B0604020202020204" pitchFamily="34" charset="0"/>
              <a:buChar char="•"/>
            </a:pPr>
            <a:r>
              <a:rPr lang="en-US" sz="1600" b="0">
                <a:solidFill>
                  <a:schemeClr val="tx1"/>
                </a:solidFill>
              </a:rPr>
              <a:t>What do you think you should be learning about in future? What do you think you’ll need to know and do in order </a:t>
            </a:r>
            <a:br>
              <a:rPr lang="en-US" sz="1600" b="0">
                <a:solidFill>
                  <a:schemeClr val="tx1"/>
                </a:solidFill>
              </a:rPr>
            </a:br>
            <a:r>
              <a:rPr lang="en-US" sz="1600" b="0">
                <a:solidFill>
                  <a:schemeClr val="tx1"/>
                </a:solidFill>
              </a:rPr>
              <a:t>to be successful?  </a:t>
            </a:r>
          </a:p>
          <a:p>
            <a:pPr marL="285750" indent="-285750">
              <a:spcBef>
                <a:spcPts val="800"/>
              </a:spcBef>
              <a:buFont typeface="Arial" panose="020B0604020202020204" pitchFamily="34" charset="0"/>
              <a:buChar char="•"/>
            </a:pPr>
            <a:r>
              <a:rPr lang="en-US" sz="1600" b="0">
                <a:solidFill>
                  <a:schemeClr val="tx1"/>
                </a:solidFill>
              </a:rPr>
              <a:t>Does your learning need to change?  Does learning help you to be a successful learner, confident individual, </a:t>
            </a:r>
            <a:br>
              <a:rPr lang="en-US" sz="1600" b="0">
                <a:solidFill>
                  <a:schemeClr val="tx1"/>
                </a:solidFill>
              </a:rPr>
            </a:br>
            <a:r>
              <a:rPr lang="en-US" sz="1600" b="0">
                <a:solidFill>
                  <a:schemeClr val="tx1"/>
                </a:solidFill>
              </a:rPr>
              <a:t>responsible citizen and effective contributor? </a:t>
            </a:r>
          </a:p>
          <a:p>
            <a:pPr marL="285750" indent="-285750">
              <a:spcBef>
                <a:spcPts val="800"/>
              </a:spcBef>
              <a:buFont typeface="Arial" panose="020B0604020202020204" pitchFamily="34" charset="0"/>
              <a:buChar char="•"/>
            </a:pPr>
            <a:r>
              <a:rPr lang="en-US" sz="1600" b="0">
                <a:solidFill>
                  <a:schemeClr val="tx1"/>
                </a:solidFill>
              </a:rPr>
              <a:t>What do you think success is? How should it be measured? (Can it?) How would you like your success to be </a:t>
            </a:r>
            <a:r>
              <a:rPr lang="en-US" sz="1600" b="0" err="1">
                <a:solidFill>
                  <a:schemeClr val="tx1"/>
                </a:solidFill>
              </a:rPr>
              <a:t>recognised</a:t>
            </a:r>
            <a:r>
              <a:rPr lang="en-US" sz="1600" b="0">
                <a:solidFill>
                  <a:schemeClr val="tx1"/>
                </a:solidFill>
              </a:rPr>
              <a:t>? </a:t>
            </a:r>
          </a:p>
          <a:p>
            <a:pPr marL="285750" indent="-285750">
              <a:spcBef>
                <a:spcPts val="800"/>
              </a:spcBef>
              <a:buFont typeface="Arial" panose="020B0604020202020204" pitchFamily="34" charset="0"/>
              <a:buChar char="•"/>
            </a:pPr>
            <a:r>
              <a:rPr lang="en-US" sz="1600" b="0">
                <a:solidFill>
                  <a:schemeClr val="tx1"/>
                </a:solidFill>
              </a:rPr>
              <a:t>How should success in education be measured?</a:t>
            </a:r>
          </a:p>
          <a:p>
            <a:pPr>
              <a:spcBef>
                <a:spcPts val="800"/>
              </a:spcBef>
            </a:pPr>
            <a:endParaRPr lang="en-US" sz="1600" b="0">
              <a:solidFill>
                <a:schemeClr val="tx1"/>
              </a:solidFill>
            </a:endParaRPr>
          </a:p>
          <a:p>
            <a:pPr>
              <a:spcBef>
                <a:spcPts val="800"/>
              </a:spcBef>
            </a:pPr>
            <a:endParaRPr lang="en-US" sz="1600" b="0">
              <a:solidFill>
                <a:schemeClr val="tx1"/>
              </a:solidFill>
            </a:endParaRPr>
          </a:p>
        </p:txBody>
      </p:sp>
      <p:sp>
        <p:nvSpPr>
          <p:cNvPr id="10" name="Title 9">
            <a:extLst>
              <a:ext uri="{FF2B5EF4-FFF2-40B4-BE49-F238E27FC236}">
                <a16:creationId xmlns:a16="http://schemas.microsoft.com/office/drawing/2014/main" id="{37EB2DBE-012B-D5BE-3D00-6E753F21CE94}"/>
              </a:ext>
            </a:extLst>
          </p:cNvPr>
          <p:cNvSpPr>
            <a:spLocks noGrp="1"/>
          </p:cNvSpPr>
          <p:nvPr>
            <p:ph type="title"/>
          </p:nvPr>
        </p:nvSpPr>
        <p:spPr>
          <a:xfrm>
            <a:off x="3186952" y="949328"/>
            <a:ext cx="5169969" cy="569049"/>
          </a:xfrm>
        </p:spPr>
        <p:txBody>
          <a:bodyPr/>
          <a:lstStyle/>
          <a:p>
            <a:r>
              <a:rPr lang="en-GB" dirty="0"/>
              <a:t>Our future learning: </a:t>
            </a:r>
            <a:r>
              <a:rPr lang="en-GB" b="0" dirty="0">
                <a:solidFill>
                  <a:schemeClr val="tx1"/>
                </a:solidFill>
              </a:rPr>
              <a:t>Prompts</a:t>
            </a:r>
            <a:endParaRPr lang="en-US" dirty="0">
              <a:solidFill>
                <a:schemeClr val="tx1"/>
              </a:solidFill>
            </a:endParaRPr>
          </a:p>
        </p:txBody>
      </p:sp>
      <p:sp>
        <p:nvSpPr>
          <p:cNvPr id="13" name="Rounded Rectangle 12">
            <a:extLst>
              <a:ext uri="{FF2B5EF4-FFF2-40B4-BE49-F238E27FC236}">
                <a16:creationId xmlns:a16="http://schemas.microsoft.com/office/drawing/2014/main" id="{116EC10B-2CA8-D10F-B9F0-A3AE27894177}"/>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62FCD252-69B9-8CE2-8F4A-185A0C1DB04A}"/>
              </a:ext>
            </a:extLst>
          </p:cNvPr>
          <p:cNvSpPr/>
          <p:nvPr/>
        </p:nvSpPr>
        <p:spPr>
          <a:xfrm>
            <a:off x="802823" y="641338"/>
            <a:ext cx="1744686" cy="1035424"/>
          </a:xfrm>
          <a:prstGeom prst="roundRect">
            <a:avLst/>
          </a:prstGeom>
          <a:solidFill>
            <a:srgbClr val="FC8F5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learning </a:t>
            </a:r>
          </a:p>
        </p:txBody>
      </p:sp>
    </p:spTree>
    <p:extLst>
      <p:ext uri="{BB962C8B-B14F-4D97-AF65-F5344CB8AC3E}">
        <p14:creationId xmlns:p14="http://schemas.microsoft.com/office/powerpoint/2010/main" val="1758866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EBFD88-A156-ACDB-628D-FF106157E3EC}"/>
              </a:ext>
            </a:extLst>
          </p:cNvPr>
          <p:cNvSpPr>
            <a:spLocks noGrp="1"/>
          </p:cNvSpPr>
          <p:nvPr>
            <p:ph type="body" idx="4294967295"/>
          </p:nvPr>
        </p:nvSpPr>
        <p:spPr>
          <a:xfrm>
            <a:off x="621997" y="756859"/>
            <a:ext cx="10742255" cy="569049"/>
          </a:xfrm>
        </p:spPr>
        <p:txBody>
          <a:bodyPr anchor="ctr">
            <a:normAutofit/>
          </a:bodyPr>
          <a:lstStyle/>
          <a:p>
            <a:r>
              <a:rPr lang="en-US" sz="2800" b="1" dirty="0">
                <a:solidFill>
                  <a:srgbClr val="004AAD"/>
                </a:solidFill>
                <a:latin typeface="Gill Sans" panose="020B0502020104020203" pitchFamily="34" charset="-79"/>
                <a:cs typeface="Gill Sans" panose="020B0502020104020203" pitchFamily="34" charset="-79"/>
              </a:rPr>
              <a:t>Introduction</a:t>
            </a:r>
          </a:p>
        </p:txBody>
      </p:sp>
      <p:sp>
        <p:nvSpPr>
          <p:cNvPr id="3" name="Content Placeholder 2">
            <a:extLst>
              <a:ext uri="{FF2B5EF4-FFF2-40B4-BE49-F238E27FC236}">
                <a16:creationId xmlns:a16="http://schemas.microsoft.com/office/drawing/2014/main" id="{3DC18662-D220-6455-2737-926308DBE10B}"/>
              </a:ext>
            </a:extLst>
          </p:cNvPr>
          <p:cNvSpPr>
            <a:spLocks noGrp="1"/>
          </p:cNvSpPr>
          <p:nvPr>
            <p:ph sz="half" idx="4294967295"/>
          </p:nvPr>
        </p:nvSpPr>
        <p:spPr>
          <a:xfrm>
            <a:off x="621997" y="1325908"/>
            <a:ext cx="10518443" cy="3910930"/>
          </a:xfrm>
        </p:spPr>
        <p:txBody>
          <a:bodyPr vert="horz" lIns="91440" tIns="45720" rIns="91440" bIns="45720" rtlCol="0" anchor="t">
            <a:normAutofit/>
          </a:bodyPr>
          <a:lstStyle/>
          <a:p>
            <a:r>
              <a:rPr lang="en-US">
                <a:latin typeface="Arial"/>
                <a:cs typeface="Arial"/>
              </a:rPr>
              <a:t>This adaptable discussion guide was developed to help teachers, parents / </a:t>
            </a:r>
            <a:r>
              <a:rPr lang="en-US" err="1">
                <a:latin typeface="Arial"/>
                <a:cs typeface="Arial"/>
              </a:rPr>
              <a:t>carers</a:t>
            </a:r>
            <a:r>
              <a:rPr lang="en-US">
                <a:latin typeface="Arial"/>
                <a:cs typeface="Arial"/>
              </a:rPr>
              <a:t>, peers, youth workers, and others to help groups of children and young people take part in their National Discussion on Scottish Education.</a:t>
            </a:r>
            <a:endParaRPr lang="en-US"/>
          </a:p>
          <a:p>
            <a:r>
              <a:rPr lang="en-US">
                <a:latin typeface="Arial"/>
                <a:cs typeface="Arial"/>
              </a:rPr>
              <a:t>This resource should help you to  create spaces where learners can consider, discuss and reflect on what they expect from education.</a:t>
            </a:r>
          </a:p>
          <a:p>
            <a:r>
              <a:rPr lang="en-US">
                <a:latin typeface="Arial"/>
                <a:cs typeface="Arial"/>
              </a:rPr>
              <a:t>Feedback from this guide's testing led us to provide a menu of activities for you to choose from. </a:t>
            </a:r>
          </a:p>
          <a:p>
            <a:r>
              <a:rPr lang="en-US">
                <a:latin typeface="Arial"/>
                <a:cs typeface="Arial"/>
              </a:rPr>
              <a:t>Please look at the options and decide how you might use (or adapt) them to meet the needs and interests of your group.</a:t>
            </a:r>
          </a:p>
        </p:txBody>
      </p:sp>
    </p:spTree>
    <p:extLst>
      <p:ext uri="{BB962C8B-B14F-4D97-AF65-F5344CB8AC3E}">
        <p14:creationId xmlns:p14="http://schemas.microsoft.com/office/powerpoint/2010/main" val="232473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7561D42-6192-A321-2DB3-696E9D5FE36F}"/>
              </a:ext>
            </a:extLst>
          </p:cNvPr>
          <p:cNvSpPr txBox="1">
            <a:spLocks/>
          </p:cNvSpPr>
          <p:nvPr/>
        </p:nvSpPr>
        <p:spPr>
          <a:xfrm>
            <a:off x="1334208" y="1848409"/>
            <a:ext cx="9776013" cy="20059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How can every child's and young person’s individual needs be supported and addressed in the future?</a:t>
            </a:r>
            <a:endParaRPr lang="en-US" dirty="0">
              <a:latin typeface="Gill Sans" panose="020B0502020104020203" pitchFamily="34" charset="-79"/>
              <a:cs typeface="Gill Sans" panose="020B0502020104020203" pitchFamily="34" charset="-79"/>
            </a:endParaRPr>
          </a:p>
        </p:txBody>
      </p:sp>
      <p:sp>
        <p:nvSpPr>
          <p:cNvPr id="12" name="Rounded Rectangle 11">
            <a:extLst>
              <a:ext uri="{FF2B5EF4-FFF2-40B4-BE49-F238E27FC236}">
                <a16:creationId xmlns:a16="http://schemas.microsoft.com/office/drawing/2014/main" id="{50456573-D045-757C-F498-D5519C0B6011}"/>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3BCB550D-0C9B-137B-E07C-1441207F631C}"/>
              </a:ext>
            </a:extLst>
          </p:cNvPr>
          <p:cNvSpPr/>
          <p:nvPr/>
        </p:nvSpPr>
        <p:spPr>
          <a:xfrm>
            <a:off x="808958" y="641338"/>
            <a:ext cx="1744686" cy="1035424"/>
          </a:xfrm>
          <a:prstGeom prst="roundRect">
            <a:avLst/>
          </a:prstGeom>
          <a:solidFill>
            <a:srgbClr val="ABABA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equity </a:t>
            </a:r>
          </a:p>
        </p:txBody>
      </p:sp>
    </p:spTree>
    <p:extLst>
      <p:ext uri="{BB962C8B-B14F-4D97-AF65-F5344CB8AC3E}">
        <p14:creationId xmlns:p14="http://schemas.microsoft.com/office/powerpoint/2010/main" val="1897053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F2AF849-B644-423A-8043-7F0B04CC0D20}"/>
              </a:ext>
            </a:extLst>
          </p:cNvPr>
          <p:cNvSpPr txBox="1">
            <a:spLocks/>
          </p:cNvSpPr>
          <p:nvPr/>
        </p:nvSpPr>
        <p:spPr>
          <a:xfrm>
            <a:off x="802824" y="1929040"/>
            <a:ext cx="10872105" cy="308548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pPr marL="285750" indent="-285750">
              <a:spcBef>
                <a:spcPts val="800"/>
              </a:spcBef>
              <a:buFont typeface="Arial" panose="020B0604020202020204" pitchFamily="34" charset="0"/>
              <a:buChar char="•"/>
            </a:pPr>
            <a:r>
              <a:rPr lang="en-US" sz="1600" b="0">
                <a:solidFill>
                  <a:schemeClr val="tx1"/>
                </a:solidFill>
                <a:latin typeface="Arial"/>
                <a:cs typeface="Arial"/>
              </a:rPr>
              <a:t>What needs to be done to make sure education is fair for everyone? What needs to be done to make this happen?</a:t>
            </a:r>
          </a:p>
          <a:p>
            <a:pPr marL="285750" indent="-285750">
              <a:spcBef>
                <a:spcPts val="800"/>
              </a:spcBef>
              <a:buFont typeface="Arial" panose="020B0604020202020204" pitchFamily="34" charset="0"/>
              <a:buChar char="•"/>
            </a:pPr>
            <a:r>
              <a:rPr lang="en-US" sz="1600" b="0">
                <a:solidFill>
                  <a:schemeClr val="tx1"/>
                </a:solidFill>
                <a:latin typeface="Arial"/>
                <a:cs typeface="Arial"/>
              </a:rPr>
              <a:t>What gets in the way of children and young people feeling part of education and achieving? What do you want to achieve?</a:t>
            </a:r>
          </a:p>
          <a:p>
            <a:pPr marL="285750" indent="-285750">
              <a:spcBef>
                <a:spcPts val="800"/>
              </a:spcBef>
              <a:buFont typeface="Arial" panose="020B0604020202020204" pitchFamily="34" charset="0"/>
              <a:buChar char="•"/>
            </a:pPr>
            <a:r>
              <a:rPr lang="en-US" sz="1600" b="0">
                <a:solidFill>
                  <a:schemeClr val="tx1"/>
                </a:solidFill>
                <a:latin typeface="Arial"/>
                <a:cs typeface="Arial"/>
              </a:rPr>
              <a:t>What would education in the future look like  if every child was respected, valued and included, and no-one was left behind? How can this be achieved?</a:t>
            </a:r>
          </a:p>
          <a:p>
            <a:pPr marL="285750" indent="-285750">
              <a:spcBef>
                <a:spcPts val="800"/>
              </a:spcBef>
              <a:buFont typeface="Arial" panose="020B0604020202020204" pitchFamily="34" charset="0"/>
              <a:buChar char="•"/>
            </a:pPr>
            <a:r>
              <a:rPr lang="en-US" sz="1600" b="0">
                <a:solidFill>
                  <a:schemeClr val="tx1"/>
                </a:solidFill>
                <a:latin typeface="Arial"/>
                <a:cs typeface="Arial"/>
              </a:rPr>
              <a:t>How can an education system make sure that everyone feels involved?</a:t>
            </a:r>
          </a:p>
          <a:p>
            <a:pPr marL="285750" indent="-285750">
              <a:spcBef>
                <a:spcPts val="800"/>
              </a:spcBef>
              <a:buFont typeface="Arial" panose="020B0604020202020204" pitchFamily="34" charset="0"/>
              <a:buChar char="•"/>
            </a:pPr>
            <a:r>
              <a:rPr lang="en-US" sz="1600" b="0">
                <a:solidFill>
                  <a:schemeClr val="tx1"/>
                </a:solidFill>
                <a:latin typeface="Arial"/>
                <a:cs typeface="Arial"/>
              </a:rPr>
              <a:t>How can children and young people learn to understand and value everyone in Scotland and around the world?</a:t>
            </a:r>
          </a:p>
          <a:p>
            <a:pPr marL="285750" indent="-285750">
              <a:spcBef>
                <a:spcPts val="800"/>
              </a:spcBef>
              <a:buFont typeface="Arial" panose="020B0604020202020204" pitchFamily="34" charset="0"/>
              <a:buChar char="•"/>
            </a:pPr>
            <a:r>
              <a:rPr lang="en-US" sz="1600" b="0">
                <a:solidFill>
                  <a:schemeClr val="tx1"/>
                </a:solidFill>
                <a:latin typeface="Arial"/>
                <a:cs typeface="Arial"/>
              </a:rPr>
              <a:t>What would need to change to make this all happen?</a:t>
            </a:r>
          </a:p>
          <a:p>
            <a:pPr>
              <a:spcBef>
                <a:spcPts val="800"/>
              </a:spcBef>
            </a:pPr>
            <a:endParaRPr lang="en-US" sz="1600" b="0">
              <a:solidFill>
                <a:schemeClr val="tx1"/>
              </a:solidFill>
            </a:endParaRPr>
          </a:p>
        </p:txBody>
      </p:sp>
      <p:sp>
        <p:nvSpPr>
          <p:cNvPr id="5" name="Title 9">
            <a:extLst>
              <a:ext uri="{FF2B5EF4-FFF2-40B4-BE49-F238E27FC236}">
                <a16:creationId xmlns:a16="http://schemas.microsoft.com/office/drawing/2014/main" id="{98941D33-3E36-CD8E-A97B-28F6EF9DA4DC}"/>
              </a:ext>
            </a:extLst>
          </p:cNvPr>
          <p:cNvSpPr txBox="1">
            <a:spLocks/>
          </p:cNvSpPr>
          <p:nvPr/>
        </p:nvSpPr>
        <p:spPr>
          <a:xfrm>
            <a:off x="3186952" y="949328"/>
            <a:ext cx="6662901" cy="569049"/>
          </a:xfrm>
          <a:prstGeom prst="rect">
            <a:avLst/>
          </a:prstGeom>
        </p:spPr>
        <p:txBody>
          <a:bodyPr/>
          <a:lstStyle>
            <a:lvl1pPr algn="l" defTabSz="914400" rtl="0" eaLnBrk="1" latinLnBrk="0" hangingPunct="1">
              <a:lnSpc>
                <a:spcPct val="90000"/>
              </a:lnSpc>
              <a:spcBef>
                <a:spcPct val="0"/>
              </a:spcBef>
              <a:buNone/>
              <a:defRPr sz="4000" b="1" kern="1200">
                <a:solidFill>
                  <a:srgbClr val="004AAD"/>
                </a:solidFill>
                <a:latin typeface="Arial" panose="020B0604020202020204" pitchFamily="34" charset="0"/>
                <a:ea typeface="+mj-ea"/>
                <a:cs typeface="Arial" panose="020B0604020202020204" pitchFamily="34" charset="0"/>
              </a:defRPr>
            </a:lvl1pPr>
          </a:lstStyle>
          <a:p>
            <a:r>
              <a:rPr lang="en-GB" sz="2800" dirty="0">
                <a:latin typeface="Gill Sans" panose="020B0502020104020203" pitchFamily="34" charset="-79"/>
                <a:cs typeface="Gill Sans" panose="020B0502020104020203" pitchFamily="34" charset="-79"/>
              </a:rPr>
              <a:t>Our future equity:</a:t>
            </a:r>
            <a:r>
              <a:rPr lang="en-GB" sz="2800" b="0" dirty="0">
                <a:latin typeface="Gill Sans" panose="020B0502020104020203" pitchFamily="34" charset="-79"/>
                <a:cs typeface="Gill Sans" panose="020B0502020104020203" pitchFamily="34" charset="-79"/>
              </a:rPr>
              <a:t> </a:t>
            </a:r>
            <a:r>
              <a:rPr lang="en-GB" sz="2800" b="0" dirty="0">
                <a:solidFill>
                  <a:schemeClr val="tx1"/>
                </a:solidFill>
                <a:latin typeface="Gill Sans" panose="020B0502020104020203" pitchFamily="34" charset="-79"/>
                <a:cs typeface="Gill Sans" panose="020B0502020104020203" pitchFamily="34" charset="-79"/>
              </a:rPr>
              <a:t>Prompts</a:t>
            </a:r>
            <a:endParaRPr lang="en-US" sz="2800" b="0" dirty="0">
              <a:solidFill>
                <a:schemeClr val="tx1"/>
              </a:solidFill>
              <a:latin typeface="Gill Sans" panose="020B0502020104020203" pitchFamily="34" charset="-79"/>
              <a:cs typeface="Gill Sans" panose="020B0502020104020203" pitchFamily="34" charset="-79"/>
            </a:endParaRPr>
          </a:p>
        </p:txBody>
      </p:sp>
      <p:sp>
        <p:nvSpPr>
          <p:cNvPr id="7" name="Rounded Rectangle 6">
            <a:extLst>
              <a:ext uri="{FF2B5EF4-FFF2-40B4-BE49-F238E27FC236}">
                <a16:creationId xmlns:a16="http://schemas.microsoft.com/office/drawing/2014/main" id="{651238B6-AC35-86AC-C19C-EBBCDEF2A649}"/>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DAFA60E9-1423-D1BB-2765-585BB89508B9}"/>
              </a:ext>
            </a:extLst>
          </p:cNvPr>
          <p:cNvSpPr/>
          <p:nvPr/>
        </p:nvSpPr>
        <p:spPr>
          <a:xfrm>
            <a:off x="808958" y="641338"/>
            <a:ext cx="1744686" cy="1035424"/>
          </a:xfrm>
          <a:prstGeom prst="roundRect">
            <a:avLst/>
          </a:prstGeom>
          <a:solidFill>
            <a:srgbClr val="ABABA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equity </a:t>
            </a:r>
          </a:p>
        </p:txBody>
      </p:sp>
    </p:spTree>
    <p:extLst>
      <p:ext uri="{BB962C8B-B14F-4D97-AF65-F5344CB8AC3E}">
        <p14:creationId xmlns:p14="http://schemas.microsoft.com/office/powerpoint/2010/main" val="1356771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E7712B-1891-054D-ED90-7C7349C650CF}"/>
              </a:ext>
            </a:extLst>
          </p:cNvPr>
          <p:cNvSpPr txBox="1">
            <a:spLocks/>
          </p:cNvSpPr>
          <p:nvPr/>
        </p:nvSpPr>
        <p:spPr>
          <a:xfrm>
            <a:off x="1334208" y="1843478"/>
            <a:ext cx="9776013" cy="20059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How can children's and young people’s mental, emotional, social, and physical wellbeing and safety be cared for and supported in the future? </a:t>
            </a:r>
            <a:endParaRPr lang="en-US" dirty="0">
              <a:latin typeface="Gill Sans" panose="020B0502020104020203" pitchFamily="34" charset="-79"/>
              <a:cs typeface="Gill Sans" panose="020B0502020104020203" pitchFamily="34" charset="-79"/>
            </a:endParaRPr>
          </a:p>
        </p:txBody>
      </p:sp>
      <p:sp>
        <p:nvSpPr>
          <p:cNvPr id="5" name="Rounded Rectangle 4">
            <a:extLst>
              <a:ext uri="{FF2B5EF4-FFF2-40B4-BE49-F238E27FC236}">
                <a16:creationId xmlns:a16="http://schemas.microsoft.com/office/drawing/2014/main" id="{D3A48CCC-1EB4-D24F-F8B3-E55F521374A5}"/>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64FF7D08-1F90-A2C3-CED4-9B0955EED79F}"/>
              </a:ext>
            </a:extLst>
          </p:cNvPr>
          <p:cNvSpPr/>
          <p:nvPr/>
        </p:nvSpPr>
        <p:spPr>
          <a:xfrm>
            <a:off x="802823" y="632004"/>
            <a:ext cx="1744686" cy="1035424"/>
          </a:xfrm>
          <a:prstGeom prst="roundRect">
            <a:avLst/>
          </a:prstGeom>
          <a:solidFill>
            <a:srgbClr val="FFC73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wellbeing </a:t>
            </a:r>
          </a:p>
        </p:txBody>
      </p:sp>
    </p:spTree>
    <p:extLst>
      <p:ext uri="{BB962C8B-B14F-4D97-AF65-F5344CB8AC3E}">
        <p14:creationId xmlns:p14="http://schemas.microsoft.com/office/powerpoint/2010/main" val="24491324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a:extLst>
              <a:ext uri="{FF2B5EF4-FFF2-40B4-BE49-F238E27FC236}">
                <a16:creationId xmlns:a16="http://schemas.microsoft.com/office/drawing/2014/main" id="{FCC07108-A4AD-4402-16F5-2777D6F5D291}"/>
              </a:ext>
            </a:extLst>
          </p:cNvPr>
          <p:cNvSpPr txBox="1">
            <a:spLocks/>
          </p:cNvSpPr>
          <p:nvPr/>
        </p:nvSpPr>
        <p:spPr>
          <a:xfrm>
            <a:off x="3186952" y="949328"/>
            <a:ext cx="6740819" cy="5690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Our future wellbeing:</a:t>
            </a:r>
            <a:r>
              <a:rPr lang="en-GB" b="0" dirty="0">
                <a:latin typeface="Gill Sans" panose="020B0502020104020203" pitchFamily="34" charset="-79"/>
                <a:cs typeface="Gill Sans" panose="020B0502020104020203" pitchFamily="34" charset="-79"/>
              </a:rPr>
              <a:t> </a:t>
            </a:r>
            <a:r>
              <a:rPr lang="en-GB" b="0" dirty="0">
                <a:solidFill>
                  <a:schemeClr val="tx1"/>
                </a:solidFill>
                <a:latin typeface="Gill Sans" panose="020B0502020104020203" pitchFamily="34" charset="-79"/>
                <a:cs typeface="Gill Sans" panose="020B0502020104020203" pitchFamily="34" charset="-79"/>
              </a:rPr>
              <a:t>Prompts</a:t>
            </a:r>
            <a:endParaRPr lang="en-US" b="0" dirty="0">
              <a:solidFill>
                <a:schemeClr val="tx1"/>
              </a:solidFill>
              <a:latin typeface="Gill Sans" panose="020B0502020104020203" pitchFamily="34" charset="-79"/>
              <a:cs typeface="Gill Sans" panose="020B0502020104020203" pitchFamily="34" charset="-79"/>
            </a:endParaRPr>
          </a:p>
        </p:txBody>
      </p:sp>
      <p:sp>
        <p:nvSpPr>
          <p:cNvPr id="4" name="Rounded Rectangle 3">
            <a:extLst>
              <a:ext uri="{FF2B5EF4-FFF2-40B4-BE49-F238E27FC236}">
                <a16:creationId xmlns:a16="http://schemas.microsoft.com/office/drawing/2014/main" id="{0D458553-3E8C-513C-EC62-84F8673B46A5}"/>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5B686BA7-8F0B-0688-9583-478E371786A2}"/>
              </a:ext>
            </a:extLst>
          </p:cNvPr>
          <p:cNvSpPr txBox="1">
            <a:spLocks/>
          </p:cNvSpPr>
          <p:nvPr/>
        </p:nvSpPr>
        <p:spPr>
          <a:xfrm>
            <a:off x="802824" y="1929040"/>
            <a:ext cx="10872105" cy="308548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pPr marL="285750" indent="-285750">
              <a:spcBef>
                <a:spcPts val="800"/>
              </a:spcBef>
              <a:buFont typeface="Arial" panose="020B0604020202020204" pitchFamily="34" charset="0"/>
              <a:buChar char="•"/>
            </a:pPr>
            <a:r>
              <a:rPr lang="en-US" sz="1600" b="0">
                <a:solidFill>
                  <a:schemeClr val="tx1"/>
                </a:solidFill>
              </a:rPr>
              <a:t>What needs to be done to make sure that all children and young people feel safe in education settings? </a:t>
            </a:r>
          </a:p>
          <a:p>
            <a:pPr marL="285750" indent="-285750">
              <a:spcBef>
                <a:spcPts val="800"/>
              </a:spcBef>
              <a:buFont typeface="Arial" panose="020B0604020202020204" pitchFamily="34" charset="0"/>
              <a:buChar char="•"/>
            </a:pPr>
            <a:r>
              <a:rPr lang="en-US" sz="1600" b="0">
                <a:solidFill>
                  <a:schemeClr val="tx1"/>
                </a:solidFill>
              </a:rPr>
              <a:t>How can your wellbeing be supported/ supported better? </a:t>
            </a:r>
          </a:p>
          <a:p>
            <a:pPr marL="285750" indent="-285750">
              <a:spcBef>
                <a:spcPts val="800"/>
              </a:spcBef>
              <a:buFont typeface="Arial" panose="020B0604020202020204" pitchFamily="34" charset="0"/>
              <a:buChar char="•"/>
            </a:pPr>
            <a:r>
              <a:rPr lang="en-US" sz="1600" b="0">
                <a:solidFill>
                  <a:schemeClr val="tx1"/>
                </a:solidFill>
              </a:rPr>
              <a:t>How do we help everyone to feel good about themselves?  How do we help everyone to be ready to learn?</a:t>
            </a:r>
          </a:p>
          <a:p>
            <a:pPr marL="285750" indent="-285750">
              <a:spcBef>
                <a:spcPts val="800"/>
              </a:spcBef>
              <a:buFont typeface="Arial" panose="020B0604020202020204" pitchFamily="34" charset="0"/>
              <a:buChar char="•"/>
            </a:pPr>
            <a:r>
              <a:rPr lang="en-US" sz="1600" b="0">
                <a:solidFill>
                  <a:schemeClr val="tx1"/>
                </a:solidFill>
              </a:rPr>
              <a:t>How should we help children and young people to be physically active in the future? </a:t>
            </a:r>
          </a:p>
          <a:p>
            <a:pPr marL="285750" indent="-285750">
              <a:spcBef>
                <a:spcPts val="800"/>
              </a:spcBef>
              <a:buFont typeface="Arial" panose="020B0604020202020204" pitchFamily="34" charset="0"/>
              <a:buChar char="•"/>
            </a:pPr>
            <a:r>
              <a:rPr lang="en-US" sz="1600" b="0">
                <a:solidFill>
                  <a:schemeClr val="tx1"/>
                </a:solidFill>
              </a:rPr>
              <a:t>How can education in future help support children's and young people’s mental health? </a:t>
            </a:r>
          </a:p>
          <a:p>
            <a:pPr marL="285750" indent="-285750">
              <a:spcBef>
                <a:spcPts val="800"/>
              </a:spcBef>
              <a:buFont typeface="Arial" panose="020B0604020202020204" pitchFamily="34" charset="0"/>
              <a:buChar char="•"/>
            </a:pPr>
            <a:r>
              <a:rPr lang="en-US" sz="1600" b="0">
                <a:solidFill>
                  <a:schemeClr val="tx1"/>
                </a:solidFill>
              </a:rPr>
              <a:t>How can your views, experiences and suggestions be listened to, understood and included in decisions about education in future? </a:t>
            </a:r>
          </a:p>
          <a:p>
            <a:pPr marL="285750" indent="-285750">
              <a:spcBef>
                <a:spcPts val="800"/>
              </a:spcBef>
              <a:buFont typeface="Arial" panose="020B0604020202020204" pitchFamily="34" charset="0"/>
              <a:buChar char="•"/>
            </a:pPr>
            <a:r>
              <a:rPr lang="en-US" sz="1600" b="0">
                <a:solidFill>
                  <a:schemeClr val="tx1"/>
                </a:solidFill>
              </a:rPr>
              <a:t>How can we make sure that in future, education leads to respectful relationships for all? </a:t>
            </a:r>
          </a:p>
          <a:p>
            <a:pPr marL="285750" indent="-285750">
              <a:spcBef>
                <a:spcPts val="800"/>
              </a:spcBef>
              <a:buFont typeface="Arial" panose="020B0604020202020204" pitchFamily="34" charset="0"/>
              <a:buChar char="•"/>
            </a:pPr>
            <a:r>
              <a:rPr lang="en-US" sz="1600" b="0">
                <a:solidFill>
                  <a:schemeClr val="tx1"/>
                </a:solidFill>
              </a:rPr>
              <a:t>How can the future wellbeing of adults also be supported and addressed? What difference might this make to you?</a:t>
            </a:r>
          </a:p>
          <a:p>
            <a:pPr marL="285750" indent="-285750">
              <a:spcBef>
                <a:spcPts val="800"/>
              </a:spcBef>
              <a:buFont typeface="Arial" panose="020B0604020202020204" pitchFamily="34" charset="0"/>
              <a:buChar char="•"/>
            </a:pPr>
            <a:endParaRPr lang="en-US" sz="1600" b="0">
              <a:solidFill>
                <a:schemeClr val="tx1"/>
              </a:solidFill>
            </a:endParaRPr>
          </a:p>
        </p:txBody>
      </p:sp>
      <p:sp>
        <p:nvSpPr>
          <p:cNvPr id="12" name="Rounded Rectangle 11">
            <a:extLst>
              <a:ext uri="{FF2B5EF4-FFF2-40B4-BE49-F238E27FC236}">
                <a16:creationId xmlns:a16="http://schemas.microsoft.com/office/drawing/2014/main" id="{DD5FACD1-1446-6AF7-2665-97A58919629F}"/>
              </a:ext>
            </a:extLst>
          </p:cNvPr>
          <p:cNvSpPr/>
          <p:nvPr/>
        </p:nvSpPr>
        <p:spPr>
          <a:xfrm>
            <a:off x="802823" y="632004"/>
            <a:ext cx="1744686" cy="1035424"/>
          </a:xfrm>
          <a:prstGeom prst="roundRect">
            <a:avLst/>
          </a:prstGeom>
          <a:solidFill>
            <a:srgbClr val="FFC73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wellbeing </a:t>
            </a:r>
          </a:p>
        </p:txBody>
      </p:sp>
    </p:spTree>
    <p:extLst>
      <p:ext uri="{BB962C8B-B14F-4D97-AF65-F5344CB8AC3E}">
        <p14:creationId xmlns:p14="http://schemas.microsoft.com/office/powerpoint/2010/main" val="15775350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ED72DE-ACED-25BA-63CB-FD0658A1FA8F}"/>
              </a:ext>
            </a:extLst>
          </p:cNvPr>
          <p:cNvSpPr txBox="1">
            <a:spLocks/>
          </p:cNvSpPr>
          <p:nvPr/>
        </p:nvSpPr>
        <p:spPr>
          <a:xfrm>
            <a:off x="1334208" y="1843478"/>
            <a:ext cx="9776013" cy="20059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How can the right of every child and young person to have opportunities to develop their full potential be achieved in future? </a:t>
            </a:r>
            <a:endParaRPr lang="en-US" dirty="0">
              <a:latin typeface="Gill Sans" panose="020B0502020104020203" pitchFamily="34" charset="-79"/>
              <a:cs typeface="Gill Sans" panose="020B0502020104020203" pitchFamily="34" charset="-79"/>
            </a:endParaRPr>
          </a:p>
        </p:txBody>
      </p:sp>
      <p:sp>
        <p:nvSpPr>
          <p:cNvPr id="5" name="Rounded Rectangle 4">
            <a:extLst>
              <a:ext uri="{FF2B5EF4-FFF2-40B4-BE49-F238E27FC236}">
                <a16:creationId xmlns:a16="http://schemas.microsoft.com/office/drawing/2014/main" id="{C6A55A43-925E-0EAF-438A-32BFE8F2D40E}"/>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a:extLst>
              <a:ext uri="{FF2B5EF4-FFF2-40B4-BE49-F238E27FC236}">
                <a16:creationId xmlns:a16="http://schemas.microsoft.com/office/drawing/2014/main" id="{1C1FE28C-8C2E-CA56-0FFD-D611C52C432F}"/>
              </a:ext>
            </a:extLst>
          </p:cNvPr>
          <p:cNvSpPr/>
          <p:nvPr/>
        </p:nvSpPr>
        <p:spPr>
          <a:xfrm>
            <a:off x="802823" y="632004"/>
            <a:ext cx="1744686" cy="1035424"/>
          </a:xfrm>
          <a:prstGeom prst="roundRect">
            <a:avLst/>
          </a:prstGeom>
          <a:solidFill>
            <a:srgbClr val="567EC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rights </a:t>
            </a:r>
          </a:p>
        </p:txBody>
      </p:sp>
    </p:spTree>
    <p:extLst>
      <p:ext uri="{BB962C8B-B14F-4D97-AF65-F5344CB8AC3E}">
        <p14:creationId xmlns:p14="http://schemas.microsoft.com/office/powerpoint/2010/main" val="3181953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a:extLst>
              <a:ext uri="{FF2B5EF4-FFF2-40B4-BE49-F238E27FC236}">
                <a16:creationId xmlns:a16="http://schemas.microsoft.com/office/drawing/2014/main" id="{D034D763-8755-04FA-E63F-10772249FFA5}"/>
              </a:ext>
            </a:extLst>
          </p:cNvPr>
          <p:cNvSpPr txBox="1">
            <a:spLocks/>
          </p:cNvSpPr>
          <p:nvPr/>
        </p:nvSpPr>
        <p:spPr>
          <a:xfrm>
            <a:off x="3186952" y="949328"/>
            <a:ext cx="6740819" cy="5690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Our future rights:</a:t>
            </a:r>
            <a:r>
              <a:rPr lang="en-GB" b="0" dirty="0">
                <a:latin typeface="Gill Sans" panose="020B0502020104020203" pitchFamily="34" charset="-79"/>
                <a:cs typeface="Gill Sans" panose="020B0502020104020203" pitchFamily="34" charset="-79"/>
              </a:rPr>
              <a:t> </a:t>
            </a:r>
            <a:r>
              <a:rPr lang="en-GB" b="0" dirty="0">
                <a:solidFill>
                  <a:schemeClr val="tx1"/>
                </a:solidFill>
                <a:latin typeface="Gill Sans" panose="020B0502020104020203" pitchFamily="34" charset="-79"/>
                <a:cs typeface="Gill Sans" panose="020B0502020104020203" pitchFamily="34" charset="-79"/>
              </a:rPr>
              <a:t>Prompts</a:t>
            </a:r>
            <a:endParaRPr lang="en-US" b="0" dirty="0">
              <a:solidFill>
                <a:schemeClr val="tx1"/>
              </a:solidFill>
              <a:latin typeface="Gill Sans" panose="020B0502020104020203" pitchFamily="34" charset="-79"/>
              <a:cs typeface="Gill Sans" panose="020B0502020104020203" pitchFamily="34" charset="-79"/>
            </a:endParaRPr>
          </a:p>
        </p:txBody>
      </p:sp>
      <p:sp>
        <p:nvSpPr>
          <p:cNvPr id="4" name="Rounded Rectangle 3">
            <a:extLst>
              <a:ext uri="{FF2B5EF4-FFF2-40B4-BE49-F238E27FC236}">
                <a16:creationId xmlns:a16="http://schemas.microsoft.com/office/drawing/2014/main" id="{DBEE8E62-80DC-5181-E2C3-6306E2BDD961}"/>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76521D56-B246-2CF2-34D8-57352F50E081}"/>
              </a:ext>
            </a:extLst>
          </p:cNvPr>
          <p:cNvSpPr txBox="1">
            <a:spLocks/>
          </p:cNvSpPr>
          <p:nvPr/>
        </p:nvSpPr>
        <p:spPr>
          <a:xfrm>
            <a:off x="802824" y="1929040"/>
            <a:ext cx="10594519" cy="308548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pPr marL="285750" indent="-285750">
              <a:spcBef>
                <a:spcPts val="800"/>
              </a:spcBef>
              <a:buFont typeface="Arial" panose="020B0604020202020204" pitchFamily="34" charset="0"/>
              <a:buChar char="•"/>
            </a:pPr>
            <a:r>
              <a:rPr lang="en-US" sz="1600" b="0">
                <a:solidFill>
                  <a:schemeClr val="tx1"/>
                </a:solidFill>
              </a:rPr>
              <a:t>How can the education system in future make sure that the rights of children and young people are met?</a:t>
            </a:r>
          </a:p>
          <a:p>
            <a:pPr marL="285750" indent="-285750">
              <a:spcBef>
                <a:spcPts val="800"/>
              </a:spcBef>
              <a:buFont typeface="Arial" panose="020B0604020202020204" pitchFamily="34" charset="0"/>
              <a:buChar char="•"/>
            </a:pPr>
            <a:r>
              <a:rPr lang="en-US" sz="1600" b="0">
                <a:solidFill>
                  <a:schemeClr val="tx1"/>
                </a:solidFill>
              </a:rPr>
              <a:t>How can a future education system that is child/young person-friendly and learner-</a:t>
            </a:r>
            <a:r>
              <a:rPr lang="en-US" sz="1600" b="0" err="1">
                <a:solidFill>
                  <a:schemeClr val="tx1"/>
                </a:solidFill>
              </a:rPr>
              <a:t>centred</a:t>
            </a:r>
            <a:r>
              <a:rPr lang="en-US" sz="1600" b="0">
                <a:solidFill>
                  <a:schemeClr val="tx1"/>
                </a:solidFill>
              </a:rPr>
              <a:t> be developed? </a:t>
            </a:r>
          </a:p>
          <a:p>
            <a:pPr marL="285750" indent="-285750">
              <a:spcBef>
                <a:spcPts val="800"/>
              </a:spcBef>
              <a:buFont typeface="Arial" panose="020B0604020202020204" pitchFamily="34" charset="0"/>
              <a:buChar char="•"/>
            </a:pPr>
            <a:r>
              <a:rPr lang="en-US" sz="1600" b="0">
                <a:solidFill>
                  <a:schemeClr val="tx1"/>
                </a:solidFill>
              </a:rPr>
              <a:t>How might education in future safeguard the rights of all young people?</a:t>
            </a:r>
          </a:p>
          <a:p>
            <a:pPr marL="285750" indent="-285750">
              <a:spcBef>
                <a:spcPts val="800"/>
              </a:spcBef>
              <a:buFont typeface="Arial" panose="020B0604020202020204" pitchFamily="34" charset="0"/>
              <a:buChar char="•"/>
            </a:pPr>
            <a:r>
              <a:rPr lang="en-US" sz="1600" b="0">
                <a:solidFill>
                  <a:schemeClr val="tx1"/>
                </a:solidFill>
              </a:rPr>
              <a:t>How can you be supported to develop your understanding of human rights, to live peacefully, and to respect others and the environment?</a:t>
            </a:r>
          </a:p>
          <a:p>
            <a:pPr marL="285750" indent="-285750">
              <a:spcBef>
                <a:spcPts val="800"/>
              </a:spcBef>
              <a:buFont typeface="Arial" panose="020B0604020202020204" pitchFamily="34" charset="0"/>
              <a:buChar char="•"/>
            </a:pPr>
            <a:endParaRPr lang="en-US" sz="1600" b="0">
              <a:solidFill>
                <a:schemeClr val="tx1"/>
              </a:solidFill>
            </a:endParaRPr>
          </a:p>
        </p:txBody>
      </p:sp>
      <p:sp>
        <p:nvSpPr>
          <p:cNvPr id="12" name="Rounded Rectangle 11">
            <a:extLst>
              <a:ext uri="{FF2B5EF4-FFF2-40B4-BE49-F238E27FC236}">
                <a16:creationId xmlns:a16="http://schemas.microsoft.com/office/drawing/2014/main" id="{775B8801-C47B-DD2D-CF03-1E8B323A6ED3}"/>
              </a:ext>
            </a:extLst>
          </p:cNvPr>
          <p:cNvSpPr/>
          <p:nvPr/>
        </p:nvSpPr>
        <p:spPr>
          <a:xfrm>
            <a:off x="802823" y="632004"/>
            <a:ext cx="1744686" cy="1035424"/>
          </a:xfrm>
          <a:prstGeom prst="roundRect">
            <a:avLst/>
          </a:prstGeom>
          <a:solidFill>
            <a:srgbClr val="567EC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rights </a:t>
            </a:r>
          </a:p>
        </p:txBody>
      </p:sp>
    </p:spTree>
    <p:extLst>
      <p:ext uri="{BB962C8B-B14F-4D97-AF65-F5344CB8AC3E}">
        <p14:creationId xmlns:p14="http://schemas.microsoft.com/office/powerpoint/2010/main" val="14616174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86B28D-D817-F45D-9A07-3ED3380CD472}"/>
              </a:ext>
            </a:extLst>
          </p:cNvPr>
          <p:cNvSpPr txBox="1">
            <a:spLocks/>
          </p:cNvSpPr>
          <p:nvPr/>
        </p:nvSpPr>
        <p:spPr>
          <a:xfrm>
            <a:off x="1334209" y="1843478"/>
            <a:ext cx="9364272" cy="20059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How can children and young people be helped to learn about our changing world, so they feel able to positively contribute?</a:t>
            </a:r>
            <a:endParaRPr lang="en-US" dirty="0">
              <a:latin typeface="Gill Sans" panose="020B0502020104020203" pitchFamily="34" charset="-79"/>
              <a:cs typeface="Gill Sans" panose="020B0502020104020203" pitchFamily="34" charset="-79"/>
            </a:endParaRPr>
          </a:p>
        </p:txBody>
      </p:sp>
      <p:sp>
        <p:nvSpPr>
          <p:cNvPr id="5" name="Rounded Rectangle 4">
            <a:extLst>
              <a:ext uri="{FF2B5EF4-FFF2-40B4-BE49-F238E27FC236}">
                <a16:creationId xmlns:a16="http://schemas.microsoft.com/office/drawing/2014/main" id="{7A8EE680-1FC8-52EC-535D-EC8F0EF025C8}"/>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56EC8AAF-A4C5-955D-E773-1D2A61627569}"/>
              </a:ext>
            </a:extLst>
          </p:cNvPr>
          <p:cNvSpPr/>
          <p:nvPr/>
        </p:nvSpPr>
        <p:spPr>
          <a:xfrm>
            <a:off x="802823" y="632004"/>
            <a:ext cx="1744686" cy="1035424"/>
          </a:xfrm>
          <a:prstGeom prst="roundRect">
            <a:avLst/>
          </a:prstGeom>
          <a:solidFill>
            <a:srgbClr val="75B44D"/>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world </a:t>
            </a:r>
          </a:p>
        </p:txBody>
      </p:sp>
    </p:spTree>
    <p:extLst>
      <p:ext uri="{BB962C8B-B14F-4D97-AF65-F5344CB8AC3E}">
        <p14:creationId xmlns:p14="http://schemas.microsoft.com/office/powerpoint/2010/main" val="10783117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a:extLst>
              <a:ext uri="{FF2B5EF4-FFF2-40B4-BE49-F238E27FC236}">
                <a16:creationId xmlns:a16="http://schemas.microsoft.com/office/drawing/2014/main" id="{BAE1C859-F068-E0D6-CC52-314892D38A83}"/>
              </a:ext>
            </a:extLst>
          </p:cNvPr>
          <p:cNvSpPr txBox="1">
            <a:spLocks/>
          </p:cNvSpPr>
          <p:nvPr/>
        </p:nvSpPr>
        <p:spPr>
          <a:xfrm>
            <a:off x="3186952" y="949328"/>
            <a:ext cx="6740819" cy="5690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r>
              <a:rPr lang="en-GB" dirty="0">
                <a:latin typeface="Gill Sans" panose="020B0502020104020203" pitchFamily="34" charset="-79"/>
                <a:cs typeface="Gill Sans" panose="020B0502020104020203" pitchFamily="34" charset="-79"/>
              </a:rPr>
              <a:t>Our future world:</a:t>
            </a:r>
            <a:r>
              <a:rPr lang="en-GB" b="0" dirty="0">
                <a:latin typeface="Gill Sans" panose="020B0502020104020203" pitchFamily="34" charset="-79"/>
                <a:cs typeface="Gill Sans" panose="020B0502020104020203" pitchFamily="34" charset="-79"/>
              </a:rPr>
              <a:t> </a:t>
            </a:r>
            <a:r>
              <a:rPr lang="en-GB" b="0" dirty="0">
                <a:solidFill>
                  <a:schemeClr val="tx1"/>
                </a:solidFill>
                <a:latin typeface="Gill Sans" panose="020B0502020104020203" pitchFamily="34" charset="-79"/>
                <a:cs typeface="Gill Sans" panose="020B0502020104020203" pitchFamily="34" charset="-79"/>
              </a:rPr>
              <a:t>Prompts</a:t>
            </a:r>
            <a:endParaRPr lang="en-US" b="0" dirty="0">
              <a:solidFill>
                <a:schemeClr val="tx1"/>
              </a:solidFill>
              <a:latin typeface="Gill Sans" panose="020B0502020104020203" pitchFamily="34" charset="-79"/>
              <a:cs typeface="Gill Sans" panose="020B0502020104020203" pitchFamily="34" charset="-79"/>
            </a:endParaRPr>
          </a:p>
        </p:txBody>
      </p:sp>
      <p:sp>
        <p:nvSpPr>
          <p:cNvPr id="4" name="Rounded Rectangle 3">
            <a:extLst>
              <a:ext uri="{FF2B5EF4-FFF2-40B4-BE49-F238E27FC236}">
                <a16:creationId xmlns:a16="http://schemas.microsoft.com/office/drawing/2014/main" id="{8A8CAD15-D707-93C7-248B-6A54D1418BBB}"/>
              </a:ext>
            </a:extLst>
          </p:cNvPr>
          <p:cNvSpPr/>
          <p:nvPr/>
        </p:nvSpPr>
        <p:spPr>
          <a:xfrm>
            <a:off x="1071764" y="808054"/>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F437B0BE-C6B3-DD60-B69F-939D138B12E8}"/>
              </a:ext>
            </a:extLst>
          </p:cNvPr>
          <p:cNvSpPr txBox="1">
            <a:spLocks/>
          </p:cNvSpPr>
          <p:nvPr/>
        </p:nvSpPr>
        <p:spPr>
          <a:xfrm>
            <a:off x="802824" y="1929040"/>
            <a:ext cx="10594519" cy="308548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rgbClr val="004AAD"/>
                </a:solidFill>
                <a:latin typeface="Arial" panose="020B0604020202020204" pitchFamily="34" charset="0"/>
                <a:ea typeface="+mj-ea"/>
                <a:cs typeface="Arial" panose="020B0604020202020204" pitchFamily="34" charset="0"/>
              </a:defRPr>
            </a:lvl1pPr>
          </a:lstStyle>
          <a:p>
            <a:pPr marL="285750" indent="-285750">
              <a:spcBef>
                <a:spcPts val="800"/>
              </a:spcBef>
              <a:buFont typeface="Arial" panose="020B0604020202020204" pitchFamily="34" charset="0"/>
              <a:buChar char="•"/>
            </a:pPr>
            <a:r>
              <a:rPr lang="en-US" sz="1600" b="0">
                <a:solidFill>
                  <a:schemeClr val="tx1"/>
                </a:solidFill>
              </a:rPr>
              <a:t>What are the key issues that you feel strongly about right now? Are these things you talk about in education? How can they be best explored in future?</a:t>
            </a:r>
          </a:p>
          <a:p>
            <a:pPr marL="285750" indent="-285750">
              <a:spcBef>
                <a:spcPts val="800"/>
              </a:spcBef>
              <a:buFont typeface="Arial" panose="020B0604020202020204" pitchFamily="34" charset="0"/>
              <a:buChar char="•"/>
            </a:pPr>
            <a:r>
              <a:rPr lang="en-US" sz="1600" b="0">
                <a:solidFill>
                  <a:schemeClr val="tx1"/>
                </a:solidFill>
              </a:rPr>
              <a:t>How can education help you to become all that you can be? </a:t>
            </a:r>
          </a:p>
          <a:p>
            <a:pPr marL="285750" indent="-285750">
              <a:spcBef>
                <a:spcPts val="800"/>
              </a:spcBef>
              <a:buFont typeface="Arial" panose="020B0604020202020204" pitchFamily="34" charset="0"/>
              <a:buChar char="•"/>
            </a:pPr>
            <a:r>
              <a:rPr lang="en-US" sz="1600" b="0">
                <a:solidFill>
                  <a:schemeClr val="tx1"/>
                </a:solidFill>
              </a:rPr>
              <a:t>How can digital ways of learning help you best?</a:t>
            </a:r>
          </a:p>
          <a:p>
            <a:pPr marL="285750" indent="-285750">
              <a:spcBef>
                <a:spcPts val="800"/>
              </a:spcBef>
              <a:buFont typeface="Arial" panose="020B0604020202020204" pitchFamily="34" charset="0"/>
              <a:buChar char="•"/>
            </a:pPr>
            <a:r>
              <a:rPr lang="en-US" sz="1600" b="0">
                <a:solidFill>
                  <a:schemeClr val="tx1"/>
                </a:solidFill>
              </a:rPr>
              <a:t>How can online safety be supported? </a:t>
            </a:r>
          </a:p>
          <a:p>
            <a:pPr marL="285750" indent="-285750">
              <a:spcBef>
                <a:spcPts val="800"/>
              </a:spcBef>
              <a:buFont typeface="Arial" panose="020B0604020202020204" pitchFamily="34" charset="0"/>
              <a:buChar char="•"/>
            </a:pPr>
            <a:r>
              <a:rPr lang="en-US" sz="1600" b="0">
                <a:solidFill>
                  <a:schemeClr val="tx1"/>
                </a:solidFill>
              </a:rPr>
              <a:t>How should learning and teaching about climate change, the environment, and sustainability be improved ? </a:t>
            </a:r>
          </a:p>
          <a:p>
            <a:pPr marL="285750" indent="-285750">
              <a:spcBef>
                <a:spcPts val="800"/>
              </a:spcBef>
              <a:buFont typeface="Arial" panose="020B0604020202020204" pitchFamily="34" charset="0"/>
              <a:buChar char="•"/>
            </a:pPr>
            <a:r>
              <a:rPr lang="en-US" sz="1600" b="0">
                <a:solidFill>
                  <a:schemeClr val="tx1"/>
                </a:solidFill>
              </a:rPr>
              <a:t>What do you think you need to know about the world you live in, how it is changing, and how you can contribute to it (locally and/or globally)?</a:t>
            </a:r>
          </a:p>
          <a:p>
            <a:pPr marL="285750" indent="-285750">
              <a:spcBef>
                <a:spcPts val="800"/>
              </a:spcBef>
              <a:buFont typeface="Arial" panose="020B0604020202020204" pitchFamily="34" charset="0"/>
              <a:buChar char="•"/>
            </a:pPr>
            <a:endParaRPr lang="en-US" sz="1600" b="0">
              <a:solidFill>
                <a:schemeClr val="tx1"/>
              </a:solidFill>
            </a:endParaRPr>
          </a:p>
        </p:txBody>
      </p:sp>
      <p:sp>
        <p:nvSpPr>
          <p:cNvPr id="13" name="Rounded Rectangle 12">
            <a:extLst>
              <a:ext uri="{FF2B5EF4-FFF2-40B4-BE49-F238E27FC236}">
                <a16:creationId xmlns:a16="http://schemas.microsoft.com/office/drawing/2014/main" id="{A988B1C0-BE6A-92FC-5E1E-142A0CBA6C2F}"/>
              </a:ext>
            </a:extLst>
          </p:cNvPr>
          <p:cNvSpPr/>
          <p:nvPr/>
        </p:nvSpPr>
        <p:spPr>
          <a:xfrm>
            <a:off x="802823" y="632004"/>
            <a:ext cx="1744686" cy="1035424"/>
          </a:xfrm>
          <a:prstGeom prst="roundRect">
            <a:avLst/>
          </a:prstGeom>
          <a:solidFill>
            <a:srgbClr val="75B44D"/>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latin typeface="Arial" panose="020B0604020202020204" pitchFamily="34" charset="0"/>
                <a:cs typeface="Arial" panose="020B0604020202020204" pitchFamily="34" charset="0"/>
              </a:rPr>
              <a:t>Our future </a:t>
            </a:r>
            <a:br>
              <a:rPr lang="en-US" b="1">
                <a:solidFill>
                  <a:schemeClr val="tx1"/>
                </a:solidFill>
                <a:latin typeface="Arial" panose="020B0604020202020204" pitchFamily="34" charset="0"/>
                <a:cs typeface="Arial" panose="020B0604020202020204" pitchFamily="34" charset="0"/>
              </a:rPr>
            </a:br>
            <a:r>
              <a:rPr lang="en-US" b="1">
                <a:solidFill>
                  <a:schemeClr val="tx1"/>
                </a:solidFill>
                <a:latin typeface="Arial" panose="020B0604020202020204" pitchFamily="34" charset="0"/>
                <a:cs typeface="Arial" panose="020B0604020202020204" pitchFamily="34" charset="0"/>
              </a:rPr>
              <a:t>world </a:t>
            </a:r>
          </a:p>
        </p:txBody>
      </p:sp>
    </p:spTree>
    <p:extLst>
      <p:ext uri="{BB962C8B-B14F-4D97-AF65-F5344CB8AC3E}">
        <p14:creationId xmlns:p14="http://schemas.microsoft.com/office/powerpoint/2010/main" val="8494661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B32763FD-9542-71CA-C496-7D1418F28D20}"/>
              </a:ext>
            </a:extLst>
          </p:cNvPr>
          <p:cNvSpPr txBox="1">
            <a:spLocks/>
          </p:cNvSpPr>
          <p:nvPr/>
        </p:nvSpPr>
        <p:spPr>
          <a:xfrm>
            <a:off x="638932" y="762794"/>
            <a:ext cx="5358643" cy="569049"/>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latin typeface="Gill Sans" panose="020B0502020104020203" pitchFamily="34" charset="-79"/>
                <a:cs typeface="Gill Sans" panose="020B0502020104020203" pitchFamily="34" charset="-79"/>
              </a:rPr>
              <a:t>What happens next?</a:t>
            </a:r>
          </a:p>
        </p:txBody>
      </p:sp>
      <p:sp>
        <p:nvSpPr>
          <p:cNvPr id="9" name="Content Placeholder 3">
            <a:extLst>
              <a:ext uri="{FF2B5EF4-FFF2-40B4-BE49-F238E27FC236}">
                <a16:creationId xmlns:a16="http://schemas.microsoft.com/office/drawing/2014/main" id="{32B8586E-2F58-C637-EC60-00082A4FC323}"/>
              </a:ext>
            </a:extLst>
          </p:cNvPr>
          <p:cNvSpPr txBox="1">
            <a:spLocks/>
          </p:cNvSpPr>
          <p:nvPr/>
        </p:nvSpPr>
        <p:spPr>
          <a:xfrm>
            <a:off x="638932" y="1342843"/>
            <a:ext cx="11099987" cy="405304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dirty="0">
                <a:latin typeface="Arial"/>
                <a:ea typeface="+mn-lt"/>
                <a:cs typeface="+mn-lt"/>
              </a:rPr>
              <a:t>Education plays a key role in finding solutions to global and local challenges and in making sure children’s rights are respected. That’s why we need to listen carefully to you – whether you are a learner, parent, teacher, practitioner or someone who has an interest in the future of education. </a:t>
            </a:r>
          </a:p>
          <a:p>
            <a:pPr marL="0" indent="0">
              <a:buNone/>
            </a:pPr>
            <a:r>
              <a:rPr lang="en-GB" sz="1600" dirty="0">
                <a:latin typeface="Arial"/>
                <a:ea typeface="+mn-lt"/>
                <a:cs typeface="+mn-lt"/>
              </a:rPr>
              <a:t>Your response will be independently analysed alongside all other responses to contribute to an inclusive and exciting future vision for Scottish Education.</a:t>
            </a:r>
          </a:p>
          <a:p>
            <a:pPr marL="0" indent="0">
              <a:buNone/>
            </a:pPr>
            <a:r>
              <a:rPr lang="en-GB" sz="1600" dirty="0">
                <a:latin typeface="Arial"/>
                <a:ea typeface="+mn-lt"/>
                <a:cs typeface="+mn-lt"/>
              </a:rPr>
              <a:t>Follow </a:t>
            </a:r>
            <a:r>
              <a:rPr lang="en-GB" sz="1600" b="1" dirty="0">
                <a:solidFill>
                  <a:srgbClr val="004AAD"/>
                </a:solidFill>
                <a:latin typeface="Arial"/>
                <a:ea typeface="+mn-lt"/>
                <a:cs typeface="+mn-lt"/>
              </a:rPr>
              <a:t>#</a:t>
            </a:r>
            <a:r>
              <a:rPr lang="en-GB" sz="1600" b="1" dirty="0" err="1">
                <a:solidFill>
                  <a:srgbClr val="004AAD"/>
                </a:solidFill>
                <a:latin typeface="Arial"/>
                <a:ea typeface="+mn-lt"/>
                <a:cs typeface="+mn-lt"/>
              </a:rPr>
              <a:t>TalkScottishEducation</a:t>
            </a:r>
            <a:r>
              <a:rPr lang="en-GB" sz="1600" b="1" dirty="0">
                <a:latin typeface="Arial"/>
                <a:ea typeface="+mn-lt"/>
                <a:cs typeface="+mn-lt"/>
              </a:rPr>
              <a:t> </a:t>
            </a:r>
            <a:r>
              <a:rPr lang="en-GB" sz="1600" dirty="0">
                <a:latin typeface="Arial"/>
                <a:ea typeface="+mn-lt"/>
                <a:cs typeface="+mn-lt"/>
              </a:rPr>
              <a:t>on Twitter or Instagram to keep up with the discussion. </a:t>
            </a:r>
          </a:p>
          <a:p>
            <a:pPr marL="0" indent="0">
              <a:buNone/>
            </a:pPr>
            <a:endParaRPr lang="en-GB" sz="1600" dirty="0">
              <a:ea typeface="+mn-lt"/>
              <a:cs typeface="+mn-lt"/>
            </a:endParaRPr>
          </a:p>
          <a:p>
            <a:pPr marL="0" indent="0">
              <a:buNone/>
            </a:pPr>
            <a:r>
              <a:rPr lang="en-GB" sz="1600" dirty="0">
                <a:latin typeface="Arial"/>
                <a:ea typeface="+mn-lt"/>
                <a:cs typeface="+mn-lt"/>
              </a:rPr>
              <a:t>The discussion will conclude on 5th Dec 2022. We look forward to reporting back to you in Spring 2023 on the vision you've informed.</a:t>
            </a:r>
          </a:p>
          <a:p>
            <a:pPr marL="0" indent="0">
              <a:buNone/>
            </a:pPr>
            <a:endParaRPr lang="en-GB" sz="1600" dirty="0">
              <a:ea typeface="+mn-lt"/>
              <a:cs typeface="+mn-lt"/>
            </a:endParaRPr>
          </a:p>
        </p:txBody>
      </p:sp>
    </p:spTree>
    <p:extLst>
      <p:ext uri="{BB962C8B-B14F-4D97-AF65-F5344CB8AC3E}">
        <p14:creationId xmlns:p14="http://schemas.microsoft.com/office/powerpoint/2010/main" val="4224209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F742AC1B-BB89-FC7B-EC92-4001A85D8D80}"/>
              </a:ext>
            </a:extLst>
          </p:cNvPr>
          <p:cNvSpPr txBox="1">
            <a:spLocks/>
          </p:cNvSpPr>
          <p:nvPr/>
        </p:nvSpPr>
        <p:spPr>
          <a:xfrm>
            <a:off x="638932" y="762794"/>
            <a:ext cx="5358643" cy="569049"/>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latin typeface="Gill Sans" panose="020B0502020104020203" pitchFamily="34" charset="-79"/>
                <a:cs typeface="Gill Sans" panose="020B0502020104020203" pitchFamily="34" charset="-79"/>
              </a:rPr>
              <a:t>Feedback</a:t>
            </a:r>
          </a:p>
        </p:txBody>
      </p:sp>
      <p:sp>
        <p:nvSpPr>
          <p:cNvPr id="8" name="Content Placeholder 3">
            <a:extLst>
              <a:ext uri="{FF2B5EF4-FFF2-40B4-BE49-F238E27FC236}">
                <a16:creationId xmlns:a16="http://schemas.microsoft.com/office/drawing/2014/main" id="{42A84E62-30D3-FF08-B794-1765505C9BE5}"/>
              </a:ext>
            </a:extLst>
          </p:cNvPr>
          <p:cNvSpPr txBox="1">
            <a:spLocks/>
          </p:cNvSpPr>
          <p:nvPr/>
        </p:nvSpPr>
        <p:spPr>
          <a:xfrm>
            <a:off x="638931" y="1342843"/>
            <a:ext cx="10369037" cy="405304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dirty="0"/>
              <a:t>Thank you for taking part in the National Discussion.</a:t>
            </a:r>
          </a:p>
          <a:p>
            <a:pPr marL="0" indent="0">
              <a:lnSpc>
                <a:spcPct val="100000"/>
              </a:lnSpc>
              <a:spcBef>
                <a:spcPts val="0"/>
              </a:spcBef>
              <a:buNone/>
            </a:pPr>
            <a:endParaRPr lang="en-GB" sz="1600" dirty="0">
              <a:latin typeface="Arial"/>
              <a:cs typeface="Arial"/>
            </a:endParaRPr>
          </a:p>
          <a:p>
            <a:pPr marL="0" indent="0">
              <a:lnSpc>
                <a:spcPct val="100000"/>
              </a:lnSpc>
              <a:spcBef>
                <a:spcPts val="0"/>
              </a:spcBef>
              <a:buNone/>
            </a:pPr>
            <a:r>
              <a:rPr lang="en-GB" sz="1600" dirty="0">
                <a:latin typeface="Arial"/>
                <a:cs typeface="Arial"/>
              </a:rPr>
              <a:t>These tasks will have helped us all think about some of the National Discussion questions. </a:t>
            </a:r>
          </a:p>
          <a:p>
            <a:pPr marL="0" indent="0">
              <a:lnSpc>
                <a:spcPct val="100000"/>
              </a:lnSpc>
              <a:spcBef>
                <a:spcPts val="0"/>
              </a:spcBef>
              <a:buNone/>
            </a:pPr>
            <a:endParaRPr lang="en-GB" sz="1600" dirty="0">
              <a:latin typeface="Arial"/>
              <a:cs typeface="Arial"/>
            </a:endParaRPr>
          </a:p>
          <a:p>
            <a:pPr marL="0" indent="0">
              <a:lnSpc>
                <a:spcPct val="100000"/>
              </a:lnSpc>
              <a:spcBef>
                <a:spcPts val="0"/>
              </a:spcBef>
              <a:buNone/>
            </a:pPr>
            <a:r>
              <a:rPr lang="en-GB" sz="1600" dirty="0">
                <a:latin typeface="Arial"/>
                <a:cs typeface="Arial"/>
              </a:rPr>
              <a:t>Learners should now either work in groups – or with the facilitator - to complete their </a:t>
            </a:r>
            <a:br>
              <a:rPr lang="en-GB" sz="1600" dirty="0">
                <a:latin typeface="Arial"/>
                <a:cs typeface="Arial"/>
              </a:rPr>
            </a:br>
            <a:r>
              <a:rPr lang="en-GB" sz="1600" dirty="0">
                <a:latin typeface="Arial"/>
                <a:cs typeface="Arial"/>
              </a:rPr>
              <a:t>group's response via the following link: </a:t>
            </a:r>
            <a:r>
              <a:rPr lang="en-GB" sz="1600" dirty="0">
                <a:solidFill>
                  <a:srgbClr val="004AAD"/>
                </a:solidFill>
                <a:latin typeface="Arial"/>
                <a:cs typeface="Arial"/>
                <a:hlinkClick r:id="rId2">
                  <a:extLst>
                    <a:ext uri="{A12FA001-AC4F-418D-AE19-62706E023703}">
                      <ahyp:hlinkClr xmlns:ahyp="http://schemas.microsoft.com/office/drawing/2018/hyperlinkcolor" val="tx"/>
                    </a:ext>
                  </a:extLst>
                </a:hlinkClick>
              </a:rPr>
              <a:t>https://consult.gov.scot/learning-directorate/national-discussion-feedback</a:t>
            </a:r>
            <a:endParaRPr lang="en-US" sz="1600" dirty="0">
              <a:solidFill>
                <a:srgbClr val="004AAD"/>
              </a:solidFill>
              <a:latin typeface="Arial"/>
              <a:cs typeface="Arial"/>
            </a:endParaRPr>
          </a:p>
          <a:p>
            <a:pPr marL="0" indent="0">
              <a:lnSpc>
                <a:spcPct val="100000"/>
              </a:lnSpc>
              <a:spcBef>
                <a:spcPts val="0"/>
              </a:spcBef>
              <a:buNone/>
            </a:pPr>
            <a:endParaRPr lang="en-GB" sz="1600" dirty="0">
              <a:latin typeface="Arial"/>
              <a:cs typeface="Arial"/>
            </a:endParaRPr>
          </a:p>
          <a:p>
            <a:pPr marL="0" indent="0">
              <a:lnSpc>
                <a:spcPct val="100000"/>
              </a:lnSpc>
              <a:spcBef>
                <a:spcPts val="0"/>
              </a:spcBef>
              <a:buNone/>
            </a:pPr>
            <a:r>
              <a:rPr lang="en-GB" sz="1600" dirty="0">
                <a:latin typeface="Arial"/>
                <a:cs typeface="Arial"/>
              </a:rPr>
              <a:t>Or, complete their own personal response via the following link: </a:t>
            </a:r>
            <a:br>
              <a:rPr lang="en-US" dirty="0"/>
            </a:br>
            <a:r>
              <a:rPr lang="en-GB" sz="1600" dirty="0">
                <a:solidFill>
                  <a:srgbClr val="0563C1"/>
                </a:solidFill>
                <a:latin typeface="Arial"/>
                <a:cs typeface="Arial"/>
                <a:hlinkClick r:id="rId3">
                  <a:extLst>
                    <a:ext uri="{A12FA001-AC4F-418D-AE19-62706E023703}">
                      <ahyp:hlinkClr xmlns:ahyp="http://schemas.microsoft.com/office/drawing/2018/hyperlinkcolor" val="tx"/>
                    </a:ext>
                  </a:extLst>
                </a:hlinkClick>
              </a:rPr>
              <a:t>https://consult.gov.scot/learning-directorate/</a:t>
            </a:r>
            <a:r>
              <a:rPr lang="en-GB" sz="1600" dirty="0">
                <a:solidFill>
                  <a:srgbClr val="004AAD"/>
                </a:solidFill>
                <a:latin typeface="Arial"/>
                <a:cs typeface="Arial"/>
                <a:hlinkClick r:id="rId3">
                  <a:extLst>
                    <a:ext uri="{A12FA001-AC4F-418D-AE19-62706E023703}">
                      <ahyp:hlinkClr xmlns:ahyp="http://schemas.microsoft.com/office/drawing/2018/hyperlinkcolor" val="tx"/>
                    </a:ext>
                  </a:extLst>
                </a:hlinkClick>
              </a:rPr>
              <a:t>national-discussion-on-education</a:t>
            </a:r>
            <a:r>
              <a:rPr lang="en-GB" sz="1600" dirty="0">
                <a:solidFill>
                  <a:srgbClr val="004AAD"/>
                </a:solidFill>
                <a:latin typeface="Arial"/>
                <a:cs typeface="Arial"/>
              </a:rPr>
              <a:t>  </a:t>
            </a:r>
            <a:endParaRPr lang="en-US" sz="1600" dirty="0">
              <a:solidFill>
                <a:srgbClr val="004AAD"/>
              </a:solidFill>
              <a:latin typeface="Arial"/>
              <a:cs typeface="Arial"/>
            </a:endParaRPr>
          </a:p>
          <a:p>
            <a:pPr marL="0" indent="0">
              <a:lnSpc>
                <a:spcPct val="100000"/>
              </a:lnSpc>
              <a:spcBef>
                <a:spcPts val="0"/>
              </a:spcBef>
              <a:buNone/>
            </a:pPr>
            <a:endParaRPr lang="en-GB" sz="1600" dirty="0"/>
          </a:p>
          <a:p>
            <a:pPr marL="0" indent="0">
              <a:lnSpc>
                <a:spcPct val="100000"/>
              </a:lnSpc>
              <a:spcBef>
                <a:spcPts val="0"/>
              </a:spcBef>
              <a:buNone/>
            </a:pPr>
            <a:r>
              <a:rPr lang="en-US" sz="1600" dirty="0">
                <a:latin typeface="Arial"/>
                <a:cs typeface="Arial"/>
              </a:rPr>
              <a:t>If neither of these options fit your group's needs, you can instead choose to email a summary to: </a:t>
            </a:r>
            <a:r>
              <a:rPr lang="en-US" sz="1600" b="1" dirty="0">
                <a:solidFill>
                  <a:srgbClr val="004AAD"/>
                </a:solidFill>
                <a:latin typeface="Arial"/>
                <a:cs typeface="Arial"/>
                <a:hlinkClick r:id="rId4">
                  <a:extLst>
                    <a:ext uri="{A12FA001-AC4F-418D-AE19-62706E023703}">
                      <ahyp:hlinkClr xmlns:ahyp="http://schemas.microsoft.com/office/drawing/2018/hyperlinkcolor" val="tx"/>
                    </a:ext>
                  </a:extLst>
                </a:hlinkClick>
              </a:rPr>
              <a:t>nationaldiscussiononeducation@gov.scot</a:t>
            </a:r>
            <a:r>
              <a:rPr lang="en-US" sz="1600" b="1" dirty="0">
                <a:latin typeface="Arial"/>
                <a:cs typeface="Arial"/>
              </a:rPr>
              <a:t>,</a:t>
            </a:r>
            <a:r>
              <a:rPr lang="en-US" sz="1600" dirty="0">
                <a:latin typeface="Arial"/>
                <a:cs typeface="Arial"/>
              </a:rPr>
              <a:t> or post on social media </a:t>
            </a:r>
            <a:r>
              <a:rPr lang="en-US" sz="1600" b="1" dirty="0">
                <a:solidFill>
                  <a:srgbClr val="004AAD"/>
                </a:solidFill>
                <a:latin typeface="Arial"/>
                <a:cs typeface="Arial"/>
              </a:rPr>
              <a:t>#</a:t>
            </a:r>
            <a:r>
              <a:rPr lang="en-US" sz="1600" b="1" dirty="0" err="1">
                <a:solidFill>
                  <a:srgbClr val="004AAD"/>
                </a:solidFill>
                <a:latin typeface="Arial"/>
                <a:cs typeface="Arial"/>
              </a:rPr>
              <a:t>TalkScottishEducation</a:t>
            </a:r>
            <a:r>
              <a:rPr lang="en-US" sz="1600" b="1" dirty="0">
                <a:solidFill>
                  <a:srgbClr val="004AAD"/>
                </a:solidFill>
                <a:latin typeface="Arial"/>
                <a:cs typeface="Arial"/>
              </a:rPr>
              <a:t> </a:t>
            </a:r>
            <a:r>
              <a:rPr lang="en-US" sz="1600" dirty="0">
                <a:latin typeface="Arial"/>
                <a:cs typeface="Arial"/>
              </a:rPr>
              <a:t>(via Instagram or Twitter). Please remember to include a rough description of who was in your group and how many people took part. </a:t>
            </a:r>
          </a:p>
          <a:p>
            <a:pPr marL="0" indent="0">
              <a:buNone/>
            </a:pPr>
            <a:endParaRPr lang="en-US" sz="1600" dirty="0">
              <a:latin typeface="Arial"/>
              <a:cs typeface="Arial"/>
            </a:endParaRPr>
          </a:p>
          <a:p>
            <a:pPr marL="0" indent="0">
              <a:buNone/>
            </a:pPr>
            <a:endParaRPr lang="en-US" sz="1600" dirty="0">
              <a:latin typeface="Arial"/>
              <a:cs typeface="Arial"/>
            </a:endParaRPr>
          </a:p>
          <a:p>
            <a:pPr marL="0" indent="0">
              <a:buNone/>
            </a:pPr>
            <a:endParaRPr lang="en-US" sz="1600" dirty="0">
              <a:latin typeface="Arial"/>
              <a:cs typeface="Arial"/>
            </a:endParaRPr>
          </a:p>
          <a:p>
            <a:pPr marL="0" indent="0">
              <a:buNone/>
            </a:pPr>
            <a:endParaRPr lang="en-US" sz="1600" dirty="0">
              <a:latin typeface="Arial"/>
              <a:cs typeface="Arial"/>
            </a:endParaRPr>
          </a:p>
          <a:p>
            <a:pPr marL="0" indent="0">
              <a:buNone/>
            </a:pPr>
            <a:endParaRPr lang="en-US" sz="1600" dirty="0">
              <a:latin typeface="Arial"/>
              <a:cs typeface="Arial"/>
            </a:endParaRPr>
          </a:p>
          <a:p>
            <a:pPr marL="0" indent="0">
              <a:lnSpc>
                <a:spcPct val="100000"/>
              </a:lnSpc>
              <a:spcBef>
                <a:spcPts val="0"/>
              </a:spcBef>
              <a:buNone/>
            </a:pPr>
            <a:endParaRPr lang="en-GB" sz="1600" dirty="0">
              <a:latin typeface="Arial"/>
              <a:cs typeface="Arial"/>
            </a:endParaRPr>
          </a:p>
          <a:p>
            <a:pPr marL="0" indent="0">
              <a:buNone/>
            </a:pPr>
            <a:endParaRPr lang="en-GB" sz="1600" dirty="0">
              <a:cs typeface="Arial"/>
            </a:endParaRPr>
          </a:p>
        </p:txBody>
      </p:sp>
    </p:spTree>
    <p:extLst>
      <p:ext uri="{BB962C8B-B14F-4D97-AF65-F5344CB8AC3E}">
        <p14:creationId xmlns:p14="http://schemas.microsoft.com/office/powerpoint/2010/main" val="2650400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6835322-B7F0-8479-E3F9-2E1CC517C29F}"/>
              </a:ext>
            </a:extLst>
          </p:cNvPr>
          <p:cNvSpPr txBox="1"/>
          <p:nvPr/>
        </p:nvSpPr>
        <p:spPr>
          <a:xfrm>
            <a:off x="638933" y="1325908"/>
            <a:ext cx="1093107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MY" sz="1600">
                <a:latin typeface="Arial" panose="020B0604020202020204" pitchFamily="34" charset="0"/>
                <a:cs typeface="Arial" panose="020B0604020202020204" pitchFamily="34" charset="0"/>
              </a:rPr>
              <a:t>Professor Carol Campbell and Professor Alma Harris are helping to co-facilitate the National Discussion on Scottish Education. One of their jobs is to help make sure that anyone who wants to can take part. Click here to watch a video of how they plan to engage everyone and particularly those we don’t normally hear from in the national discussion. </a:t>
            </a:r>
          </a:p>
        </p:txBody>
      </p:sp>
      <p:sp>
        <p:nvSpPr>
          <p:cNvPr id="8" name="Text Placeholder 2">
            <a:extLst>
              <a:ext uri="{FF2B5EF4-FFF2-40B4-BE49-F238E27FC236}">
                <a16:creationId xmlns:a16="http://schemas.microsoft.com/office/drawing/2014/main" id="{97E72021-DFBB-6473-2B52-BF3C5C29568E}"/>
              </a:ext>
            </a:extLst>
          </p:cNvPr>
          <p:cNvSpPr>
            <a:spLocks noGrp="1"/>
          </p:cNvSpPr>
          <p:nvPr>
            <p:ph type="body" idx="1"/>
          </p:nvPr>
        </p:nvSpPr>
        <p:spPr/>
        <p:txBody>
          <a:bodyPr/>
          <a:lstStyle/>
          <a:p>
            <a:r>
              <a:rPr lang="en-US" dirty="0">
                <a:latin typeface="Gill Sans" panose="020B0502020104020203" pitchFamily="34" charset="-79"/>
                <a:cs typeface="Gill Sans" panose="020B0502020104020203" pitchFamily="34" charset="-79"/>
              </a:rPr>
              <a:t>Welcome</a:t>
            </a:r>
          </a:p>
        </p:txBody>
      </p:sp>
      <p:sp>
        <p:nvSpPr>
          <p:cNvPr id="2" name="TextBox 1">
            <a:extLst>
              <a:ext uri="{FF2B5EF4-FFF2-40B4-BE49-F238E27FC236}">
                <a16:creationId xmlns:a16="http://schemas.microsoft.com/office/drawing/2014/main" id="{97B10664-0A87-7FD7-C4F2-A24EA187EEC4}"/>
              </a:ext>
            </a:extLst>
          </p:cNvPr>
          <p:cNvSpPr txBox="1"/>
          <p:nvPr/>
        </p:nvSpPr>
        <p:spPr>
          <a:xfrm>
            <a:off x="1158680" y="2725954"/>
            <a:ext cx="6147580" cy="369332"/>
          </a:xfrm>
          <a:prstGeom prst="rect">
            <a:avLst/>
          </a:prstGeom>
          <a:noFill/>
        </p:spPr>
        <p:txBody>
          <a:bodyPr wrap="square">
            <a:spAutoFit/>
          </a:bodyPr>
          <a:lstStyle/>
          <a:p>
            <a:r>
              <a:rPr lang="en-GB" sz="1800" u="sng" dirty="0">
                <a:solidFill>
                  <a:srgbClr val="000000"/>
                </a:solidFill>
                <a:effectLst/>
                <a:latin typeface="Arial" panose="020B0604020202020204" pitchFamily="34" charset="0"/>
                <a:ea typeface="Calibri" panose="020F0502020204030204" pitchFamily="34" charset="0"/>
                <a:hlinkClick r:id="rId2" tooltip="https://www.youtube.com/watch?v=U0BaSciflZQ"/>
              </a:rPr>
              <a:t>https://www.youtube.com/watch?v=U0BaSciflZQ</a:t>
            </a:r>
            <a:r>
              <a:rPr lang="en-GB" dirty="0">
                <a:effectLst/>
              </a:rPr>
              <a:t> </a:t>
            </a:r>
            <a:endParaRPr lang="en-US" dirty="0"/>
          </a:p>
        </p:txBody>
      </p:sp>
      <p:pic>
        <p:nvPicPr>
          <p:cNvPr id="3" name="Graphic 2">
            <a:extLst>
              <a:ext uri="{FF2B5EF4-FFF2-40B4-BE49-F238E27FC236}">
                <a16:creationId xmlns:a16="http://schemas.microsoft.com/office/drawing/2014/main" id="{B72DDF59-ACD7-05AA-42A9-631DC12A31F0}"/>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524397" y="2593479"/>
            <a:ext cx="634283" cy="634283"/>
          </a:xfrm>
          <a:prstGeom prst="rect">
            <a:avLst/>
          </a:prstGeom>
        </p:spPr>
      </p:pic>
    </p:spTree>
    <p:extLst>
      <p:ext uri="{BB962C8B-B14F-4D97-AF65-F5344CB8AC3E}">
        <p14:creationId xmlns:p14="http://schemas.microsoft.com/office/powerpoint/2010/main" val="3731856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A230389-B5B2-237F-E48D-EEE69EF5BF1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2932" y="2862522"/>
            <a:ext cx="2770393" cy="1310456"/>
          </a:xfrm>
          <a:prstGeom prst="rect">
            <a:avLst/>
          </a:prstGeom>
        </p:spPr>
      </p:pic>
      <p:sp>
        <p:nvSpPr>
          <p:cNvPr id="4" name="Subtitle 2">
            <a:extLst>
              <a:ext uri="{FF2B5EF4-FFF2-40B4-BE49-F238E27FC236}">
                <a16:creationId xmlns:a16="http://schemas.microsoft.com/office/drawing/2014/main" id="{382837B9-E729-29EF-4AA2-9882CE09A8C1}"/>
              </a:ext>
            </a:extLst>
          </p:cNvPr>
          <p:cNvSpPr txBox="1">
            <a:spLocks/>
          </p:cNvSpPr>
          <p:nvPr/>
        </p:nvSpPr>
        <p:spPr>
          <a:xfrm>
            <a:off x="340658" y="3593056"/>
            <a:ext cx="9144000" cy="311971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000"/>
              <a:t>© Crown Copyright 2022, Share and Share Alike</a:t>
            </a:r>
          </a:p>
          <a:p>
            <a:endParaRPr lang="en-GB" sz="1000"/>
          </a:p>
          <a:p>
            <a:pPr marL="0" indent="0">
              <a:buNone/>
            </a:pPr>
            <a:r>
              <a:rPr lang="en-GB" sz="1000"/>
              <a:t>This publication is licensed under the terms of the Open Government Licence v3.0 except where otherwise stated. To view this licence, visit </a:t>
            </a:r>
            <a:r>
              <a:rPr lang="en-GB" sz="1000" b="1">
                <a:hlinkClick r:id="rId3"/>
              </a:rPr>
              <a:t>nationalarchives.gov.uk/doc/open-government-licence/version/3</a:t>
            </a:r>
            <a:r>
              <a:rPr lang="en-GB" sz="1000"/>
              <a:t> or write to the Information Policy Team, The National Archives, Kew, London TW9 4DU, or email: </a:t>
            </a:r>
            <a:r>
              <a:rPr lang="en-GB" sz="1000" b="1">
                <a:hlinkClick r:id="rId4"/>
              </a:rPr>
              <a:t>psi@nationalarchives.gsi.gov.uk</a:t>
            </a:r>
            <a:r>
              <a:rPr lang="en-GB" sz="1000"/>
              <a:t>.</a:t>
            </a:r>
          </a:p>
          <a:p>
            <a:pPr marL="0" indent="0">
              <a:buNone/>
            </a:pPr>
            <a:r>
              <a:rPr lang="en-GB" sz="1000"/>
              <a:t>Where we have identified any third party copyright information you will need to obtain permission from the copyright holders concerned.</a:t>
            </a:r>
          </a:p>
          <a:p>
            <a:pPr marL="0" indent="0">
              <a:buNone/>
            </a:pPr>
            <a:r>
              <a:rPr lang="en-GB" sz="1000"/>
              <a:t>This publication is available at </a:t>
            </a:r>
            <a:r>
              <a:rPr lang="en-GB" sz="1000" b="1">
                <a:hlinkClick r:id="rId5"/>
              </a:rPr>
              <a:t>www.gov.scot</a:t>
            </a:r>
            <a:endParaRPr lang="en-GB" sz="1000"/>
          </a:p>
          <a:p>
            <a:pPr marL="0" indent="0">
              <a:buNone/>
            </a:pPr>
            <a:r>
              <a:rPr lang="en-GB" sz="1000"/>
              <a:t>Any enquiries regarding this publication should be sent to us at</a:t>
            </a:r>
          </a:p>
          <a:p>
            <a:pPr marL="0" indent="0">
              <a:spcBef>
                <a:spcPts val="0"/>
              </a:spcBef>
              <a:buNone/>
            </a:pPr>
            <a:r>
              <a:rPr lang="en-GB" sz="1000"/>
              <a:t>The Scottish Government</a:t>
            </a:r>
          </a:p>
          <a:p>
            <a:pPr marL="0" indent="0">
              <a:spcBef>
                <a:spcPts val="0"/>
              </a:spcBef>
              <a:buNone/>
            </a:pPr>
            <a:r>
              <a:rPr lang="en-GB" sz="1000"/>
              <a:t>St Andrew’s House</a:t>
            </a:r>
          </a:p>
          <a:p>
            <a:pPr marL="0" indent="0">
              <a:spcBef>
                <a:spcPts val="0"/>
              </a:spcBef>
              <a:buNone/>
            </a:pPr>
            <a:r>
              <a:rPr lang="en-GB" sz="1000"/>
              <a:t>Edinburgh</a:t>
            </a:r>
          </a:p>
          <a:p>
            <a:pPr marL="0" indent="0">
              <a:spcBef>
                <a:spcPts val="0"/>
              </a:spcBef>
              <a:buNone/>
            </a:pPr>
            <a:r>
              <a:rPr lang="en-GB" sz="1000"/>
              <a:t>EH1 3DG</a:t>
            </a:r>
          </a:p>
          <a:p>
            <a:pPr marL="0" indent="0">
              <a:buNone/>
            </a:pPr>
            <a:r>
              <a:rPr lang="en-GB" sz="1000"/>
              <a:t>ISBN: </a:t>
            </a:r>
            <a:r>
              <a:rPr lang="en-GB" sz="1000">
                <a:solidFill>
                  <a:srgbClr val="FF0000"/>
                </a:solidFill>
              </a:rPr>
              <a:t>978-1-XXXXX-XXX-X (web only)</a:t>
            </a:r>
          </a:p>
          <a:p>
            <a:pPr marL="0" indent="0">
              <a:spcBef>
                <a:spcPts val="0"/>
              </a:spcBef>
              <a:buNone/>
            </a:pPr>
            <a:r>
              <a:rPr lang="en-GB" sz="1000"/>
              <a:t>Published by The Scottish Government, September 2022</a:t>
            </a:r>
          </a:p>
          <a:p>
            <a:pPr marL="0" indent="0">
              <a:spcBef>
                <a:spcPts val="0"/>
              </a:spcBef>
              <a:buNone/>
            </a:pPr>
            <a:r>
              <a:rPr lang="en-GB" sz="1000"/>
              <a:t>Produced for The Scottish Government by APS Group Scotland, 21 Tennant Street, Edinburgh EH6 5NA</a:t>
            </a:r>
          </a:p>
          <a:p>
            <a:pPr marL="0" indent="0">
              <a:spcBef>
                <a:spcPts val="0"/>
              </a:spcBef>
              <a:buNone/>
            </a:pPr>
            <a:r>
              <a:rPr lang="en-GB" sz="1000">
                <a:solidFill>
                  <a:srgbClr val="FF0000"/>
                </a:solidFill>
              </a:rPr>
              <a:t>PPDAS XXXXXXX </a:t>
            </a:r>
            <a:r>
              <a:rPr lang="en-GB" sz="1000"/>
              <a:t>(09/22)</a:t>
            </a:r>
          </a:p>
        </p:txBody>
      </p:sp>
    </p:spTree>
    <p:extLst>
      <p:ext uri="{BB962C8B-B14F-4D97-AF65-F5344CB8AC3E}">
        <p14:creationId xmlns:p14="http://schemas.microsoft.com/office/powerpoint/2010/main" val="694878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65C07B6-7546-467A-1912-B9CD6247D31E}"/>
              </a:ext>
            </a:extLst>
          </p:cNvPr>
          <p:cNvSpPr txBox="1">
            <a:spLocks/>
          </p:cNvSpPr>
          <p:nvPr/>
        </p:nvSpPr>
        <p:spPr>
          <a:xfrm>
            <a:off x="638932" y="762794"/>
            <a:ext cx="6923403" cy="569049"/>
          </a:xfrm>
          <a:prstGeom prst="rect">
            <a:avLst/>
          </a:prstGeom>
        </p:spPr>
        <p:txBody>
          <a:bodyPr lIns="91440" tIns="45720" rIns="91440" bIns="45720" anchor="ct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latin typeface="Gill Sans" panose="020B0502020104020203" pitchFamily="34" charset="-79"/>
                <a:cs typeface="Gill Sans" panose="020B0502020104020203" pitchFamily="34" charset="-79"/>
              </a:rPr>
              <a:t>The National Discussion Questions </a:t>
            </a:r>
          </a:p>
        </p:txBody>
      </p:sp>
      <p:sp>
        <p:nvSpPr>
          <p:cNvPr id="6" name="Content Placeholder 3">
            <a:extLst>
              <a:ext uri="{FF2B5EF4-FFF2-40B4-BE49-F238E27FC236}">
                <a16:creationId xmlns:a16="http://schemas.microsoft.com/office/drawing/2014/main" id="{1EA169D0-F269-2EA9-DAEA-13B0ABCDC456}"/>
              </a:ext>
            </a:extLst>
          </p:cNvPr>
          <p:cNvSpPr txBox="1">
            <a:spLocks/>
          </p:cNvSpPr>
          <p:nvPr/>
        </p:nvSpPr>
        <p:spPr>
          <a:xfrm>
            <a:off x="638933" y="1342843"/>
            <a:ext cx="10877564" cy="40530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t>The activities in this guide prepare learners to answer the national discussion's key questions.</a:t>
            </a:r>
          </a:p>
          <a:p>
            <a:pPr marL="0" indent="0">
              <a:buNone/>
            </a:pPr>
            <a:r>
              <a:rPr lang="en-GB" b="1">
                <a:solidFill>
                  <a:srgbClr val="000000"/>
                </a:solidFill>
                <a:latin typeface="Arial"/>
                <a:ea typeface="Calibri" panose="020F0502020204030204" pitchFamily="34" charset="0"/>
                <a:cs typeface="Arial"/>
              </a:rPr>
              <a:t>Key Questions</a:t>
            </a:r>
            <a:endParaRPr lang="en-GB" sz="1600">
              <a:solidFill>
                <a:srgbClr val="000000"/>
              </a:solidFill>
              <a:latin typeface="Arial"/>
              <a:ea typeface="Calibri" panose="020F0502020204030204" pitchFamily="34" charset="0"/>
              <a:cs typeface="Arial"/>
            </a:endParaRP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What kind of education will be needed by children and young people in Scotland in the future and how do we make that a reality? </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How do we ensure that children and young people in Scotland feel supported in their learning in the future? </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What is one thing that needs to stay and why? </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What are the most important priorities for a future Scottish education system? </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Overall, what is your vision for the future of education in Scotland? </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How can we make that future vision for education a reality in Scotland? </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What are the most important steps we need to take to achieve the future vision for education in Scotland?</a:t>
            </a:r>
          </a:p>
          <a:p>
            <a:pPr marL="342900" lvl="0" indent="-342900">
              <a:spcAft>
                <a:spcPts val="0"/>
              </a:spcAft>
              <a:buFont typeface="+mj-lt"/>
              <a:buAutoNum type="arabicPeriod"/>
            </a:pPr>
            <a:r>
              <a:rPr lang="en-GB" sz="1600">
                <a:solidFill>
                  <a:srgbClr val="000000"/>
                </a:solidFill>
                <a:latin typeface="Arial"/>
                <a:ea typeface="Calibri" panose="020F0502020204030204" pitchFamily="34" charset="0"/>
                <a:cs typeface="Arial"/>
              </a:rPr>
              <a:t>How can we ensure that everyone involved in education in Scotland has a say in future decisions and actions? </a:t>
            </a:r>
          </a:p>
          <a:p>
            <a:pPr marL="342900" lvl="0" indent="-342900">
              <a:spcAft>
                <a:spcPts val="0"/>
              </a:spcAft>
              <a:buFont typeface="+mj-lt"/>
              <a:buAutoNum type="arabicPeriod"/>
            </a:pPr>
            <a:endParaRPr lang="en-GB" sz="1600">
              <a:solidFill>
                <a:srgbClr val="000000"/>
              </a:solidFill>
              <a:latin typeface="Arial"/>
              <a:ea typeface="Calibri" panose="020F0502020204030204" pitchFamily="34" charset="0"/>
              <a:cs typeface="Arial"/>
            </a:endParaRPr>
          </a:p>
        </p:txBody>
      </p:sp>
    </p:spTree>
    <p:extLst>
      <p:ext uri="{BB962C8B-B14F-4D97-AF65-F5344CB8AC3E}">
        <p14:creationId xmlns:p14="http://schemas.microsoft.com/office/powerpoint/2010/main" val="193207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65C07B6-7546-467A-1912-B9CD6247D31E}"/>
              </a:ext>
            </a:extLst>
          </p:cNvPr>
          <p:cNvSpPr txBox="1">
            <a:spLocks/>
          </p:cNvSpPr>
          <p:nvPr/>
        </p:nvSpPr>
        <p:spPr>
          <a:xfrm>
            <a:off x="638932" y="762794"/>
            <a:ext cx="6923403" cy="569049"/>
          </a:xfrm>
          <a:prstGeom prst="rect">
            <a:avLst/>
          </a:prstGeom>
        </p:spPr>
        <p:txBody>
          <a:bodyPr lIns="91440" tIns="45720" rIns="91440" bIns="45720" anchor="ct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latin typeface="Gill Sans" panose="020B0502020104020203" pitchFamily="34" charset="-79"/>
                <a:cs typeface="Gill Sans" panose="020B0502020104020203" pitchFamily="34" charset="-79"/>
              </a:rPr>
              <a:t>The National Discussion Questions </a:t>
            </a:r>
          </a:p>
        </p:txBody>
      </p:sp>
      <p:sp>
        <p:nvSpPr>
          <p:cNvPr id="6" name="Content Placeholder 3">
            <a:extLst>
              <a:ext uri="{FF2B5EF4-FFF2-40B4-BE49-F238E27FC236}">
                <a16:creationId xmlns:a16="http://schemas.microsoft.com/office/drawing/2014/main" id="{1EA169D0-F269-2EA9-DAEA-13B0ABCDC456}"/>
              </a:ext>
            </a:extLst>
          </p:cNvPr>
          <p:cNvSpPr txBox="1">
            <a:spLocks/>
          </p:cNvSpPr>
          <p:nvPr/>
        </p:nvSpPr>
        <p:spPr>
          <a:xfrm>
            <a:off x="638933" y="1342843"/>
            <a:ext cx="10840494" cy="40530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800"/>
              </a:spcBef>
              <a:buNone/>
            </a:pPr>
            <a:r>
              <a:rPr lang="en-GB"/>
              <a:t>The guide will also help learners take a focused look at topics of interest to them. For example:</a:t>
            </a:r>
            <a:endParaRPr lang="en-US">
              <a:ea typeface="+mn-lt"/>
            </a:endParaRPr>
          </a:p>
          <a:p>
            <a:pPr marL="0" indent="0">
              <a:spcBef>
                <a:spcPts val="800"/>
              </a:spcBef>
              <a:buNone/>
            </a:pPr>
            <a:r>
              <a:rPr lang="en-GB" b="1"/>
              <a:t>Our Future Learning:</a:t>
            </a:r>
            <a:r>
              <a:rPr lang="en-GB" b="1">
                <a:ea typeface="+mn-lt"/>
              </a:rPr>
              <a:t> </a:t>
            </a:r>
            <a:r>
              <a:rPr lang="en-GB" sz="1600"/>
              <a:t>How can high quality educational experiences, teaching, and learning be best supported for children and young people in Scotland?</a:t>
            </a:r>
            <a:endParaRPr lang="en-GB" sz="1600">
              <a:ea typeface="+mn-lt"/>
            </a:endParaRPr>
          </a:p>
          <a:p>
            <a:pPr marL="0" indent="0">
              <a:spcBef>
                <a:spcPts val="800"/>
              </a:spcBef>
              <a:buNone/>
            </a:pPr>
            <a:r>
              <a:rPr lang="en-GB" b="1"/>
              <a:t>Our Future Equity:</a:t>
            </a:r>
            <a:r>
              <a:rPr lang="en-GB" b="1">
                <a:ea typeface="+mn-lt"/>
              </a:rPr>
              <a:t> </a:t>
            </a:r>
            <a:r>
              <a:rPr lang="en-GB" sz="1600"/>
              <a:t>How can every child and young person’s individual needs be supported and addressed in the future?</a:t>
            </a:r>
            <a:endParaRPr lang="en-US" sz="1600">
              <a:ea typeface="+mn-lt"/>
            </a:endParaRPr>
          </a:p>
          <a:p>
            <a:pPr marL="0" indent="0">
              <a:spcBef>
                <a:spcPts val="800"/>
              </a:spcBef>
              <a:buNone/>
            </a:pPr>
            <a:r>
              <a:rPr lang="en-GB" b="1"/>
              <a:t>Our Future Well-Being:</a:t>
            </a:r>
            <a:r>
              <a:rPr lang="en-GB" b="1">
                <a:ea typeface="+mn-lt"/>
              </a:rPr>
              <a:t> </a:t>
            </a:r>
            <a:r>
              <a:rPr lang="en-GB" sz="1600"/>
              <a:t>How can children and young people’s mental, emotional, social, and physical wellbeing and safety be cared for and supported in the future?</a:t>
            </a:r>
            <a:endParaRPr lang="en-US" sz="1600">
              <a:ea typeface="+mn-lt"/>
            </a:endParaRPr>
          </a:p>
          <a:p>
            <a:pPr marL="0" indent="0">
              <a:spcBef>
                <a:spcPts val="800"/>
              </a:spcBef>
              <a:buNone/>
            </a:pPr>
            <a:r>
              <a:rPr lang="en-GB" b="1"/>
              <a:t>Our Future Rights:</a:t>
            </a:r>
            <a:r>
              <a:rPr lang="en-GB" b="1">
                <a:ea typeface="+mn-lt"/>
              </a:rPr>
              <a:t> </a:t>
            </a:r>
            <a:r>
              <a:rPr lang="en-GB" sz="1600"/>
              <a:t>How can the right of every child and young person to have opportunities to develop their full potential be achieved in future?</a:t>
            </a:r>
            <a:endParaRPr lang="en-US" sz="1600">
              <a:ea typeface="+mn-lt"/>
            </a:endParaRPr>
          </a:p>
          <a:p>
            <a:pPr marL="0" indent="0">
              <a:spcBef>
                <a:spcPts val="800"/>
              </a:spcBef>
              <a:buNone/>
            </a:pPr>
            <a:r>
              <a:rPr lang="en-GB" b="1"/>
              <a:t>Our Future World:</a:t>
            </a:r>
            <a:r>
              <a:rPr lang="en-GB" b="1">
                <a:ea typeface="+mn-lt"/>
              </a:rPr>
              <a:t> </a:t>
            </a:r>
            <a:r>
              <a:rPr lang="en-GB" sz="1600"/>
              <a:t>How can children and young people be helped to learn about our changing world, so they feel able to positively contribute?</a:t>
            </a:r>
            <a:endParaRPr lang="en-US" sz="1600">
              <a:ea typeface="+mn-lt"/>
            </a:endParaRPr>
          </a:p>
          <a:p>
            <a:pPr marL="0" indent="0">
              <a:spcBef>
                <a:spcPts val="800"/>
              </a:spcBef>
              <a:buNone/>
            </a:pPr>
            <a:r>
              <a:rPr lang="en-GB" b="1"/>
              <a:t>Opportunity for Additional Comments</a:t>
            </a:r>
            <a:r>
              <a:rPr lang="en-GB" b="1">
                <a:ea typeface="+mn-lt"/>
              </a:rPr>
              <a:t> </a:t>
            </a:r>
            <a:r>
              <a:rPr lang="en-GB" sz="1600"/>
              <a:t>Do you have any other comments that you would like to provide about a vision for the future of Scottish Education?</a:t>
            </a:r>
            <a:endParaRPr lang="en-GB" sz="1600">
              <a:ea typeface="+mn-lt"/>
            </a:endParaRPr>
          </a:p>
        </p:txBody>
      </p:sp>
    </p:spTree>
    <p:extLst>
      <p:ext uri="{BB962C8B-B14F-4D97-AF65-F5344CB8AC3E}">
        <p14:creationId xmlns:p14="http://schemas.microsoft.com/office/powerpoint/2010/main" val="229185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a:extLst>
              <a:ext uri="{FF2B5EF4-FFF2-40B4-BE49-F238E27FC236}">
                <a16:creationId xmlns:a16="http://schemas.microsoft.com/office/drawing/2014/main" id="{1EA169D0-F269-2EA9-DAEA-13B0ABCDC456}"/>
              </a:ext>
            </a:extLst>
          </p:cNvPr>
          <p:cNvSpPr txBox="1">
            <a:spLocks/>
          </p:cNvSpPr>
          <p:nvPr/>
        </p:nvSpPr>
        <p:spPr>
          <a:xfrm>
            <a:off x="1036752" y="1331843"/>
            <a:ext cx="10988234" cy="456603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700"/>
              </a:spcBef>
              <a:buNone/>
            </a:pPr>
            <a:r>
              <a:rPr lang="en-US">
                <a:solidFill>
                  <a:srgbClr val="004AAD"/>
                </a:solidFill>
              </a:rPr>
              <a:t>Summary</a:t>
            </a:r>
          </a:p>
          <a:p>
            <a:pPr marL="0" indent="0">
              <a:spcBef>
                <a:spcPts val="700"/>
              </a:spcBef>
              <a:buNone/>
            </a:pPr>
            <a:r>
              <a:rPr lang="en-GB" sz="1600">
                <a:latin typeface="Arial"/>
                <a:ea typeface="Calibri"/>
                <a:cs typeface="Arial"/>
              </a:rPr>
              <a:t>This activity will lead your learners through all the national discussion's questions</a:t>
            </a:r>
            <a:br>
              <a:rPr lang="en-GB" sz="1600">
                <a:ea typeface="Calibri"/>
              </a:rPr>
            </a:br>
            <a:r>
              <a:rPr lang="en-US" sz="1600">
                <a:latin typeface="Arial"/>
                <a:ea typeface="Calibri"/>
                <a:cs typeface="Arial"/>
              </a:rPr>
              <a:t>This activity should take place over two 50 minute sessions</a:t>
            </a:r>
            <a:endParaRPr lang="en-US" sz="1600">
              <a:latin typeface="Arial"/>
              <a:cs typeface="Arial"/>
            </a:endParaRPr>
          </a:p>
          <a:p>
            <a:pPr marL="0" indent="0">
              <a:spcBef>
                <a:spcPts val="700"/>
              </a:spcBef>
              <a:buNone/>
            </a:pPr>
            <a:r>
              <a:rPr lang="en-US">
                <a:solidFill>
                  <a:srgbClr val="004AAD"/>
                </a:solidFill>
              </a:rPr>
              <a:t>Lesson 1</a:t>
            </a:r>
          </a:p>
          <a:p>
            <a:pPr marL="0" indent="0">
              <a:spcBef>
                <a:spcPts val="700"/>
              </a:spcBef>
              <a:buNone/>
            </a:pPr>
            <a:r>
              <a:rPr lang="en-US" sz="1600">
                <a:latin typeface="Arial"/>
                <a:cs typeface="Arial"/>
              </a:rPr>
              <a:t>Facilitator-led context setting: learning &amp; the future: your vision (10 mins)</a:t>
            </a:r>
            <a:br>
              <a:rPr lang="en-US" sz="1600"/>
            </a:br>
            <a:r>
              <a:rPr lang="en-US" sz="1600">
                <a:latin typeface="Arial"/>
                <a:cs typeface="Arial"/>
              </a:rPr>
              <a:t>Individual task: structuring your vision: responding to the 5 bullet points on slide 7 (20 mins)</a:t>
            </a:r>
            <a:br>
              <a:rPr lang="en-US" sz="1600"/>
            </a:br>
            <a:r>
              <a:rPr lang="en-US" sz="1600">
                <a:latin typeface="Arial"/>
                <a:cs typeface="Arial"/>
              </a:rPr>
              <a:t>Planning and setting out your vision (20 mins)</a:t>
            </a:r>
            <a:endParaRPr lang="en-US" sz="1600">
              <a:latin typeface="Arial"/>
              <a:ea typeface="Calibri"/>
              <a:cs typeface="Arial"/>
            </a:endParaRPr>
          </a:p>
          <a:p>
            <a:pPr marL="0" indent="0">
              <a:spcBef>
                <a:spcPts val="700"/>
              </a:spcBef>
              <a:buNone/>
            </a:pPr>
            <a:r>
              <a:rPr lang="en-US">
                <a:solidFill>
                  <a:srgbClr val="004AAD"/>
                </a:solidFill>
                <a:ea typeface="Calibri"/>
              </a:rPr>
              <a:t>Lesson 2</a:t>
            </a:r>
          </a:p>
          <a:p>
            <a:pPr marL="0" indent="0">
              <a:spcBef>
                <a:spcPts val="700"/>
              </a:spcBef>
              <a:buNone/>
            </a:pPr>
            <a:r>
              <a:rPr lang="en-US" sz="1600"/>
              <a:t>Setting out your vision (30 mins)</a:t>
            </a:r>
            <a:br>
              <a:rPr lang="en-US" sz="1600"/>
            </a:br>
            <a:r>
              <a:rPr lang="en-US" sz="1600">
                <a:ea typeface="Calibri"/>
              </a:rPr>
              <a:t>Sharing your vision and discussing (20 mins)</a:t>
            </a:r>
          </a:p>
          <a:p>
            <a:pPr marL="0" indent="0">
              <a:spcBef>
                <a:spcPts val="700"/>
              </a:spcBef>
              <a:buNone/>
            </a:pPr>
            <a:r>
              <a:rPr lang="en-US">
                <a:solidFill>
                  <a:srgbClr val="004AAD"/>
                </a:solidFill>
              </a:rPr>
              <a:t>Anticipated outputs</a:t>
            </a:r>
          </a:p>
          <a:p>
            <a:pPr marL="0" indent="0">
              <a:spcBef>
                <a:spcPts val="700"/>
              </a:spcBef>
              <a:buNone/>
            </a:pPr>
            <a:r>
              <a:rPr lang="en-US" sz="1600"/>
              <a:t>Individual presentations around vision statements</a:t>
            </a:r>
            <a:br>
              <a:rPr lang="en-US" sz="1600"/>
            </a:br>
            <a:r>
              <a:rPr lang="en-US" sz="1600"/>
              <a:t>Vision statements</a:t>
            </a:r>
            <a:br>
              <a:rPr lang="en-US" sz="1600"/>
            </a:br>
            <a:r>
              <a:rPr lang="en-US" sz="1600">
                <a:ea typeface="Calibri"/>
              </a:rPr>
              <a:t>Engagement in discussion</a:t>
            </a:r>
          </a:p>
        </p:txBody>
      </p:sp>
      <p:sp>
        <p:nvSpPr>
          <p:cNvPr id="11" name="Title 10">
            <a:extLst>
              <a:ext uri="{FF2B5EF4-FFF2-40B4-BE49-F238E27FC236}">
                <a16:creationId xmlns:a16="http://schemas.microsoft.com/office/drawing/2014/main" id="{856C684F-EA37-9FEA-AA55-10A6FDFA180E}"/>
              </a:ext>
            </a:extLst>
          </p:cNvPr>
          <p:cNvSpPr>
            <a:spLocks noGrp="1"/>
          </p:cNvSpPr>
          <p:nvPr>
            <p:ph type="title"/>
          </p:nvPr>
        </p:nvSpPr>
        <p:spPr>
          <a:xfrm>
            <a:off x="638932" y="762794"/>
            <a:ext cx="8558856" cy="569049"/>
          </a:xfrm>
        </p:spPr>
        <p:txBody>
          <a:bodyPr/>
          <a:lstStyle/>
          <a:p>
            <a:r>
              <a:rPr lang="en-US" err="1"/>
              <a:t>Programme</a:t>
            </a:r>
            <a:r>
              <a:rPr lang="en-US"/>
              <a:t> 1: 'I've got the power.....'</a:t>
            </a:r>
            <a:endParaRPr lang="en-US" sz="2800">
              <a:latin typeface="Arial" panose="020B0604020202020204" pitchFamily="34" charset="0"/>
            </a:endParaRPr>
          </a:p>
        </p:txBody>
      </p:sp>
      <p:sp>
        <p:nvSpPr>
          <p:cNvPr id="7" name="Rounded Rectangle 6">
            <a:extLst>
              <a:ext uri="{FF2B5EF4-FFF2-40B4-BE49-F238E27FC236}">
                <a16:creationId xmlns:a16="http://schemas.microsoft.com/office/drawing/2014/main" id="{7F2B58B3-8726-0155-FC55-69489FA6B38F}"/>
              </a:ext>
            </a:extLst>
          </p:cNvPr>
          <p:cNvSpPr/>
          <p:nvPr/>
        </p:nvSpPr>
        <p:spPr>
          <a:xfrm>
            <a:off x="9759967" y="1236561"/>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extLst>
              <a:ext uri="{FF2B5EF4-FFF2-40B4-BE49-F238E27FC236}">
                <a16:creationId xmlns:a16="http://schemas.microsoft.com/office/drawing/2014/main" id="{269DCDE5-8645-F655-1648-EC0AE2B8A888}"/>
              </a:ext>
            </a:extLst>
          </p:cNvPr>
          <p:cNvSpPr/>
          <p:nvPr/>
        </p:nvSpPr>
        <p:spPr>
          <a:xfrm>
            <a:off x="9491026" y="1069845"/>
            <a:ext cx="1744686" cy="1035424"/>
          </a:xfrm>
          <a:prstGeom prst="roundRect">
            <a:avLst/>
          </a:prstGeom>
          <a:solidFill>
            <a:schemeClr val="bg1"/>
          </a:solidFill>
          <a:ln w="28575">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Arial" panose="020B0604020202020204" pitchFamily="34" charset="0"/>
                <a:cs typeface="Arial" panose="020B0604020202020204" pitchFamily="34" charset="0"/>
              </a:rPr>
              <a:t>Our future Education </a:t>
            </a:r>
          </a:p>
        </p:txBody>
      </p:sp>
      <p:pic>
        <p:nvPicPr>
          <p:cNvPr id="3" name="Picture 7">
            <a:extLst>
              <a:ext uri="{FF2B5EF4-FFF2-40B4-BE49-F238E27FC236}">
                <a16:creationId xmlns:a16="http://schemas.microsoft.com/office/drawing/2014/main" id="{02C8A1E1-CCAB-4E0D-46CC-A79070975D64}"/>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958262" y="3267240"/>
            <a:ext cx="2707203" cy="2258917"/>
          </a:xfrm>
          <a:prstGeom prst="rect">
            <a:avLst/>
          </a:prstGeom>
        </p:spPr>
      </p:pic>
    </p:spTree>
    <p:extLst>
      <p:ext uri="{BB962C8B-B14F-4D97-AF65-F5344CB8AC3E}">
        <p14:creationId xmlns:p14="http://schemas.microsoft.com/office/powerpoint/2010/main" val="754698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8B8DA0B-C242-2322-6234-4F5970AA2C7A}"/>
              </a:ext>
            </a:extLst>
          </p:cNvPr>
          <p:cNvSpPr>
            <a:spLocks noGrp="1"/>
          </p:cNvSpPr>
          <p:nvPr>
            <p:ph idx="11"/>
          </p:nvPr>
        </p:nvSpPr>
        <p:spPr>
          <a:xfrm>
            <a:off x="1203766" y="2421923"/>
            <a:ext cx="7705456" cy="3564540"/>
          </a:xfrm>
        </p:spPr>
        <p:txBody>
          <a:bodyPr vert="horz" lIns="91440" tIns="45720" rIns="91440" bIns="45720" rtlCol="0" anchor="t">
            <a:normAutofit/>
          </a:bodyPr>
          <a:lstStyle/>
          <a:p>
            <a:pPr marL="285750" indent="-285750">
              <a:buFont typeface="Arial" panose="020B0604020202020204" pitchFamily="34" charset="0"/>
              <a:buChar char="•"/>
            </a:pPr>
            <a:r>
              <a:rPr lang="en-GB" b="1">
                <a:ea typeface="+mn-lt"/>
                <a:cs typeface="+mn-lt"/>
              </a:rPr>
              <a:t>The vision: </a:t>
            </a:r>
            <a:r>
              <a:rPr lang="en-GB">
                <a:ea typeface="+mn-lt"/>
                <a:cs typeface="+mn-lt"/>
              </a:rPr>
              <a:t>What kind of education will be needed in the future? </a:t>
            </a:r>
            <a:br>
              <a:rPr lang="en-GB">
                <a:ea typeface="+mn-lt"/>
                <a:cs typeface="+mn-lt"/>
              </a:rPr>
            </a:br>
            <a:r>
              <a:rPr lang="en-GB">
                <a:ea typeface="+mn-lt"/>
                <a:cs typeface="+mn-lt"/>
              </a:rPr>
              <a:t>What do you want it to achieve? For whom?</a:t>
            </a:r>
          </a:p>
          <a:p>
            <a:pPr marL="285750" indent="-285750">
              <a:buFont typeface="Arial" panose="020B0604020202020204" pitchFamily="34" charset="0"/>
              <a:buChar char="•"/>
            </a:pPr>
            <a:r>
              <a:rPr lang="en-GB" b="1">
                <a:ea typeface="+mn-lt"/>
                <a:cs typeface="+mn-lt"/>
              </a:rPr>
              <a:t>The actions: </a:t>
            </a:r>
            <a:r>
              <a:rPr lang="en-GB">
                <a:ea typeface="+mn-lt"/>
                <a:cs typeface="+mn-lt"/>
              </a:rPr>
              <a:t>What </a:t>
            </a:r>
            <a:r>
              <a:rPr lang="en-GB"/>
              <a:t>actions will you take to make that vision a reality? </a:t>
            </a:r>
            <a:r>
              <a:rPr lang="en-US"/>
              <a:t>​</a:t>
            </a:r>
            <a:endParaRPr lang="en-US">
              <a:cs typeface="Calibri"/>
            </a:endParaRPr>
          </a:p>
          <a:p>
            <a:pPr marL="285750" indent="-285750">
              <a:buFont typeface="Arial" panose="020B0604020202020204" pitchFamily="34" charset="0"/>
              <a:buChar char="•"/>
            </a:pPr>
            <a:r>
              <a:rPr lang="en-GB"/>
              <a:t>​</a:t>
            </a:r>
            <a:r>
              <a:rPr lang="en-GB" b="1"/>
              <a:t>The people: </a:t>
            </a:r>
            <a:r>
              <a:rPr lang="en-GB"/>
              <a:t>When thinking about the kind of education which will be needed </a:t>
            </a:r>
            <a:br>
              <a:rPr lang="en-GB"/>
            </a:br>
            <a:r>
              <a:rPr lang="en-GB"/>
              <a:t>in the future, who are the people who really matter? How will you reach them? How will you make sure that they feel supported in their learning?</a:t>
            </a:r>
            <a:r>
              <a:rPr lang="en-GB">
                <a:ea typeface="+mn-lt"/>
                <a:cs typeface="+mn-lt"/>
              </a:rPr>
              <a:t>  </a:t>
            </a:r>
            <a:endParaRPr lang="en-US"/>
          </a:p>
          <a:p>
            <a:pPr marL="285750" indent="-285750">
              <a:buFont typeface="Arial" panose="020B0604020202020204" pitchFamily="34" charset="0"/>
              <a:buChar char="•"/>
            </a:pPr>
            <a:r>
              <a:rPr lang="en-GB" b="1">
                <a:ea typeface="+mn-lt"/>
                <a:cs typeface="+mn-lt"/>
              </a:rPr>
              <a:t>The opportunities: </a:t>
            </a:r>
            <a:r>
              <a:rPr lang="en-GB"/>
              <a:t>What are the most important steps you need to take to achieve that future vision? How can you do that? Who do you need to help you?</a:t>
            </a:r>
            <a:endParaRPr lang="en-GB">
              <a:cs typeface="Calibri"/>
            </a:endParaRPr>
          </a:p>
          <a:p>
            <a:pPr marL="285750" indent="-285750">
              <a:buFont typeface="Arial" panose="020B0604020202020204" pitchFamily="34" charset="0"/>
              <a:buChar char="•"/>
            </a:pPr>
            <a:r>
              <a:rPr lang="en-GB" b="1">
                <a:ea typeface="+mn-lt"/>
                <a:cs typeface="+mn-lt"/>
              </a:rPr>
              <a:t>The challenges:</a:t>
            </a:r>
            <a:r>
              <a:rPr lang="en-GB">
                <a:ea typeface="+mn-lt"/>
                <a:cs typeface="+mn-lt"/>
              </a:rPr>
              <a:t> What might stand in the way of bringing your vision to life? How will you overcome this?</a:t>
            </a:r>
            <a:endParaRPr lang="en-GB"/>
          </a:p>
        </p:txBody>
      </p:sp>
      <p:sp>
        <p:nvSpPr>
          <p:cNvPr id="2" name="Title 1"/>
          <p:cNvSpPr>
            <a:spLocks noGrp="1"/>
          </p:cNvSpPr>
          <p:nvPr>
            <p:ph type="title"/>
          </p:nvPr>
        </p:nvSpPr>
        <p:spPr>
          <a:xfrm>
            <a:off x="638932" y="762794"/>
            <a:ext cx="8270290" cy="1748746"/>
          </a:xfrm>
        </p:spPr>
        <p:txBody>
          <a:bodyPr>
            <a:noAutofit/>
          </a:bodyPr>
          <a:lstStyle/>
          <a:p>
            <a:r>
              <a:rPr lang="en-GB" sz="1800" b="0" i="1" dirty="0"/>
              <a:t>It is 20 years from now. You are in charge of education in Scotland. You have the power. You are about to set out your vision for the kind of education you think</a:t>
            </a:r>
            <a:r>
              <a:rPr lang="en-GB" sz="1800" b="0" i="1" dirty="0">
                <a:ea typeface="+mj-lt"/>
              </a:rPr>
              <a:t> will be needed by children and young people in the future </a:t>
            </a:r>
            <a:r>
              <a:rPr lang="en-GB" sz="1800" b="0" i="1" dirty="0"/>
              <a:t>. You can do this any way you like: as a speech; a visual presentation; a media campaign; through social media - the choice is yours...</a:t>
            </a:r>
          </a:p>
        </p:txBody>
      </p:sp>
      <p:sp>
        <p:nvSpPr>
          <p:cNvPr id="8" name="Rounded Rectangle 7">
            <a:extLst>
              <a:ext uri="{FF2B5EF4-FFF2-40B4-BE49-F238E27FC236}">
                <a16:creationId xmlns:a16="http://schemas.microsoft.com/office/drawing/2014/main" id="{99BBFAEA-8AE0-A18D-EB41-9F2DFAACCCFA}"/>
              </a:ext>
            </a:extLst>
          </p:cNvPr>
          <p:cNvSpPr/>
          <p:nvPr/>
        </p:nvSpPr>
        <p:spPr>
          <a:xfrm>
            <a:off x="9759967" y="1236561"/>
            <a:ext cx="1744686" cy="1035424"/>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7">
            <a:extLst>
              <a:ext uri="{FF2B5EF4-FFF2-40B4-BE49-F238E27FC236}">
                <a16:creationId xmlns:a16="http://schemas.microsoft.com/office/drawing/2014/main" id="{8E50198D-BE19-B5E1-817B-2BEB958A6B4F}"/>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958262" y="2876747"/>
            <a:ext cx="2707203" cy="2258917"/>
          </a:xfrm>
          <a:prstGeom prst="rect">
            <a:avLst/>
          </a:prstGeom>
        </p:spPr>
      </p:pic>
      <p:sp>
        <p:nvSpPr>
          <p:cNvPr id="3" name="Rounded Rectangle 2">
            <a:extLst>
              <a:ext uri="{FF2B5EF4-FFF2-40B4-BE49-F238E27FC236}">
                <a16:creationId xmlns:a16="http://schemas.microsoft.com/office/drawing/2014/main" id="{D8D19EAB-FC35-5642-CF3E-0CE3F3545D86}"/>
              </a:ext>
            </a:extLst>
          </p:cNvPr>
          <p:cNvSpPr/>
          <p:nvPr/>
        </p:nvSpPr>
        <p:spPr>
          <a:xfrm>
            <a:off x="9491026" y="1069845"/>
            <a:ext cx="1744686" cy="1035424"/>
          </a:xfrm>
          <a:prstGeom prst="roundRect">
            <a:avLst/>
          </a:prstGeom>
          <a:solidFill>
            <a:schemeClr val="bg1"/>
          </a:solidFill>
          <a:ln w="28575">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Arial" panose="020B0604020202020204" pitchFamily="34" charset="0"/>
                <a:cs typeface="Arial" panose="020B0604020202020204" pitchFamily="34" charset="0"/>
              </a:rPr>
              <a:t>Our future Education </a:t>
            </a:r>
          </a:p>
        </p:txBody>
      </p:sp>
    </p:spTree>
    <p:extLst>
      <p:ext uri="{BB962C8B-B14F-4D97-AF65-F5344CB8AC3E}">
        <p14:creationId xmlns:p14="http://schemas.microsoft.com/office/powerpoint/2010/main" val="331044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2A47E4-A2D4-F6A5-F197-35545F44E5B0}"/>
              </a:ext>
            </a:extLst>
          </p:cNvPr>
          <p:cNvSpPr>
            <a:spLocks noGrp="1"/>
          </p:cNvSpPr>
          <p:nvPr>
            <p:ph idx="11"/>
          </p:nvPr>
        </p:nvSpPr>
        <p:spPr>
          <a:xfrm>
            <a:off x="1203765" y="1331842"/>
            <a:ext cx="8941131" cy="4124078"/>
          </a:xfrm>
        </p:spPr>
        <p:txBody>
          <a:bodyPr vert="horz" lIns="91440" tIns="45720" rIns="91440" bIns="45720" rtlCol="0" anchor="t">
            <a:normAutofit/>
          </a:bodyPr>
          <a:lstStyle/>
          <a:p>
            <a:pPr marL="0" indent="0">
              <a:buNone/>
            </a:pPr>
            <a:r>
              <a:rPr lang="en-GB" sz="2000">
                <a:cs typeface="Calibri"/>
              </a:rPr>
              <a:t>Alternatively, pick and choose between this package of eight shorter tasks, each one addressing one of the national discussion's questions</a:t>
            </a:r>
            <a:endParaRPr lang="en-GB" sz="2000">
              <a:solidFill>
                <a:srgbClr val="000000"/>
              </a:solidFill>
              <a:ea typeface="+mn-lt"/>
              <a:cs typeface="+mn-lt"/>
            </a:endParaRPr>
          </a:p>
          <a:p>
            <a:pPr marL="0" indent="0">
              <a:buNone/>
            </a:pPr>
            <a:r>
              <a:rPr lang="en-GB" b="1">
                <a:solidFill>
                  <a:srgbClr val="004AAD"/>
                </a:solidFill>
                <a:ea typeface="+mn-lt"/>
                <a:cs typeface="+mn-lt"/>
              </a:rPr>
              <a:t>Task 1: </a:t>
            </a:r>
            <a:r>
              <a:rPr lang="en-GB">
                <a:cs typeface="Calibri"/>
              </a:rPr>
              <a:t>What kind of education will be needed by children and young people in Scotland in the future and how do we make that a reality?</a:t>
            </a:r>
          </a:p>
          <a:p>
            <a:pPr marL="0" indent="0">
              <a:buNone/>
            </a:pPr>
            <a:r>
              <a:rPr lang="en-GB" b="1">
                <a:solidFill>
                  <a:srgbClr val="004AAD"/>
                </a:solidFill>
                <a:ea typeface="+mn-lt"/>
                <a:cs typeface="+mn-lt"/>
              </a:rPr>
              <a:t>Task 2: </a:t>
            </a:r>
            <a:r>
              <a:rPr lang="en-GB">
                <a:ea typeface="+mn-lt"/>
                <a:cs typeface="+mn-lt"/>
              </a:rPr>
              <a:t>How do we ensure that children and young people in Scotland feel supported in their learning in the future? </a:t>
            </a:r>
            <a:endParaRPr lang="en-GB"/>
          </a:p>
          <a:p>
            <a:pPr marL="0" indent="0">
              <a:buNone/>
            </a:pPr>
            <a:r>
              <a:rPr lang="en-GB" b="1">
                <a:solidFill>
                  <a:srgbClr val="004AAD"/>
                </a:solidFill>
                <a:ea typeface="+mn-lt"/>
                <a:cs typeface="+mn-lt"/>
              </a:rPr>
              <a:t>Task 3: </a:t>
            </a:r>
            <a:r>
              <a:rPr lang="en-GB">
                <a:ea typeface="+mn-lt"/>
                <a:cs typeface="+mn-lt"/>
              </a:rPr>
              <a:t>What is one thing that needs to stay and why? </a:t>
            </a:r>
            <a:endParaRPr lang="en-GB">
              <a:cs typeface="Calibri"/>
            </a:endParaRPr>
          </a:p>
          <a:p>
            <a:pPr>
              <a:buNone/>
            </a:pPr>
            <a:r>
              <a:rPr lang="en-GB" b="1">
                <a:solidFill>
                  <a:srgbClr val="004AAD"/>
                </a:solidFill>
                <a:cs typeface="Calibri"/>
              </a:rPr>
              <a:t>Task 4: </a:t>
            </a:r>
            <a:r>
              <a:rPr lang="en-GB">
                <a:cs typeface="Calibri"/>
              </a:rPr>
              <a:t>What are the most important priorities?</a:t>
            </a:r>
            <a:endParaRPr lang="en-GB">
              <a:ea typeface="+mn-lt"/>
              <a:cs typeface="+mn-lt"/>
            </a:endParaRPr>
          </a:p>
          <a:p>
            <a:pPr marL="0" indent="0">
              <a:buNone/>
            </a:pPr>
            <a:r>
              <a:rPr lang="en-GB" b="1">
                <a:solidFill>
                  <a:srgbClr val="004AAD"/>
                </a:solidFill>
                <a:ea typeface="+mn-lt"/>
                <a:cs typeface="+mn-lt"/>
              </a:rPr>
              <a:t>Task 5: </a:t>
            </a:r>
            <a:r>
              <a:rPr lang="en-GB">
                <a:ea typeface="+mn-lt"/>
                <a:cs typeface="+mn-lt"/>
              </a:rPr>
              <a:t>W</a:t>
            </a:r>
            <a:r>
              <a:rPr lang="en-GB">
                <a:cs typeface="Calibri"/>
              </a:rPr>
              <a:t>hat is your vision for education?</a:t>
            </a:r>
            <a:endParaRPr lang="en-GB">
              <a:ea typeface="+mn-lt"/>
              <a:cs typeface="+mn-lt"/>
            </a:endParaRPr>
          </a:p>
          <a:p>
            <a:pPr>
              <a:buNone/>
            </a:pPr>
            <a:r>
              <a:rPr lang="en-GB" b="1">
                <a:solidFill>
                  <a:srgbClr val="004AAD"/>
                </a:solidFill>
                <a:ea typeface="+mn-lt"/>
                <a:cs typeface="+mn-lt"/>
              </a:rPr>
              <a:t>Task 6: </a:t>
            </a:r>
            <a:r>
              <a:rPr lang="en-GB">
                <a:ea typeface="+mn-lt"/>
                <a:cs typeface="+mn-lt"/>
              </a:rPr>
              <a:t>Making the vision a reality?</a:t>
            </a:r>
          </a:p>
          <a:p>
            <a:pPr>
              <a:buNone/>
            </a:pPr>
            <a:r>
              <a:rPr lang="en-GB" b="1">
                <a:solidFill>
                  <a:srgbClr val="004AAD"/>
                </a:solidFill>
                <a:cs typeface="Calibri"/>
              </a:rPr>
              <a:t>Task 7: </a:t>
            </a:r>
            <a:r>
              <a:rPr lang="en-GB">
                <a:cs typeface="Calibri"/>
              </a:rPr>
              <a:t>What are the most important steps we need to take?</a:t>
            </a:r>
          </a:p>
          <a:p>
            <a:pPr>
              <a:buNone/>
            </a:pPr>
            <a:r>
              <a:rPr lang="en-GB" b="1">
                <a:solidFill>
                  <a:srgbClr val="004AAD"/>
                </a:solidFill>
                <a:ea typeface="+mn-lt"/>
                <a:cs typeface="+mn-lt"/>
              </a:rPr>
              <a:t>Task 8: </a:t>
            </a:r>
            <a:r>
              <a:rPr lang="en-GB">
                <a:cs typeface="Calibri"/>
              </a:rPr>
              <a:t>Have your say</a:t>
            </a:r>
            <a:endParaRPr lang="en-GB"/>
          </a:p>
        </p:txBody>
      </p:sp>
      <p:sp>
        <p:nvSpPr>
          <p:cNvPr id="2" name="Title 1">
            <a:extLst>
              <a:ext uri="{FF2B5EF4-FFF2-40B4-BE49-F238E27FC236}">
                <a16:creationId xmlns:a16="http://schemas.microsoft.com/office/drawing/2014/main" id="{E5869DC7-AF5A-8EFA-914C-F5AC6F23E3B7}"/>
              </a:ext>
            </a:extLst>
          </p:cNvPr>
          <p:cNvSpPr>
            <a:spLocks noGrp="1"/>
          </p:cNvSpPr>
          <p:nvPr>
            <p:ph type="title"/>
          </p:nvPr>
        </p:nvSpPr>
        <p:spPr/>
        <p:txBody>
          <a:bodyPr/>
          <a:lstStyle/>
          <a:p>
            <a:r>
              <a:rPr lang="en-GB">
                <a:ea typeface="+mj-lt"/>
                <a:cs typeface="+mj-lt"/>
              </a:rPr>
              <a:t>Programme 2: Our future education</a:t>
            </a:r>
            <a:endParaRPr lang="en-US"/>
          </a:p>
        </p:txBody>
      </p:sp>
    </p:spTree>
    <p:extLst>
      <p:ext uri="{BB962C8B-B14F-4D97-AF65-F5344CB8AC3E}">
        <p14:creationId xmlns:p14="http://schemas.microsoft.com/office/powerpoint/2010/main" val="10871086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F380CA4BDD75499D77D5A9C6720806" ma:contentTypeVersion="13" ma:contentTypeDescription="Create a new document." ma:contentTypeScope="" ma:versionID="05ec15af3d4653e560b0d9b50efb65c4">
  <xsd:schema xmlns:xsd="http://www.w3.org/2001/XMLSchema" xmlns:xs="http://www.w3.org/2001/XMLSchema" xmlns:p="http://schemas.microsoft.com/office/2006/metadata/properties" xmlns:ns3="51cee406-dd54-4038-a184-66f821f45d4b" xmlns:ns4="c322b64a-6dd4-44a9-8153-5c9a6e7386af" targetNamespace="http://schemas.microsoft.com/office/2006/metadata/properties" ma:root="true" ma:fieldsID="0387991f4266883d0206aa8fdab74133" ns3:_="" ns4:_="">
    <xsd:import namespace="51cee406-dd54-4038-a184-66f821f45d4b"/>
    <xsd:import namespace="c322b64a-6dd4-44a9-8153-5c9a6e7386a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cee406-dd54-4038-a184-66f821f45d4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22b64a-6dd4-44a9-8153-5c9a6e7386a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51cee406-dd54-4038-a184-66f821f45d4b">
      <UserInfo>
        <DisplayName>Susan Doherty</DisplayName>
        <AccountId>33</AccountId>
        <AccountType/>
      </UserInfo>
    </SharedWithUsers>
  </documentManagement>
</p:properties>
</file>

<file path=customXml/item3.xml><?xml version="1.0" encoding="utf-8"?>
<metadata xmlns="http://www.objective.com/ecm/document/metadata/53D26341A57B383EE0540010E0463CCA" version="1.0.0">
  <systemFields>
    <field name="Objective-Id">
      <value order="0">A40599748</value>
    </field>
    <field name="Objective-Title">
      <value order="0">National Discussion - Toolkit - Adults - Predesign</value>
    </field>
    <field name="Objective-Description">
      <value order="0"/>
    </field>
    <field name="Objective-CreationStamp">
      <value order="0">2022-09-13T11:28:53Z</value>
    </field>
    <field name="Objective-IsApproved">
      <value order="0">false</value>
    </field>
    <field name="Objective-IsPublished">
      <value order="0">false</value>
    </field>
    <field name="Objective-DatePublished">
      <value order="0"/>
    </field>
    <field name="Objective-ModificationStamp">
      <value order="0">2022-09-13T14:15:54Z</value>
    </field>
    <field name="Objective-Owner">
      <value order="0">Eatwell-Roberts, Fran F (U448887)</value>
    </field>
    <field name="Objective-Path">
      <value order="0">Objective Global Folder:SG File Plan:Education, careers and employment:Education and skills:Schools - Governance, management and finance:Advice and policy: Schools - governance, management and finance:Education Strategy: National Discussion: Advice and Policy: 2020-2025</value>
    </field>
    <field name="Objective-Parent">
      <value order="0">Education Strategy: National Discussion: Advice and Policy: 2020-2025</value>
    </field>
    <field name="Objective-State">
      <value order="0">Being Drafted</value>
    </field>
    <field name="Objective-VersionId">
      <value order="0">vA59992471</value>
    </field>
    <field name="Objective-Version">
      <value order="0">0.2</value>
    </field>
    <field name="Objective-VersionNumber">
      <value order="0">2</value>
    </field>
    <field name="Objective-VersionComment">
      <value order="0"/>
    </field>
    <field name="Objective-FileNumber">
      <value order="0">POL/38484</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1C3495-5C79-44F3-98D9-1CB8FF03BE23}">
  <ds:schemaRefs>
    <ds:schemaRef ds:uri="51cee406-dd54-4038-a184-66f821f45d4b"/>
    <ds:schemaRef ds:uri="c322b64a-6dd4-44a9-8153-5c9a6e7386a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E7F30F3-E889-4250-9BCD-56767654D9C7}">
  <ds:schemaRefs>
    <ds:schemaRef ds:uri="51cee406-dd54-4038-a184-66f821f45d4b"/>
    <ds:schemaRef ds:uri="c322b64a-6dd4-44a9-8153-5c9a6e7386a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customXml/itemProps4.xml><?xml version="1.0" encoding="utf-8"?>
<ds:datastoreItem xmlns:ds="http://schemas.openxmlformats.org/officeDocument/2006/customXml" ds:itemID="{BECD0E1F-355C-4AB5-8752-0805F3F98A5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TotalTime>
  <Words>4114</Words>
  <Application>Microsoft Macintosh PowerPoint</Application>
  <PresentationFormat>Widescreen</PresentationFormat>
  <Paragraphs>311</Paragraphs>
  <Slides>40</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Calibri</vt:lpstr>
      <vt:lpstr>Calibri Light</vt:lpstr>
      <vt:lpstr>Comic Sans MS</vt:lpstr>
      <vt:lpstr>Copperplate Gothic Bold</vt:lpstr>
      <vt:lpstr>Gill Sans</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Programme 1: 'I've got the power.....'</vt:lpstr>
      <vt:lpstr>It is 20 years from now. You are in charge of education in Scotland. You have the power. You are about to set out your vision for the kind of education you think will be needed by children and young people in the future . You can do this any way you like: as a speech; a visual presentation; a media campaign; through social media - the choice is yours...</vt:lpstr>
      <vt:lpstr>Programme 2: Our future education</vt:lpstr>
      <vt:lpstr>Task 1: What kind of education will be needed by children and young people in Scotland in the future and how do we make that a reality? </vt:lpstr>
      <vt:lpstr>PowerPoint Presentation</vt:lpstr>
      <vt:lpstr>Task 2: How do we ensure that children and young people in Scotland feel supported in their learning in the future?</vt:lpstr>
      <vt:lpstr>PowerPoint Presentation</vt:lpstr>
      <vt:lpstr>Task 3: What is one thing that needs to stay and why? </vt:lpstr>
      <vt:lpstr>PowerPoint Presentation</vt:lpstr>
      <vt:lpstr>Task 4: What are the most important priorities?</vt:lpstr>
      <vt:lpstr>PowerPoint Presentation</vt:lpstr>
      <vt:lpstr>Task 5: what is your vision for education?</vt:lpstr>
      <vt:lpstr>PowerPoint Presentation</vt:lpstr>
      <vt:lpstr>Task 6: Making the vision a reality</vt:lpstr>
      <vt:lpstr>PowerPoint Presentation</vt:lpstr>
      <vt:lpstr>Task 7: What are the most important steps we need to take</vt:lpstr>
      <vt:lpstr>PowerPoint Presentation</vt:lpstr>
      <vt:lpstr>Task 8: Have your say...</vt:lpstr>
      <vt:lpstr>PowerPoint Presentation</vt:lpstr>
      <vt:lpstr>Programme 3: An in-depth look</vt:lpstr>
      <vt:lpstr>PowerPoint Presentation</vt:lpstr>
      <vt:lpstr>How can high quality educational experiences, teaching, and learning be best supported for children and young people in Scotland? </vt:lpstr>
      <vt:lpstr>Our future learning: Prompts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Wallace G (Graeme)</dc:creator>
  <cp:lastModifiedBy>Julia Perales</cp:lastModifiedBy>
  <cp:revision>7</cp:revision>
  <dcterms:created xsi:type="dcterms:W3CDTF">2022-08-11T14:41:18Z</dcterms:created>
  <dcterms:modified xsi:type="dcterms:W3CDTF">2022-10-03T08:44:37Z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0x01010003F380CA4BDD75499D77D5A9C6720806</vt:lpwstr>
  </property>
  <property fmtid="{D5CDD505-2E9C-101B-9397-08002B2CF9AE}" pid="3" name="MediaServiceImageTags">
    <vt:lpwstr/>
  </property>
  <property fmtid="{D5CDD505-2E9C-101B-9397-08002B2CF9AE}" pid="4" name="Objective-Id">
    <vt:lpwstr>A40599748</vt:lpwstr>
  </property>
  <property fmtid="{D5CDD505-2E9C-101B-9397-08002B2CF9AE}" pid="5" name="Objective-Title">
    <vt:lpwstr>National Discussion - Toolkit - Adults - Predesign</vt:lpwstr>
  </property>
  <property fmtid="{D5CDD505-2E9C-101B-9397-08002B2CF9AE}" pid="6" name="Objective-Description">
    <vt:lpwstr/>
  </property>
  <property fmtid="{D5CDD505-2E9C-101B-9397-08002B2CF9AE}" pid="7" name="Objective-CreationStamp">
    <vt:filetime>2022-09-13T11:28:53Z</vt:filetime>
  </property>
  <property fmtid="{D5CDD505-2E9C-101B-9397-08002B2CF9AE}" pid="8" name="Objective-IsApproved">
    <vt:bool>false</vt:bool>
  </property>
  <property fmtid="{D5CDD505-2E9C-101B-9397-08002B2CF9AE}" pid="9" name="Objective-IsPublished">
    <vt:bool>false</vt:bool>
  </property>
  <property fmtid="{D5CDD505-2E9C-101B-9397-08002B2CF9AE}" pid="10" name="Objective-DatePublished">
    <vt:lpwstr/>
  </property>
  <property fmtid="{D5CDD505-2E9C-101B-9397-08002B2CF9AE}" pid="11" name="Objective-ModificationStamp">
    <vt:filetime>2022-09-13T14:15:54Z</vt:filetime>
  </property>
  <property fmtid="{D5CDD505-2E9C-101B-9397-08002B2CF9AE}" pid="12" name="Objective-Owner">
    <vt:lpwstr>Eatwell-Roberts, Fran F (U448887)</vt:lpwstr>
  </property>
  <property fmtid="{D5CDD505-2E9C-101B-9397-08002B2CF9AE}" pid="13" name="Objective-Path">
    <vt:lpwstr>Objective Global Folder:SG File Plan:Education, careers and employment:Education and skills:Schools - Governance, management and finance:Advice and policy: Schools - governance, management and finance:Education Strategy: National Discussion: Advice and Po</vt:lpwstr>
  </property>
  <property fmtid="{D5CDD505-2E9C-101B-9397-08002B2CF9AE}" pid="14" name="Objective-Parent">
    <vt:lpwstr>Education Strategy: National Discussion: Advice and Policy: 2020-2025</vt:lpwstr>
  </property>
  <property fmtid="{D5CDD505-2E9C-101B-9397-08002B2CF9AE}" pid="15" name="Objective-State">
    <vt:lpwstr>Being Drafted</vt:lpwstr>
  </property>
  <property fmtid="{D5CDD505-2E9C-101B-9397-08002B2CF9AE}" pid="16" name="Objective-VersionId">
    <vt:lpwstr>vA59992471</vt:lpwstr>
  </property>
  <property fmtid="{D5CDD505-2E9C-101B-9397-08002B2CF9AE}" pid="17" name="Objective-Version">
    <vt:lpwstr>0.2</vt:lpwstr>
  </property>
  <property fmtid="{D5CDD505-2E9C-101B-9397-08002B2CF9AE}" pid="18" name="Objective-VersionNumber">
    <vt:r8>2</vt:r8>
  </property>
  <property fmtid="{D5CDD505-2E9C-101B-9397-08002B2CF9AE}" pid="19" name="Objective-VersionComment">
    <vt:lpwstr/>
  </property>
  <property fmtid="{D5CDD505-2E9C-101B-9397-08002B2CF9AE}" pid="20" name="Objective-FileNumber">
    <vt:lpwstr>POL/38484</vt:lpwstr>
  </property>
  <property fmtid="{D5CDD505-2E9C-101B-9397-08002B2CF9AE}" pid="21" name="Objective-Classification">
    <vt:lpwstr>OFFICIAL</vt:lpwstr>
  </property>
  <property fmtid="{D5CDD505-2E9C-101B-9397-08002B2CF9AE}" pid="22" name="Objective-Caveats">
    <vt:lpwstr>Caveat for access to SG Fileplan</vt:lpwstr>
  </property>
  <property fmtid="{D5CDD505-2E9C-101B-9397-08002B2CF9AE}" pid="23" name="Objective-Date of Original">
    <vt:lpwstr/>
  </property>
  <property fmtid="{D5CDD505-2E9C-101B-9397-08002B2CF9AE}" pid="24" name="Objective-Date Received">
    <vt:lpwstr/>
  </property>
  <property fmtid="{D5CDD505-2E9C-101B-9397-08002B2CF9AE}" pid="25" name="Objective-SG Web Publication - Category">
    <vt:lpwstr/>
  </property>
  <property fmtid="{D5CDD505-2E9C-101B-9397-08002B2CF9AE}" pid="26" name="Objective-SG Web Publication - Category 2 Classification">
    <vt:lpwstr/>
  </property>
  <property fmtid="{D5CDD505-2E9C-101B-9397-08002B2CF9AE}" pid="27" name="Objective-Connect Creator">
    <vt:lpwstr/>
  </property>
  <property fmtid="{D5CDD505-2E9C-101B-9397-08002B2CF9AE}" pid="28" name="Objective-Required Redaction">
    <vt:lpwstr/>
  </property>
</Properties>
</file>