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53"/>
  </p:notesMasterIdLst>
  <p:sldIdLst>
    <p:sldId id="332" r:id="rId6"/>
    <p:sldId id="335" r:id="rId7"/>
    <p:sldId id="336" r:id="rId8"/>
    <p:sldId id="366" r:id="rId9"/>
    <p:sldId id="334" r:id="rId10"/>
    <p:sldId id="367" r:id="rId11"/>
    <p:sldId id="368" r:id="rId12"/>
    <p:sldId id="346" r:id="rId13"/>
    <p:sldId id="369" r:id="rId14"/>
    <p:sldId id="370" r:id="rId15"/>
    <p:sldId id="358" r:id="rId16"/>
    <p:sldId id="374" r:id="rId17"/>
    <p:sldId id="375" r:id="rId18"/>
    <p:sldId id="376" r:id="rId19"/>
    <p:sldId id="377" r:id="rId20"/>
    <p:sldId id="303" r:id="rId21"/>
    <p:sldId id="304" r:id="rId22"/>
    <p:sldId id="310" r:id="rId23"/>
    <p:sldId id="292" r:id="rId24"/>
    <p:sldId id="271" r:id="rId25"/>
    <p:sldId id="371" r:id="rId26"/>
    <p:sldId id="278" r:id="rId27"/>
    <p:sldId id="313" r:id="rId28"/>
    <p:sldId id="290" r:id="rId29"/>
    <p:sldId id="337" r:id="rId30"/>
    <p:sldId id="338" r:id="rId31"/>
    <p:sldId id="314" r:id="rId32"/>
    <p:sldId id="316" r:id="rId33"/>
    <p:sldId id="317" r:id="rId34"/>
    <p:sldId id="318" r:id="rId35"/>
    <p:sldId id="321" r:id="rId36"/>
    <p:sldId id="322" r:id="rId37"/>
    <p:sldId id="319" r:id="rId38"/>
    <p:sldId id="323" r:id="rId39"/>
    <p:sldId id="273" r:id="rId40"/>
    <p:sldId id="324" r:id="rId41"/>
    <p:sldId id="325" r:id="rId42"/>
    <p:sldId id="326" r:id="rId43"/>
    <p:sldId id="327" r:id="rId44"/>
    <p:sldId id="309" r:id="rId45"/>
    <p:sldId id="293" r:id="rId46"/>
    <p:sldId id="330" r:id="rId47"/>
    <p:sldId id="333" r:id="rId48"/>
    <p:sldId id="372" r:id="rId49"/>
    <p:sldId id="373" r:id="rId50"/>
    <p:sldId id="364" r:id="rId51"/>
    <p:sldId id="36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9B6685-1FEF-7163-5BEC-AB0CD409DC02}" name="Graeme Wallace" initials="GW" userId="S::graeme.wallace@educationscotland.gov.scot::a58d8c8c-8b61-41cf-a6e2-4e31dbc5fea5" providerId="AD"/>
  <p188:author id="{C82700BF-4EBF-C667-6C28-C919F1AF3950}" name="Melina Valdelievre" initials="MV" userId="S::melina.valdelievre@educationscotland.gov.scot::b86915ba-22b5-4859-b2b1-4a7ef34b48d1" providerId="AD"/>
  <p188:author id="{F3ACCFEA-D486-A350-E912-08902C15F7EE}" name="Fran Eatwell-Roberts" initials="FE" userId="S::fran.eatwell-roberts@gov.scot::ebfcd268-4363-4fe3-b96f-485aa617542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Fran Eatwell-Roberts" initials="FE" lastIdx="4" clrIdx="6">
    <p:extLst>
      <p:ext uri="{19B8F6BF-5375-455C-9EA6-DF929625EA0E}">
        <p15:presenceInfo xmlns:p15="http://schemas.microsoft.com/office/powerpoint/2012/main" userId="S::fran.eatwell-roberts@gov.scot::ebfcd268-4363-4fe3-b96f-485aa6175423" providerId="AD"/>
      </p:ext>
    </p:extLst>
  </p:cmAuthor>
  <p:cmAuthor id="1" name="Wallace G (Graeme)" initials="WG(" lastIdx="1" clrIdx="0">
    <p:extLst>
      <p:ext uri="{19B8F6BF-5375-455C-9EA6-DF929625EA0E}">
        <p15:presenceInfo xmlns:p15="http://schemas.microsoft.com/office/powerpoint/2012/main" userId="S-1-5-21-765483983-692928010-316617838-461352" providerId="AD"/>
      </p:ext>
    </p:extLst>
  </p:cmAuthor>
  <p:cmAuthor id="2" name="Melina Valdelievre" initials="MV" lastIdx="1" clrIdx="1">
    <p:extLst>
      <p:ext uri="{19B8F6BF-5375-455C-9EA6-DF929625EA0E}">
        <p15:presenceInfo xmlns:p15="http://schemas.microsoft.com/office/powerpoint/2012/main" userId="Melina Valdelievre" providerId="None"/>
      </p:ext>
    </p:extLst>
  </p:cmAuthor>
  <p:cmAuthor id="3" name="u449286" initials="u" lastIdx="12" clrIdx="2">
    <p:extLst>
      <p:ext uri="{19B8F6BF-5375-455C-9EA6-DF929625EA0E}">
        <p15:presenceInfo xmlns:p15="http://schemas.microsoft.com/office/powerpoint/2012/main" userId="u449286" providerId="None"/>
      </p:ext>
    </p:extLst>
  </p:cmAuthor>
  <p:cmAuthor id="4" name="Lise Mccaffery" initials="LM" lastIdx="16" clrIdx="3">
    <p:extLst>
      <p:ext uri="{19B8F6BF-5375-455C-9EA6-DF929625EA0E}">
        <p15:presenceInfo xmlns:p15="http://schemas.microsoft.com/office/powerpoint/2012/main" userId="S::lise.mccaffery@educationscotland.gov.scot::0f491846-bf31-4a4f-b17b-03fe0aa21517" providerId="AD"/>
      </p:ext>
    </p:extLst>
  </p:cmAuthor>
  <p:cmAuthor id="5" name="Fearghal Kelly" initials="FK" lastIdx="3" clrIdx="4">
    <p:extLst>
      <p:ext uri="{19B8F6BF-5375-455C-9EA6-DF929625EA0E}">
        <p15:presenceInfo xmlns:p15="http://schemas.microsoft.com/office/powerpoint/2012/main" userId="S::fearghal.kelly@educationscotland.gov.scot::c3683fe1-6cdd-4bad-beb3-602a473d56f3" providerId="AD"/>
      </p:ext>
    </p:extLst>
  </p:cmAuthor>
  <p:cmAuthor id="6" name="Roberts F (Francis)" initials="RF(" lastIdx="8" clrIdx="5">
    <p:extLst>
      <p:ext uri="{19B8F6BF-5375-455C-9EA6-DF929625EA0E}">
        <p15:presenceInfo xmlns:p15="http://schemas.microsoft.com/office/powerpoint/2012/main" userId="S-1-5-21-765483983-692928010-316617838-4454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AD"/>
    <a:srgbClr val="FC8F56"/>
    <a:srgbClr val="05B050"/>
    <a:srgbClr val="00C9C3"/>
    <a:srgbClr val="00FFFF"/>
    <a:srgbClr val="E34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5C6931-5ADD-4D12-B477-2FB4F99E656C}" v="600" dt="2022-08-22T17:46:02.138"/>
    <p1510:client id="{1BE6785C-A1BE-CD47-37EC-85B40BEFD3D5}" v="15" dt="2022-09-20T14:46:52.196"/>
    <p1510:client id="{20F97C90-468C-A35C-D56E-2DF9DB718A78}" v="10" dt="2022-09-20T13:30:48.385"/>
    <p1510:client id="{215D9A52-0CB4-4E6B-9740-0D05458C6C04}" v="13" dt="2022-08-29T12:11:40.599"/>
    <p1510:client id="{2B5A0AD8-DF81-403A-E4FA-A1C34062BB4F}" v="5" dt="2022-09-13T15:05:07.842"/>
    <p1510:client id="{2C8128C2-FB89-074D-7DED-EC1376750C58}" v="139" dt="2022-09-20T12:57:20.193"/>
    <p1510:client id="{47D89CB8-2DDE-86A5-9856-B327B99E9C00}" v="6" dt="2022-08-24T19:24:24.067"/>
    <p1510:client id="{55AE8313-03AA-3EA6-28D3-48A06E260B56}" v="14" dt="2022-09-20T15:03:19.708"/>
    <p1510:client id="{5B5D5F3D-A4B0-2FFC-3DFA-CEAF8CC76CC1}" v="37" dt="2022-09-20T14:05:04.649"/>
    <p1510:client id="{72C3EC00-38E1-4EBB-83E4-17B25947777B}" v="11" dt="2022-08-22T18:12:41.567"/>
    <p1510:client id="{785F3684-8055-4FCC-AF72-ADCD9681B410}" v="659" dt="2022-08-22T18:10:33.884"/>
    <p1510:client id="{98AEB9D8-3C03-E59E-510F-34FBE1591DE0}" v="228" dt="2022-08-24T19:20:58.191"/>
    <p1510:client id="{9950107F-E806-9E89-DB48-91652064F898}" v="408" dt="2022-09-14T07:39:43.003"/>
    <p1510:client id="{99EA821E-C8D7-5EEF-D8FE-DEAA99CA6849}" v="1" dt="2022-08-29T16:54:51.964"/>
    <p1510:client id="{9A0051FC-520A-4AD4-ABA3-1E78FA487C6C}" v="407" dt="2022-08-22T17:23:23.436"/>
    <p1510:client id="{B3B526FE-C157-E496-6C14-AD9BC57F6646}" v="24" dt="2022-09-20T15:36:35.817"/>
    <p1510:client id="{B541E355-971D-2AE9-2B3C-2F75F0FE3102}" v="13" dt="2022-09-20T15:25:52.381"/>
    <p1510:client id="{C1EB1874-8206-40C0-80ED-DA77C6560A43}" v="17" dt="2022-08-23T17:06:39.583"/>
    <p1510:client id="{CC8D3256-243B-E254-ECEA-AD4483EA130F}" v="7" dt="2022-08-29T16:26:31.208"/>
    <p1510:client id="{D21FC218-02A2-4C64-8F46-496F85AB6DF8}" v="38" dt="2022-09-20T11:42:19.839"/>
    <p1510:client id="{E9458082-A59E-A2A2-F28F-3589FFCE2E45}" v="1" dt="2022-09-20T14:51:16.7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8"/>
    <p:restoredTop sz="37139" autoAdjust="0"/>
  </p:normalViewPr>
  <p:slideViewPr>
    <p:cSldViewPr snapToGrid="0">
      <p:cViewPr>
        <p:scale>
          <a:sx n="50" d="100"/>
          <a:sy n="50" d="100"/>
        </p:scale>
        <p:origin x="1168" y="-348"/>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slide" Target="slides/slide21.xml" Id="rId26" /><Relationship Type="http://schemas.openxmlformats.org/officeDocument/2006/relationships/slide" Target="slides/slide34.xml" Id="rId39" /><Relationship Type="http://schemas.openxmlformats.org/officeDocument/2006/relationships/slide" Target="slides/slide16.xml" Id="rId21" /><Relationship Type="http://schemas.openxmlformats.org/officeDocument/2006/relationships/slide" Target="slides/slide29.xml" Id="rId34" /><Relationship Type="http://schemas.openxmlformats.org/officeDocument/2006/relationships/slide" Target="slides/slide37.xml" Id="rId42" /><Relationship Type="http://schemas.openxmlformats.org/officeDocument/2006/relationships/slide" Target="slides/slide42.xml" Id="rId47" /><Relationship Type="http://schemas.openxmlformats.org/officeDocument/2006/relationships/slide" Target="slides/slide45.xml" Id="rId50" /><Relationship Type="http://schemas.openxmlformats.org/officeDocument/2006/relationships/presProps" Target="presProps.xml" Id="rId55"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slide" Target="slides/slide20.xml" Id="rId25" /><Relationship Type="http://schemas.openxmlformats.org/officeDocument/2006/relationships/slide" Target="slides/slide28.xml" Id="rId33" /><Relationship Type="http://schemas.openxmlformats.org/officeDocument/2006/relationships/slide" Target="slides/slide33.xml" Id="rId38" /><Relationship Type="http://schemas.openxmlformats.org/officeDocument/2006/relationships/slide" Target="slides/slide41.xml" Id="rId46" /><Relationship Type="http://schemas.microsoft.com/office/2015/10/relationships/revisionInfo" Target="revisionInfo.xml" Id="rId59"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slide" Target="slides/slide15.xml" Id="rId20" /><Relationship Type="http://schemas.openxmlformats.org/officeDocument/2006/relationships/slide" Target="slides/slide24.xml" Id="rId29" /><Relationship Type="http://schemas.openxmlformats.org/officeDocument/2006/relationships/slide" Target="slides/slide36.xml" Id="rId41" /><Relationship Type="http://schemas.openxmlformats.org/officeDocument/2006/relationships/commentAuthors" Target="commentAuthors.xml" Id="rId54"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slide" Target="slides/slide19.xml" Id="rId24" /><Relationship Type="http://schemas.openxmlformats.org/officeDocument/2006/relationships/slide" Target="slides/slide27.xml" Id="rId32" /><Relationship Type="http://schemas.openxmlformats.org/officeDocument/2006/relationships/slide" Target="slides/slide32.xml" Id="rId37" /><Relationship Type="http://schemas.openxmlformats.org/officeDocument/2006/relationships/slide" Target="slides/slide35.xml" Id="rId40" /><Relationship Type="http://schemas.openxmlformats.org/officeDocument/2006/relationships/slide" Target="slides/slide40.xml" Id="rId45" /><Relationship Type="http://schemas.openxmlformats.org/officeDocument/2006/relationships/notesMaster" Target="notesMasters/notesMaster1.xml" Id="rId53" /><Relationship Type="http://schemas.openxmlformats.org/officeDocument/2006/relationships/tableStyles" Target="tableStyles.xml" Id="rId58" /><Relationship Type="http://schemas.openxmlformats.org/officeDocument/2006/relationships/slideMaster" Target="slideMasters/slideMaster1.xml" Id="rId5"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slide" Target="slides/slide23.xml" Id="rId28" /><Relationship Type="http://schemas.openxmlformats.org/officeDocument/2006/relationships/slide" Target="slides/slide31.xml" Id="rId36" /><Relationship Type="http://schemas.openxmlformats.org/officeDocument/2006/relationships/slide" Target="slides/slide44.xml" Id="rId49" /><Relationship Type="http://schemas.openxmlformats.org/officeDocument/2006/relationships/theme" Target="theme/theme1.xml" Id="rId57"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slide" Target="slides/slide26.xml" Id="rId31" /><Relationship Type="http://schemas.openxmlformats.org/officeDocument/2006/relationships/slide" Target="slides/slide39.xml" Id="rId44" /><Relationship Type="http://schemas.openxmlformats.org/officeDocument/2006/relationships/slide" Target="slides/slide47.xml" Id="rId52" /><Relationship Type="http://schemas.microsoft.com/office/2018/10/relationships/authors" Target="authors.xml" Id="rId60"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slide" Target="slides/slide22.xml" Id="rId27" /><Relationship Type="http://schemas.openxmlformats.org/officeDocument/2006/relationships/slide" Target="slides/slide25.xml" Id="rId30" /><Relationship Type="http://schemas.openxmlformats.org/officeDocument/2006/relationships/slide" Target="slides/slide30.xml" Id="rId35" /><Relationship Type="http://schemas.openxmlformats.org/officeDocument/2006/relationships/slide" Target="slides/slide38.xml" Id="rId43" /><Relationship Type="http://schemas.openxmlformats.org/officeDocument/2006/relationships/slide" Target="slides/slide43.xml" Id="rId48" /><Relationship Type="http://schemas.openxmlformats.org/officeDocument/2006/relationships/viewProps" Target="viewProps.xml" Id="rId56" /><Relationship Type="http://schemas.openxmlformats.org/officeDocument/2006/relationships/slide" Target="slides/slide3.xml" Id="rId8" /><Relationship Type="http://schemas.openxmlformats.org/officeDocument/2006/relationships/slide" Target="slides/slide46.xml" Id="rId51" /><Relationship Type="http://schemas.openxmlformats.org/officeDocument/2006/relationships/customXml" Target="../customXml/item3.xml" Id="rId3" /><Relationship Type="http://schemas.openxmlformats.org/officeDocument/2006/relationships/customXml" Target="/customXML/item5.xml" Id="Rc7136ccd9d164bce"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AF26C7-34E1-4C79-910D-BEB47032519D}" type="datetimeFigureOut">
              <a:rPr lang="en-GB" smtClean="0"/>
              <a:t>21/09/2022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24735-BD9A-48EC-9C0E-6EE35D90AE6E}" type="slidenum">
              <a:rPr lang="en-GB" smtClean="0"/>
              <a:t>‹#›</a:t>
            </a:fld>
            <a:endParaRPr lang="en-GB"/>
          </a:p>
        </p:txBody>
      </p:sp>
    </p:spTree>
    <p:extLst>
      <p:ext uri="{BB962C8B-B14F-4D97-AF65-F5344CB8AC3E}">
        <p14:creationId xmlns:p14="http://schemas.microsoft.com/office/powerpoint/2010/main" val="2862836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unicef.org.uk/wp-content/uploads/2010/05/UNCRC_united_nations_convention_on_the_rights_of_the_child.pdf"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www.unicef.org.uk/wp-content/uploads/2016/08/unicef-convention-rights-child-uncrc.pdf" TargetMode="External"/><Relationship Id="rId4" Type="http://schemas.openxmlformats.org/officeDocument/2006/relationships/hyperlink" Target="https://www.unicef.org.uk/wp-content/uploads/2019/10/UNCRC_summary-1_1.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C24735-BD9A-48EC-9C0E-6EE35D90AE6E}" type="slidenum">
              <a:rPr lang="en-GB" smtClean="0"/>
              <a:t>1</a:t>
            </a:fld>
            <a:endParaRPr lang="en-GB"/>
          </a:p>
        </p:txBody>
      </p:sp>
    </p:spTree>
    <p:extLst>
      <p:ext uri="{BB962C8B-B14F-4D97-AF65-F5344CB8AC3E}">
        <p14:creationId xmlns:p14="http://schemas.microsoft.com/office/powerpoint/2010/main" val="158963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a:p>
            <a:endParaRPr lang="en-US">
              <a:cs typeface="Calibri" panose="020F0502020204030204"/>
            </a:endParaRPr>
          </a:p>
        </p:txBody>
      </p:sp>
      <p:sp>
        <p:nvSpPr>
          <p:cNvPr id="4" name="Slide Number Placeholder 3"/>
          <p:cNvSpPr>
            <a:spLocks noGrp="1"/>
          </p:cNvSpPr>
          <p:nvPr>
            <p:ph type="sldNum" sz="quarter" idx="10"/>
          </p:nvPr>
        </p:nvSpPr>
        <p:spPr/>
        <p:txBody>
          <a:bodyPr/>
          <a:lstStyle/>
          <a:p>
            <a:fld id="{14C24735-BD9A-48EC-9C0E-6EE35D90AE6E}" type="slidenum">
              <a:rPr lang="en-GB" smtClean="0"/>
              <a:t>17</a:t>
            </a:fld>
            <a:endParaRPr lang="en-GB"/>
          </a:p>
        </p:txBody>
      </p:sp>
    </p:spTree>
    <p:extLst>
      <p:ext uri="{BB962C8B-B14F-4D97-AF65-F5344CB8AC3E}">
        <p14:creationId xmlns:p14="http://schemas.microsoft.com/office/powerpoint/2010/main" val="2696142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young people consider it means to be successful?</a:t>
            </a:r>
            <a:endParaRPr lang="en-US" dirty="0"/>
          </a:p>
          <a:p>
            <a:r>
              <a:rPr lang="en-GB" dirty="0">
                <a:cs typeface="Calibri"/>
              </a:rPr>
              <a:t>How can education help you be successful in all aspects of your life, learning and work?</a:t>
            </a:r>
          </a:p>
          <a:p>
            <a:endParaRPr lang="en-GB" dirty="0">
              <a:cs typeface="Calibri"/>
            </a:endParaRPr>
          </a:p>
        </p:txBody>
      </p:sp>
      <p:sp>
        <p:nvSpPr>
          <p:cNvPr id="4" name="Slide Number Placeholder 3"/>
          <p:cNvSpPr>
            <a:spLocks noGrp="1"/>
          </p:cNvSpPr>
          <p:nvPr>
            <p:ph type="sldNum" sz="quarter" idx="10"/>
          </p:nvPr>
        </p:nvSpPr>
        <p:spPr/>
        <p:txBody>
          <a:bodyPr/>
          <a:lstStyle/>
          <a:p>
            <a:fld id="{14C24735-BD9A-48EC-9C0E-6EE35D90AE6E}" type="slidenum">
              <a:rPr lang="en-GB" smtClean="0"/>
              <a:t>19</a:t>
            </a:fld>
            <a:endParaRPr lang="en-GB"/>
          </a:p>
        </p:txBody>
      </p:sp>
    </p:spTree>
    <p:extLst>
      <p:ext uri="{BB962C8B-B14F-4D97-AF65-F5344CB8AC3E}">
        <p14:creationId xmlns:p14="http://schemas.microsoft.com/office/powerpoint/2010/main" val="2425243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C24735-BD9A-48EC-9C0E-6EE35D90AE6E}" type="slidenum">
              <a:rPr lang="en-GB" smtClean="0"/>
              <a:t>20</a:t>
            </a:fld>
            <a:endParaRPr lang="en-GB"/>
          </a:p>
        </p:txBody>
      </p:sp>
    </p:spTree>
    <p:extLst>
      <p:ext uri="{BB962C8B-B14F-4D97-AF65-F5344CB8AC3E}">
        <p14:creationId xmlns:p14="http://schemas.microsoft.com/office/powerpoint/2010/main" val="2555390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10"/>
          </p:nvPr>
        </p:nvSpPr>
        <p:spPr/>
        <p:txBody>
          <a:bodyPr/>
          <a:lstStyle/>
          <a:p>
            <a:fld id="{14C24735-BD9A-48EC-9C0E-6EE35D90AE6E}" type="slidenum">
              <a:rPr lang="en-GB" smtClean="0"/>
              <a:t>23</a:t>
            </a:fld>
            <a:endParaRPr lang="en-GB"/>
          </a:p>
        </p:txBody>
      </p:sp>
    </p:spTree>
    <p:extLst>
      <p:ext uri="{BB962C8B-B14F-4D97-AF65-F5344CB8AC3E}">
        <p14:creationId xmlns:p14="http://schemas.microsoft.com/office/powerpoint/2010/main" val="2330537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Option 1 – Learners could </a:t>
            </a:r>
            <a:r>
              <a:rPr lang="en-GB" dirty="0" err="1">
                <a:ea typeface="Calibri"/>
                <a:cs typeface="Calibri"/>
              </a:rPr>
              <a:t>mindmap</a:t>
            </a:r>
            <a:r>
              <a:rPr lang="en-GB" dirty="0">
                <a:ea typeface="Calibri"/>
                <a:cs typeface="Calibri"/>
              </a:rPr>
              <a:t> ideas and suggestions for what more digital and more natural could mean. </a:t>
            </a:r>
          </a:p>
          <a:p>
            <a:endParaRPr lang="en-GB" dirty="0">
              <a:ea typeface="Calibri"/>
              <a:cs typeface="Calibri"/>
            </a:endParaRPr>
          </a:p>
          <a:p>
            <a:r>
              <a:rPr lang="en-GB" dirty="0">
                <a:ea typeface="Calibri"/>
                <a:cs typeface="Calibri"/>
              </a:rPr>
              <a:t>Ask learners to consider the "More digital" and "More natural" statements along with "more..." anything else they feel education should be. </a:t>
            </a:r>
            <a:endParaRPr lang="en-GB" dirty="0"/>
          </a:p>
          <a:p>
            <a:r>
              <a:rPr lang="en-GB" dirty="0">
                <a:ea typeface="Calibri"/>
                <a:cs typeface="Calibri"/>
              </a:rPr>
              <a:t>Encourage learners to think about all the possible ways learning could change between now and 2042. </a:t>
            </a:r>
          </a:p>
          <a:p>
            <a:endParaRPr lang="en-GB" dirty="0">
              <a:ea typeface="Calibri"/>
              <a:cs typeface="Calibri"/>
            </a:endParaRPr>
          </a:p>
          <a:p>
            <a:r>
              <a:rPr lang="en-GB" dirty="0">
                <a:ea typeface="Calibri"/>
                <a:cs typeface="Calibri"/>
              </a:rPr>
              <a:t>Prompts could include:</a:t>
            </a:r>
          </a:p>
          <a:p>
            <a:pPr marL="171450" indent="-171450">
              <a:buFont typeface="Arial"/>
              <a:buChar char="•"/>
            </a:pPr>
            <a:r>
              <a:rPr lang="en-GB" dirty="0">
                <a:ea typeface="Calibri"/>
                <a:cs typeface="Calibri"/>
              </a:rPr>
              <a:t>Remote learning</a:t>
            </a:r>
          </a:p>
          <a:p>
            <a:pPr marL="171450" indent="-171450">
              <a:buFont typeface="Arial"/>
              <a:buChar char="•"/>
            </a:pPr>
            <a:r>
              <a:rPr lang="en-GB" dirty="0">
                <a:ea typeface="Calibri"/>
                <a:cs typeface="Calibri"/>
              </a:rPr>
              <a:t>Artificial intelligence</a:t>
            </a:r>
          </a:p>
          <a:p>
            <a:pPr marL="171450" indent="-171450">
              <a:buFont typeface="Arial"/>
              <a:buChar char="•"/>
            </a:pPr>
            <a:r>
              <a:rPr lang="en-GB" dirty="0">
                <a:ea typeface="Calibri"/>
                <a:cs typeface="Calibri"/>
              </a:rPr>
              <a:t>Global connections</a:t>
            </a:r>
          </a:p>
          <a:p>
            <a:pPr marL="171450" indent="-171450">
              <a:buFont typeface="Arial"/>
              <a:buChar char="•"/>
            </a:pPr>
            <a:r>
              <a:rPr lang="en-GB" dirty="0">
                <a:ea typeface="Calibri"/>
                <a:cs typeface="Calibri"/>
              </a:rPr>
              <a:t>Places where we learn</a:t>
            </a:r>
          </a:p>
          <a:p>
            <a:pPr marL="171450" indent="-171450">
              <a:buFont typeface="Arial"/>
              <a:buChar char="•"/>
            </a:pPr>
            <a:r>
              <a:rPr lang="en-GB" dirty="0">
                <a:ea typeface="Calibri"/>
                <a:cs typeface="Calibri"/>
              </a:rPr>
              <a:t>Green technology / economy</a:t>
            </a:r>
          </a:p>
          <a:p>
            <a:pPr marL="171450" indent="-171450">
              <a:buFont typeface="Arial"/>
              <a:buChar char="•"/>
            </a:pPr>
            <a:r>
              <a:rPr lang="en-GB" dirty="0">
                <a:ea typeface="Calibri"/>
                <a:cs typeface="Calibri"/>
              </a:rPr>
              <a:t>Energy</a:t>
            </a:r>
          </a:p>
          <a:p>
            <a:pPr marL="171450" indent="-171450">
              <a:buFont typeface="Arial"/>
              <a:buChar char="•"/>
            </a:pPr>
            <a:r>
              <a:rPr lang="en-GB" dirty="0">
                <a:ea typeface="Calibri"/>
                <a:cs typeface="Calibri"/>
              </a:rPr>
              <a:t>Climate change</a:t>
            </a:r>
          </a:p>
          <a:p>
            <a:pPr marL="171450" indent="-171450">
              <a:buFont typeface="Arial"/>
              <a:buChar char="•"/>
            </a:pPr>
            <a:r>
              <a:rPr lang="en-GB" dirty="0">
                <a:ea typeface="Calibri"/>
                <a:cs typeface="Calibri"/>
              </a:rPr>
              <a:t>Learning for Sustainability...</a:t>
            </a:r>
          </a:p>
          <a:p>
            <a:pPr marL="171450" indent="-171450">
              <a:buFont typeface="Arial"/>
              <a:buChar char="•"/>
            </a:pPr>
            <a:endParaRPr lang="en-GB" dirty="0">
              <a:ea typeface="Calibri"/>
              <a:cs typeface="Calibri"/>
            </a:endParaRPr>
          </a:p>
        </p:txBody>
      </p:sp>
      <p:sp>
        <p:nvSpPr>
          <p:cNvPr id="4" name="Slide Number Placeholder 3"/>
          <p:cNvSpPr>
            <a:spLocks noGrp="1"/>
          </p:cNvSpPr>
          <p:nvPr>
            <p:ph type="sldNum" sz="quarter" idx="10"/>
          </p:nvPr>
        </p:nvSpPr>
        <p:spPr/>
        <p:txBody>
          <a:bodyPr/>
          <a:lstStyle/>
          <a:p>
            <a:fld id="{14C24735-BD9A-48EC-9C0E-6EE35D90AE6E}" type="slidenum">
              <a:rPr lang="en-GB" smtClean="0"/>
              <a:t>24</a:t>
            </a:fld>
            <a:endParaRPr lang="en-GB"/>
          </a:p>
        </p:txBody>
      </p:sp>
    </p:spTree>
    <p:extLst>
      <p:ext uri="{BB962C8B-B14F-4D97-AF65-F5344CB8AC3E}">
        <p14:creationId xmlns:p14="http://schemas.microsoft.com/office/powerpoint/2010/main" val="3540487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Option 2 – Learners could use this ideation (idea generation) tool to come up with one idea, starting with each letter of the alphabet, for a future education which is more digital and more natural. </a:t>
            </a:r>
          </a:p>
          <a:p>
            <a:endParaRPr lang="en-GB" dirty="0">
              <a:ea typeface="Calibri"/>
              <a:cs typeface="Calibri"/>
            </a:endParaRPr>
          </a:p>
          <a:p>
            <a:r>
              <a:rPr lang="en-GB" dirty="0">
                <a:ea typeface="Calibri"/>
                <a:cs typeface="Calibri"/>
              </a:rPr>
              <a:t>Ask learners to consider the "More digital" and "More natural" statements along with "more..." anything else they feel education should be. </a:t>
            </a:r>
            <a:endParaRPr lang="en-GB" dirty="0"/>
          </a:p>
          <a:p>
            <a:r>
              <a:rPr lang="en-GB" dirty="0">
                <a:ea typeface="Calibri"/>
                <a:cs typeface="Calibri"/>
              </a:rPr>
              <a:t>Encourage learners to think about all the possible ways learning could change between now and 2042. </a:t>
            </a:r>
          </a:p>
          <a:p>
            <a:endParaRPr lang="en-GB" dirty="0">
              <a:ea typeface="Calibri"/>
              <a:cs typeface="Calibri"/>
            </a:endParaRPr>
          </a:p>
          <a:p>
            <a:r>
              <a:rPr lang="en-GB" dirty="0">
                <a:ea typeface="Calibri"/>
                <a:cs typeface="Calibri"/>
              </a:rPr>
              <a:t>Prompts could include:</a:t>
            </a:r>
          </a:p>
          <a:p>
            <a:pPr marL="171450" indent="-171450">
              <a:buFont typeface="Arial"/>
              <a:buChar char="•"/>
            </a:pPr>
            <a:r>
              <a:rPr lang="en-GB" dirty="0">
                <a:ea typeface="Calibri"/>
                <a:cs typeface="Calibri"/>
              </a:rPr>
              <a:t>Remote learning</a:t>
            </a:r>
          </a:p>
          <a:p>
            <a:pPr marL="171450" indent="-171450">
              <a:buFont typeface="Arial"/>
              <a:buChar char="•"/>
            </a:pPr>
            <a:r>
              <a:rPr lang="en-GB" dirty="0">
                <a:ea typeface="Calibri"/>
                <a:cs typeface="Calibri"/>
              </a:rPr>
              <a:t>Artificial intelligence</a:t>
            </a:r>
          </a:p>
          <a:p>
            <a:pPr marL="171450" indent="-171450">
              <a:buFont typeface="Arial"/>
              <a:buChar char="•"/>
            </a:pPr>
            <a:r>
              <a:rPr lang="en-GB" dirty="0">
                <a:ea typeface="Calibri"/>
                <a:cs typeface="Calibri"/>
              </a:rPr>
              <a:t>Global connections</a:t>
            </a:r>
          </a:p>
          <a:p>
            <a:pPr marL="171450" indent="-171450">
              <a:buFont typeface="Arial"/>
              <a:buChar char="•"/>
            </a:pPr>
            <a:r>
              <a:rPr lang="en-GB" dirty="0">
                <a:ea typeface="Calibri"/>
                <a:cs typeface="Calibri"/>
              </a:rPr>
              <a:t>Places where we learn</a:t>
            </a:r>
          </a:p>
          <a:p>
            <a:pPr marL="171450" indent="-171450">
              <a:buFont typeface="Arial"/>
              <a:buChar char="•"/>
            </a:pPr>
            <a:r>
              <a:rPr lang="en-GB" dirty="0">
                <a:ea typeface="Calibri"/>
                <a:cs typeface="Calibri"/>
              </a:rPr>
              <a:t>Green technology / economy</a:t>
            </a:r>
          </a:p>
          <a:p>
            <a:pPr marL="171450" indent="-171450">
              <a:buFont typeface="Arial"/>
              <a:buChar char="•"/>
            </a:pPr>
            <a:r>
              <a:rPr lang="en-GB" dirty="0">
                <a:ea typeface="Calibri"/>
                <a:cs typeface="Calibri"/>
              </a:rPr>
              <a:t>Energy</a:t>
            </a:r>
          </a:p>
          <a:p>
            <a:pPr marL="171450" indent="-171450">
              <a:buFont typeface="Arial"/>
              <a:buChar char="•"/>
            </a:pPr>
            <a:r>
              <a:rPr lang="en-GB" dirty="0">
                <a:ea typeface="Calibri"/>
                <a:cs typeface="Calibri"/>
              </a:rPr>
              <a:t>Climate change</a:t>
            </a:r>
          </a:p>
          <a:p>
            <a:pPr marL="171450" indent="-171450">
              <a:buFont typeface="Arial"/>
              <a:buChar char="•"/>
            </a:pPr>
            <a:r>
              <a:rPr lang="en-GB" dirty="0">
                <a:ea typeface="Calibri"/>
                <a:cs typeface="Calibri"/>
              </a:rPr>
              <a:t>Learning for Sustainability...</a:t>
            </a:r>
          </a:p>
          <a:p>
            <a:pPr marL="171450" indent="-171450">
              <a:buFont typeface="Arial"/>
              <a:buChar char="•"/>
            </a:pPr>
            <a:endParaRPr lang="en-GB" dirty="0">
              <a:ea typeface="Calibri"/>
              <a:cs typeface="Calibri"/>
            </a:endParaRPr>
          </a:p>
        </p:txBody>
      </p:sp>
      <p:sp>
        <p:nvSpPr>
          <p:cNvPr id="4" name="Slide Number Placeholder 3"/>
          <p:cNvSpPr>
            <a:spLocks noGrp="1"/>
          </p:cNvSpPr>
          <p:nvPr>
            <p:ph type="sldNum" sz="quarter" idx="10"/>
          </p:nvPr>
        </p:nvSpPr>
        <p:spPr/>
        <p:txBody>
          <a:bodyPr/>
          <a:lstStyle/>
          <a:p>
            <a:fld id="{14C24735-BD9A-48EC-9C0E-6EE35D90AE6E}" type="slidenum">
              <a:rPr lang="en-GB" smtClean="0"/>
              <a:t>25</a:t>
            </a:fld>
            <a:endParaRPr lang="en-GB"/>
          </a:p>
        </p:txBody>
      </p:sp>
    </p:spTree>
    <p:extLst>
      <p:ext uri="{BB962C8B-B14F-4D97-AF65-F5344CB8AC3E}">
        <p14:creationId xmlns:p14="http://schemas.microsoft.com/office/powerpoint/2010/main" val="89651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Option 3 – Learners could create a future newspaper front cover from the year 2042, describing what "more digital and more natural" learning looks like. </a:t>
            </a:r>
          </a:p>
          <a:p>
            <a:endParaRPr lang="en-GB" dirty="0">
              <a:ea typeface="Calibri"/>
              <a:cs typeface="Calibri"/>
            </a:endParaRPr>
          </a:p>
          <a:p>
            <a:r>
              <a:rPr lang="en-GB" dirty="0">
                <a:ea typeface="Calibri"/>
                <a:cs typeface="Calibri"/>
              </a:rPr>
              <a:t>Ask learners to consider the "More digital" and "More natural" statements along with "more..." anything else they feel education should be. </a:t>
            </a:r>
            <a:endParaRPr lang="en-GB" dirty="0"/>
          </a:p>
          <a:p>
            <a:r>
              <a:rPr lang="en-GB" dirty="0">
                <a:ea typeface="Calibri"/>
                <a:cs typeface="Calibri"/>
              </a:rPr>
              <a:t>Encourage learners to think about all the possible ways learning could change between now and 2042. </a:t>
            </a:r>
          </a:p>
          <a:p>
            <a:endParaRPr lang="en-GB" dirty="0">
              <a:ea typeface="Calibri"/>
              <a:cs typeface="Calibri"/>
            </a:endParaRPr>
          </a:p>
          <a:p>
            <a:r>
              <a:rPr lang="en-GB" dirty="0">
                <a:ea typeface="Calibri"/>
                <a:cs typeface="Calibri"/>
              </a:rPr>
              <a:t>Prompts could include:</a:t>
            </a:r>
          </a:p>
          <a:p>
            <a:pPr marL="171450" indent="-171450">
              <a:buFont typeface="Arial"/>
              <a:buChar char="•"/>
            </a:pPr>
            <a:r>
              <a:rPr lang="en-GB" dirty="0">
                <a:ea typeface="Calibri"/>
                <a:cs typeface="Calibri"/>
              </a:rPr>
              <a:t>Remote learning</a:t>
            </a:r>
          </a:p>
          <a:p>
            <a:pPr marL="171450" indent="-171450">
              <a:buFont typeface="Arial"/>
              <a:buChar char="•"/>
            </a:pPr>
            <a:r>
              <a:rPr lang="en-GB" dirty="0">
                <a:ea typeface="Calibri"/>
                <a:cs typeface="Calibri"/>
              </a:rPr>
              <a:t>Artificial intelligence</a:t>
            </a:r>
          </a:p>
          <a:p>
            <a:pPr marL="171450" indent="-171450">
              <a:buFont typeface="Arial"/>
              <a:buChar char="•"/>
            </a:pPr>
            <a:r>
              <a:rPr lang="en-GB" dirty="0">
                <a:ea typeface="Calibri"/>
                <a:cs typeface="Calibri"/>
              </a:rPr>
              <a:t>Global connections</a:t>
            </a:r>
          </a:p>
          <a:p>
            <a:pPr marL="171450" indent="-171450">
              <a:buFont typeface="Arial"/>
              <a:buChar char="•"/>
            </a:pPr>
            <a:r>
              <a:rPr lang="en-GB" dirty="0">
                <a:ea typeface="Calibri"/>
                <a:cs typeface="Calibri"/>
              </a:rPr>
              <a:t>Places where we learn</a:t>
            </a:r>
          </a:p>
          <a:p>
            <a:pPr marL="171450" indent="-171450">
              <a:buFont typeface="Arial"/>
              <a:buChar char="•"/>
            </a:pPr>
            <a:r>
              <a:rPr lang="en-GB" dirty="0">
                <a:ea typeface="Calibri"/>
                <a:cs typeface="Calibri"/>
              </a:rPr>
              <a:t>Green technology / economy</a:t>
            </a:r>
          </a:p>
          <a:p>
            <a:pPr marL="171450" indent="-171450">
              <a:buFont typeface="Arial"/>
              <a:buChar char="•"/>
            </a:pPr>
            <a:r>
              <a:rPr lang="en-GB" dirty="0">
                <a:ea typeface="Calibri"/>
                <a:cs typeface="Calibri"/>
              </a:rPr>
              <a:t>Energy</a:t>
            </a:r>
          </a:p>
          <a:p>
            <a:pPr marL="171450" indent="-171450">
              <a:buFont typeface="Arial"/>
              <a:buChar char="•"/>
            </a:pPr>
            <a:r>
              <a:rPr lang="en-GB" dirty="0">
                <a:ea typeface="Calibri"/>
                <a:cs typeface="Calibri"/>
              </a:rPr>
              <a:t>Climate change</a:t>
            </a:r>
          </a:p>
          <a:p>
            <a:pPr marL="171450" indent="-171450">
              <a:buFont typeface="Arial"/>
              <a:buChar char="•"/>
            </a:pPr>
            <a:r>
              <a:rPr lang="en-GB" dirty="0">
                <a:ea typeface="Calibri"/>
                <a:cs typeface="Calibri"/>
              </a:rPr>
              <a:t>Learning for Sustainability...</a:t>
            </a:r>
          </a:p>
          <a:p>
            <a:pPr marL="171450" indent="-171450">
              <a:buFont typeface="Arial"/>
              <a:buChar char="•"/>
            </a:pPr>
            <a:endParaRPr lang="en-GB" dirty="0">
              <a:ea typeface="Calibri"/>
              <a:cs typeface="Calibri"/>
            </a:endParaRPr>
          </a:p>
        </p:txBody>
      </p:sp>
      <p:sp>
        <p:nvSpPr>
          <p:cNvPr id="4" name="Slide Number Placeholder 3"/>
          <p:cNvSpPr>
            <a:spLocks noGrp="1"/>
          </p:cNvSpPr>
          <p:nvPr>
            <p:ph type="sldNum" sz="quarter" idx="10"/>
          </p:nvPr>
        </p:nvSpPr>
        <p:spPr/>
        <p:txBody>
          <a:bodyPr/>
          <a:lstStyle/>
          <a:p>
            <a:fld id="{14C24735-BD9A-48EC-9C0E-6EE35D90AE6E}" type="slidenum">
              <a:rPr lang="en-GB" smtClean="0"/>
              <a:t>26</a:t>
            </a:fld>
            <a:endParaRPr lang="en-GB"/>
          </a:p>
        </p:txBody>
      </p:sp>
    </p:spTree>
    <p:extLst>
      <p:ext uri="{BB962C8B-B14F-4D97-AF65-F5344CB8AC3E}">
        <p14:creationId xmlns:p14="http://schemas.microsoft.com/office/powerpoint/2010/main" val="58773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10"/>
          </p:nvPr>
        </p:nvSpPr>
        <p:spPr/>
        <p:txBody>
          <a:bodyPr/>
          <a:lstStyle/>
          <a:p>
            <a:fld id="{14C24735-BD9A-48EC-9C0E-6EE35D90AE6E}" type="slidenum">
              <a:rPr lang="en-GB" smtClean="0"/>
              <a:t>27</a:t>
            </a:fld>
            <a:endParaRPr lang="en-GB"/>
          </a:p>
        </p:txBody>
      </p:sp>
    </p:spTree>
    <p:extLst>
      <p:ext uri="{BB962C8B-B14F-4D97-AF65-F5344CB8AC3E}">
        <p14:creationId xmlns:p14="http://schemas.microsoft.com/office/powerpoint/2010/main" val="210017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From OECD (2020, p54)</a:t>
            </a:r>
          </a:p>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28</a:t>
            </a:fld>
            <a:endParaRPr lang="en-GB"/>
          </a:p>
        </p:txBody>
      </p:sp>
    </p:spTree>
    <p:extLst>
      <p:ext uri="{BB962C8B-B14F-4D97-AF65-F5344CB8AC3E}">
        <p14:creationId xmlns:p14="http://schemas.microsoft.com/office/powerpoint/2010/main" val="4167094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b="1" dirty="0">
                <a:hlinkClick r:id="rId3"/>
              </a:rPr>
              <a:t>Read the full Convention (pdf)</a:t>
            </a:r>
            <a:endParaRPr lang="en-GB" dirty="0"/>
          </a:p>
          <a:p>
            <a:r>
              <a:rPr lang="en-GB" b="1" dirty="0">
                <a:hlinkClick r:id="rId4"/>
              </a:rPr>
              <a:t>Read a summary of the UN Convention (pdf)</a:t>
            </a:r>
            <a:endParaRPr lang="en-GB" dirty="0"/>
          </a:p>
          <a:p>
            <a:r>
              <a:rPr lang="en-GB" b="1" dirty="0"/>
              <a:t>Read a summary of the UN Convention</a:t>
            </a:r>
          </a:p>
          <a:p>
            <a:r>
              <a:rPr lang="en-GB" cap="all" dirty="0">
                <a:hlinkClick r:id="rId4"/>
              </a:rPr>
              <a:t>DOWNLOAD</a:t>
            </a:r>
            <a:endParaRPr lang="en-GB" dirty="0"/>
          </a:p>
          <a:p>
            <a:r>
              <a:rPr lang="en-GB" b="1" dirty="0"/>
              <a:t>Read the full UN Convention</a:t>
            </a:r>
          </a:p>
          <a:p>
            <a:r>
              <a:rPr lang="en-GB" cap="all" dirty="0">
                <a:hlinkClick r:id="rId5"/>
              </a:rPr>
              <a:t>DOWNLOAD</a:t>
            </a:r>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30</a:t>
            </a:fld>
            <a:endParaRPr lang="en-GB"/>
          </a:p>
        </p:txBody>
      </p:sp>
    </p:spTree>
    <p:extLst>
      <p:ext uri="{BB962C8B-B14F-4D97-AF65-F5344CB8AC3E}">
        <p14:creationId xmlns:p14="http://schemas.microsoft.com/office/powerpoint/2010/main" val="603530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C24735-BD9A-48EC-9C0E-6EE35D90AE6E}" type="slidenum">
              <a:rPr lang="en-GB" smtClean="0"/>
              <a:t>2</a:t>
            </a:fld>
            <a:endParaRPr lang="en-GB"/>
          </a:p>
        </p:txBody>
      </p:sp>
    </p:spTree>
    <p:extLst>
      <p:ext uri="{BB962C8B-B14F-4D97-AF65-F5344CB8AC3E}">
        <p14:creationId xmlns:p14="http://schemas.microsoft.com/office/powerpoint/2010/main" val="1669639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C24735-BD9A-48EC-9C0E-6EE35D90AE6E}" type="slidenum">
              <a:rPr lang="en-GB" smtClean="0"/>
              <a:t>31</a:t>
            </a:fld>
            <a:endParaRPr lang="en-GB"/>
          </a:p>
        </p:txBody>
      </p:sp>
    </p:spTree>
    <p:extLst>
      <p:ext uri="{BB962C8B-B14F-4D97-AF65-F5344CB8AC3E}">
        <p14:creationId xmlns:p14="http://schemas.microsoft.com/office/powerpoint/2010/main" val="3511479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C24735-BD9A-48EC-9C0E-6EE35D90AE6E}" type="slidenum">
              <a:rPr lang="en-GB" smtClean="0"/>
              <a:t>32</a:t>
            </a:fld>
            <a:endParaRPr lang="en-GB"/>
          </a:p>
        </p:txBody>
      </p:sp>
    </p:spTree>
    <p:extLst>
      <p:ext uri="{BB962C8B-B14F-4D97-AF65-F5344CB8AC3E}">
        <p14:creationId xmlns:p14="http://schemas.microsoft.com/office/powerpoint/2010/main" val="3388364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C24735-BD9A-48EC-9C0E-6EE35D90AE6E}" type="slidenum">
              <a:rPr lang="en-GB" smtClean="0"/>
              <a:t>34</a:t>
            </a:fld>
            <a:endParaRPr lang="en-GB"/>
          </a:p>
        </p:txBody>
      </p:sp>
    </p:spTree>
    <p:extLst>
      <p:ext uri="{BB962C8B-B14F-4D97-AF65-F5344CB8AC3E}">
        <p14:creationId xmlns:p14="http://schemas.microsoft.com/office/powerpoint/2010/main" val="3625737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grids can be printed off A3</a:t>
            </a:r>
            <a:r>
              <a:rPr lang="en-GB" baseline="0" dirty="0"/>
              <a:t> or learners can draw quadrants on a large piece of paper.  </a:t>
            </a:r>
          </a:p>
          <a:p>
            <a:endParaRPr lang="en-GB" baseline="0" dirty="0"/>
          </a:p>
          <a:p>
            <a:r>
              <a:rPr lang="en-GB" dirty="0"/>
              <a:t>Learners are asked to work in teams of</a:t>
            </a:r>
            <a:r>
              <a:rPr lang="en-GB" baseline="0" dirty="0"/>
              <a:t> about 5:</a:t>
            </a:r>
          </a:p>
          <a:p>
            <a:endParaRPr lang="en-GB" baseline="0" dirty="0"/>
          </a:p>
          <a:p>
            <a:pPr marL="171450" indent="-171450">
              <a:buFont typeface="Arial" panose="020B0604020202020204" pitchFamily="34" charset="0"/>
              <a:buChar char="•"/>
            </a:pPr>
            <a:r>
              <a:rPr lang="en-GB" baseline="0" dirty="0"/>
              <a:t>Think about the statement in the centre in relation to Scottish education in the future. </a:t>
            </a:r>
          </a:p>
          <a:p>
            <a:pPr marL="171450" indent="-171450">
              <a:buFont typeface="Arial" panose="020B0604020202020204" pitchFamily="34" charset="0"/>
              <a:buChar char="•"/>
            </a:pPr>
            <a:r>
              <a:rPr lang="en-GB" baseline="0" dirty="0"/>
              <a:t>One </a:t>
            </a:r>
            <a:r>
              <a:rPr lang="en-GB" dirty="0" err="1"/>
              <a:t>idae</a:t>
            </a:r>
            <a:r>
              <a:rPr lang="en-GB" dirty="0"/>
              <a:t> </a:t>
            </a:r>
            <a:r>
              <a:rPr lang="en-GB" baseline="0" dirty="0"/>
              <a:t>per post-it note: write down all the things you think are strong / wrong / missing / challenges.</a:t>
            </a:r>
            <a:r>
              <a:rPr lang="en-GB" dirty="0"/>
              <a:t> </a:t>
            </a:r>
            <a:endParaRPr lang="en-GB" baseline="0" dirty="0">
              <a:cs typeface="Calibri"/>
            </a:endParaRPr>
          </a:p>
          <a:p>
            <a:pPr marL="171450" indent="-171450">
              <a:buFont typeface="Arial" panose="020B0604020202020204" pitchFamily="34" charset="0"/>
              <a:buChar char="•"/>
            </a:pPr>
            <a:r>
              <a:rPr lang="en-GB" baseline="0" dirty="0"/>
              <a:t>Write straight on to the paper if easier. </a:t>
            </a:r>
          </a:p>
          <a:p>
            <a:pPr marL="171450" indent="-171450">
              <a:buFont typeface="Arial" panose="020B0604020202020204" pitchFamily="34" charset="0"/>
              <a:buChar char="•"/>
            </a:pPr>
            <a:r>
              <a:rPr lang="en-GB" baseline="0" dirty="0"/>
              <a:t>Ensure input from everyone in the team. </a:t>
            </a:r>
          </a:p>
          <a:p>
            <a:pPr marL="171450" indent="-171450">
              <a:buFont typeface="Arial" panose="020B0604020202020204" pitchFamily="34" charset="0"/>
              <a:buChar char="•"/>
            </a:pPr>
            <a:r>
              <a:rPr lang="en-GB" baseline="0" dirty="0"/>
              <a:t>Identify points of agreement and disagreement to feedback. </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Teacher facilitates class discussion coming out of main points. Option to synthesise team sheets into a class response. </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35</a:t>
            </a:fld>
            <a:endParaRPr lang="en-GB"/>
          </a:p>
        </p:txBody>
      </p:sp>
    </p:spTree>
    <p:extLst>
      <p:ext uri="{BB962C8B-B14F-4D97-AF65-F5344CB8AC3E}">
        <p14:creationId xmlns:p14="http://schemas.microsoft.com/office/powerpoint/2010/main" val="2284322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From OECD (2020, </a:t>
            </a:r>
            <a:r>
              <a:rPr lang="en-GB" err="1"/>
              <a:t>p54</a:t>
            </a:r>
            <a:r>
              <a:rPr lang="en-GB"/>
              <a:t>)</a:t>
            </a:r>
          </a:p>
        </p:txBody>
      </p:sp>
      <p:sp>
        <p:nvSpPr>
          <p:cNvPr id="4" name="Slide Number Placeholder 3"/>
          <p:cNvSpPr>
            <a:spLocks noGrp="1"/>
          </p:cNvSpPr>
          <p:nvPr>
            <p:ph type="sldNum" sz="quarter" idx="10"/>
          </p:nvPr>
        </p:nvSpPr>
        <p:spPr/>
        <p:txBody>
          <a:bodyPr/>
          <a:lstStyle/>
          <a:p>
            <a:fld id="{14C24735-BD9A-48EC-9C0E-6EE35D90AE6E}" type="slidenum">
              <a:rPr lang="en-GB" smtClean="0"/>
              <a:t>36</a:t>
            </a:fld>
            <a:endParaRPr lang="en-GB"/>
          </a:p>
        </p:txBody>
      </p:sp>
    </p:spTree>
    <p:extLst>
      <p:ext uri="{BB962C8B-B14F-4D97-AF65-F5344CB8AC3E}">
        <p14:creationId xmlns:p14="http://schemas.microsoft.com/office/powerpoint/2010/main" val="3860428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From OECD (2020, </a:t>
            </a:r>
            <a:r>
              <a:rPr lang="en-GB" err="1"/>
              <a:t>p54</a:t>
            </a:r>
            <a:r>
              <a:rPr lang="en-GB"/>
              <a:t>)</a:t>
            </a:r>
          </a:p>
        </p:txBody>
      </p:sp>
      <p:sp>
        <p:nvSpPr>
          <p:cNvPr id="4" name="Slide Number Placeholder 3"/>
          <p:cNvSpPr>
            <a:spLocks noGrp="1"/>
          </p:cNvSpPr>
          <p:nvPr>
            <p:ph type="sldNum" sz="quarter" idx="10"/>
          </p:nvPr>
        </p:nvSpPr>
        <p:spPr/>
        <p:txBody>
          <a:bodyPr/>
          <a:lstStyle/>
          <a:p>
            <a:fld id="{14C24735-BD9A-48EC-9C0E-6EE35D90AE6E}" type="slidenum">
              <a:rPr lang="en-GB" smtClean="0"/>
              <a:t>38</a:t>
            </a:fld>
            <a:endParaRPr lang="en-GB"/>
          </a:p>
        </p:txBody>
      </p:sp>
    </p:spTree>
    <p:extLst>
      <p:ext uri="{BB962C8B-B14F-4D97-AF65-F5344CB8AC3E}">
        <p14:creationId xmlns:p14="http://schemas.microsoft.com/office/powerpoint/2010/main" val="2353180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C24735-BD9A-48EC-9C0E-6EE35D90AE6E}" type="slidenum">
              <a:rPr lang="en-GB" smtClean="0"/>
              <a:t>42</a:t>
            </a:fld>
            <a:endParaRPr lang="en-GB"/>
          </a:p>
        </p:txBody>
      </p:sp>
    </p:spTree>
    <p:extLst>
      <p:ext uri="{BB962C8B-B14F-4D97-AF65-F5344CB8AC3E}">
        <p14:creationId xmlns:p14="http://schemas.microsoft.com/office/powerpoint/2010/main" val="1848619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C24735-BD9A-48EC-9C0E-6EE35D90AE6E}" type="slidenum">
              <a:rPr lang="en-GB" smtClean="0"/>
              <a:t>43</a:t>
            </a:fld>
            <a:endParaRPr lang="en-GB"/>
          </a:p>
        </p:txBody>
      </p:sp>
    </p:spTree>
    <p:extLst>
      <p:ext uri="{BB962C8B-B14F-4D97-AF65-F5344CB8AC3E}">
        <p14:creationId xmlns:p14="http://schemas.microsoft.com/office/powerpoint/2010/main" val="820052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C24735-BD9A-48EC-9C0E-6EE35D90AE6E}" type="slidenum">
              <a:rPr lang="en-GB" smtClean="0"/>
              <a:t>44</a:t>
            </a:fld>
            <a:endParaRPr lang="en-GB"/>
          </a:p>
        </p:txBody>
      </p:sp>
    </p:spTree>
    <p:extLst>
      <p:ext uri="{BB962C8B-B14F-4D97-AF65-F5344CB8AC3E}">
        <p14:creationId xmlns:p14="http://schemas.microsoft.com/office/powerpoint/2010/main" val="18265814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C24735-BD9A-48EC-9C0E-6EE35D90AE6E}" type="slidenum">
              <a:rPr lang="en-GB" smtClean="0"/>
              <a:t>45</a:t>
            </a:fld>
            <a:endParaRPr lang="en-GB"/>
          </a:p>
        </p:txBody>
      </p:sp>
    </p:spTree>
    <p:extLst>
      <p:ext uri="{BB962C8B-B14F-4D97-AF65-F5344CB8AC3E}">
        <p14:creationId xmlns:p14="http://schemas.microsoft.com/office/powerpoint/2010/main" val="321680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C24735-BD9A-48EC-9C0E-6EE35D90AE6E}" type="slidenum">
              <a:rPr lang="en-GB" smtClean="0"/>
              <a:t>3</a:t>
            </a:fld>
            <a:endParaRPr lang="en-GB"/>
          </a:p>
        </p:txBody>
      </p:sp>
    </p:spTree>
    <p:extLst>
      <p:ext uri="{BB962C8B-B14F-4D97-AF65-F5344CB8AC3E}">
        <p14:creationId xmlns:p14="http://schemas.microsoft.com/office/powerpoint/2010/main" val="2249672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www.w2050.org megatrends</a:t>
            </a:r>
          </a:p>
          <a:p>
            <a:endParaRPr lang="en-GB" dirty="0"/>
          </a:p>
          <a:p>
            <a:pPr marL="514350" indent="-514350">
              <a:buFont typeface="+mj-lt"/>
              <a:buAutoNum type="arabicPeriod"/>
            </a:pPr>
            <a:r>
              <a:rPr lang="en-US" sz="1200" dirty="0"/>
              <a:t>EXPONENTIAL TECHNOLOGIES RADICALLY RESHAPING THE WORLD.</a:t>
            </a:r>
          </a:p>
          <a:p>
            <a:pPr marL="514350" indent="-514350">
              <a:buFont typeface="+mj-lt"/>
              <a:buAutoNum type="arabicPeriod"/>
            </a:pPr>
            <a:r>
              <a:rPr lang="en-US" sz="1200" dirty="0"/>
              <a:t>DISRUPTION FROM CLIMATE CHANGE, ENERGY TRANSITION IS ONLY THE BEGINNING.</a:t>
            </a:r>
          </a:p>
          <a:p>
            <a:pPr marL="514350" indent="-514350">
              <a:buFont typeface="+mj-lt"/>
              <a:buAutoNum type="arabicPeriod"/>
            </a:pPr>
            <a:r>
              <a:rPr lang="en-US" sz="1200" dirty="0"/>
              <a:t>THE WORKPLACE CARES LESS ABOUT EDUCATION, MORE ABOUT SKILLS.</a:t>
            </a:r>
          </a:p>
          <a:p>
            <a:pPr marL="514350" indent="-514350">
              <a:buFont typeface="+mj-lt"/>
              <a:buAutoNum type="arabicPeriod"/>
            </a:pPr>
            <a:r>
              <a:rPr lang="en-US" sz="1200" dirty="0">
                <a:solidFill>
                  <a:srgbClr val="0070C0"/>
                </a:solidFill>
              </a:rPr>
              <a:t>SOCIETAL DISTRUST, FRAGMENTATION ARE SURGING.</a:t>
            </a:r>
          </a:p>
          <a:p>
            <a:pPr marL="514350" indent="-514350">
              <a:buFont typeface="+mj-lt"/>
              <a:buAutoNum type="arabicPeriod"/>
            </a:pPr>
            <a:r>
              <a:rPr lang="en-US" sz="1200" dirty="0"/>
              <a:t>DEMOCRATIC GOVERNANCE INSTITUTIONS UNDER PRESSURE.</a:t>
            </a:r>
          </a:p>
          <a:p>
            <a:endParaRPr lang="en-GB" dirty="0"/>
          </a:p>
        </p:txBody>
      </p:sp>
      <p:sp>
        <p:nvSpPr>
          <p:cNvPr id="4" name="Slide Number Placeholder 3"/>
          <p:cNvSpPr>
            <a:spLocks noGrp="1"/>
          </p:cNvSpPr>
          <p:nvPr>
            <p:ph type="sldNum" sz="quarter" idx="5"/>
          </p:nvPr>
        </p:nvSpPr>
        <p:spPr/>
        <p:txBody>
          <a:bodyPr/>
          <a:lstStyle/>
          <a:p>
            <a:fld id="{14C24735-BD9A-48EC-9C0E-6EE35D90AE6E}" type="slidenum">
              <a:rPr lang="en-GB" smtClean="0"/>
              <a:t>8</a:t>
            </a:fld>
            <a:endParaRPr lang="en-GB"/>
          </a:p>
        </p:txBody>
      </p:sp>
    </p:spTree>
    <p:extLst>
      <p:ext uri="{BB962C8B-B14F-4D97-AF65-F5344CB8AC3E}">
        <p14:creationId xmlns:p14="http://schemas.microsoft.com/office/powerpoint/2010/main" val="203048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smtClean="0"/>
              <a:t>With cars, we can</a:t>
            </a:r>
            <a:r>
              <a:rPr lang="en-GB" baseline="0" dirty="0" smtClean="0"/>
              <a:t> guess what is coming next.</a:t>
            </a:r>
            <a:r>
              <a:rPr lang="en-GB" dirty="0" smtClean="0"/>
              <a:t> </a:t>
            </a:r>
            <a:r>
              <a:rPr lang="en-GB" baseline="0" dirty="0" smtClean="0"/>
              <a:t> With education, you have the opportunity to shape what is coming next.</a:t>
            </a:r>
            <a:r>
              <a:rPr lang="en-GB" dirty="0" smtClean="0"/>
              <a:t> </a:t>
            </a:r>
          </a:p>
          <a:p>
            <a:endParaRPr lang="en-US" dirty="0" smtClean="0"/>
          </a:p>
          <a:p>
            <a:r>
              <a:rPr lang="en-US" dirty="0" err="1" smtClean="0"/>
              <a:t>Emphasising</a:t>
            </a:r>
            <a:r>
              <a:rPr lang="en-US" dirty="0" smtClean="0"/>
              <a:t> that YOU have the opportunity to shape what Scottish education looks like. </a:t>
            </a:r>
            <a:endParaRPr lang="en-US" dirty="0" smtClean="0">
              <a:cs typeface="Calibri"/>
            </a:endParaRPr>
          </a:p>
          <a:p>
            <a:r>
              <a:rPr lang="en-US" dirty="0" smtClean="0"/>
              <a:t>YOUR voice is really important</a:t>
            </a:r>
            <a:endParaRPr lang="en-US" dirty="0">
              <a:cs typeface="Calibri"/>
            </a:endParaRPr>
          </a:p>
        </p:txBody>
      </p:sp>
      <p:sp>
        <p:nvSpPr>
          <p:cNvPr id="4" name="Slide Number Placeholder 3"/>
          <p:cNvSpPr>
            <a:spLocks noGrp="1"/>
          </p:cNvSpPr>
          <p:nvPr>
            <p:ph type="sldNum" sz="quarter" idx="5"/>
          </p:nvPr>
        </p:nvSpPr>
        <p:spPr/>
        <p:txBody>
          <a:bodyPr/>
          <a:lstStyle/>
          <a:p>
            <a:fld id="{14C24735-BD9A-48EC-9C0E-6EE35D90AE6E}" type="slidenum">
              <a:rPr lang="en-GB" smtClean="0"/>
              <a:t>9</a:t>
            </a:fld>
            <a:endParaRPr lang="en-GB"/>
          </a:p>
        </p:txBody>
      </p:sp>
    </p:spTree>
    <p:extLst>
      <p:ext uri="{BB962C8B-B14F-4D97-AF65-F5344CB8AC3E}">
        <p14:creationId xmlns:p14="http://schemas.microsoft.com/office/powerpoint/2010/main" val="213422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a:t>
            </a:r>
            <a:r>
              <a:rPr lang="en-GB" baseline="0" dirty="0"/>
              <a:t> for provocation / discussion:</a:t>
            </a:r>
          </a:p>
          <a:p>
            <a:endParaRPr lang="en-GB" baseline="0" dirty="0"/>
          </a:p>
          <a:p>
            <a:pPr marL="171450" indent="-171450">
              <a:buFontTx/>
              <a:buChar char="-"/>
            </a:pPr>
            <a:r>
              <a:rPr lang="en-GB" baseline="0" dirty="0"/>
              <a:t>Where do you learn?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a:t>Learning outside of school?  With family, youth groups, sports teams… just by being a brother, sister, uncle, granddaughter…</a:t>
            </a:r>
          </a:p>
          <a:p>
            <a:pPr marL="171450" indent="-171450">
              <a:buFontTx/>
              <a:buChar char="-"/>
            </a:pPr>
            <a:r>
              <a:rPr lang="en-GB" baseline="0" dirty="0"/>
              <a:t>What do remember most about your time at nursery / primary / early secondary school? Trips, visits, experiences…</a:t>
            </a:r>
          </a:p>
          <a:p>
            <a:pPr marL="171450" indent="-171450">
              <a:buFontTx/>
              <a:buChar char="-"/>
            </a:pPr>
            <a:r>
              <a:rPr lang="en-GB" baseline="0" dirty="0"/>
              <a:t>What has been really strong? What learning have you valued most?</a:t>
            </a:r>
          </a:p>
          <a:p>
            <a:pPr marL="171450" indent="-171450">
              <a:buFontTx/>
              <a:buChar char="-"/>
            </a:pPr>
            <a:r>
              <a:rPr lang="en-GB" baseline="0" dirty="0"/>
              <a:t>What kind of learning really gets you fired up &amp; curious?  Excites you?</a:t>
            </a:r>
          </a:p>
          <a:p>
            <a:pPr marL="171450" indent="-171450">
              <a:buFontTx/>
              <a:buChar char="-"/>
            </a:pPr>
            <a:r>
              <a:rPr lang="en-GB" baseline="0" dirty="0"/>
              <a:t>What bores you?  What’s been a waste of time?</a:t>
            </a:r>
          </a:p>
          <a:p>
            <a:pPr marL="171450" indent="-171450">
              <a:buFontTx/>
              <a:buChar char="-"/>
            </a:pPr>
            <a:r>
              <a:rPr lang="en-GB" baseline="0" dirty="0"/>
              <a:t>What learning is important in this community? ( settings could add own photos / context, if desired)</a:t>
            </a:r>
            <a:endParaRPr lang="en-GB" dirty="0"/>
          </a:p>
        </p:txBody>
      </p:sp>
      <p:sp>
        <p:nvSpPr>
          <p:cNvPr id="4" name="Slide Number Placeholder 3"/>
          <p:cNvSpPr>
            <a:spLocks noGrp="1"/>
          </p:cNvSpPr>
          <p:nvPr>
            <p:ph type="sldNum" sz="quarter" idx="5"/>
          </p:nvPr>
        </p:nvSpPr>
        <p:spPr/>
        <p:txBody>
          <a:bodyPr/>
          <a:lstStyle/>
          <a:p>
            <a:fld id="{14C24735-BD9A-48EC-9C0E-6EE35D90AE6E}" type="slidenum">
              <a:rPr lang="en-GB" smtClean="0"/>
              <a:t>10</a:t>
            </a:fld>
            <a:endParaRPr lang="en-GB"/>
          </a:p>
        </p:txBody>
      </p:sp>
    </p:spTree>
    <p:extLst>
      <p:ext uri="{BB962C8B-B14F-4D97-AF65-F5344CB8AC3E}">
        <p14:creationId xmlns:p14="http://schemas.microsoft.com/office/powerpoint/2010/main" val="2725298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Facilitator</a:t>
            </a:r>
            <a:r>
              <a:rPr lang="en-GB" baseline="0" dirty="0" smtClean="0"/>
              <a:t> uses prompts from key and optional questions to explore particular areas in further depth and / or surface themes which have not come up. </a:t>
            </a:r>
          </a:p>
          <a:p>
            <a:endParaRPr lang="en-US" dirty="0" smtClean="0"/>
          </a:p>
          <a:p>
            <a:pPr>
              <a:lnSpc>
                <a:spcPct val="90000"/>
              </a:lnSpc>
              <a:spcBef>
                <a:spcPts val="1000"/>
              </a:spcBef>
            </a:pPr>
            <a:r>
              <a:rPr lang="en-GB" b="1" dirty="0" smtClean="0"/>
              <a:t>Our Future Learning: </a:t>
            </a:r>
            <a:r>
              <a:rPr lang="en-GB" dirty="0" smtClean="0"/>
              <a:t>How can high quality educational experiences, teaching, and learning be best supported for children and young people in Scotland?</a:t>
            </a:r>
            <a:endParaRPr lang="en-US" dirty="0" smtClean="0"/>
          </a:p>
          <a:p>
            <a:pPr>
              <a:lnSpc>
                <a:spcPct val="90000"/>
              </a:lnSpc>
              <a:spcBef>
                <a:spcPts val="1000"/>
              </a:spcBef>
            </a:pPr>
            <a:r>
              <a:rPr lang="en-GB" b="1" dirty="0" smtClean="0"/>
              <a:t>Our Future Equity: </a:t>
            </a:r>
            <a:r>
              <a:rPr lang="en-GB" dirty="0" smtClean="0"/>
              <a:t>How can every child and young person’s individual needs be supported and addressed in </a:t>
            </a:r>
            <a:r>
              <a:rPr lang="en-GB" dirty="0" smtClean="0">
                <a:cs typeface="+mn-lt"/>
              </a:rPr>
              <a:t/>
            </a:r>
            <a:br>
              <a:rPr lang="en-GB" dirty="0" smtClean="0">
                <a:cs typeface="+mn-lt"/>
              </a:rPr>
            </a:br>
            <a:r>
              <a:rPr lang="en-GB" dirty="0" smtClean="0"/>
              <a:t>the future?</a:t>
            </a:r>
            <a:endParaRPr lang="en-US" dirty="0" smtClean="0"/>
          </a:p>
          <a:p>
            <a:pPr>
              <a:lnSpc>
                <a:spcPct val="90000"/>
              </a:lnSpc>
              <a:spcBef>
                <a:spcPts val="1000"/>
              </a:spcBef>
            </a:pPr>
            <a:r>
              <a:rPr lang="en-GB" b="1" dirty="0" smtClean="0"/>
              <a:t>Our Future Well-Being: </a:t>
            </a:r>
            <a:r>
              <a:rPr lang="en-GB" dirty="0" smtClean="0"/>
              <a:t>How can children and young people’s mental, emotional, social, and physical wellbeing and safety be cared for and supported in the future?</a:t>
            </a:r>
            <a:endParaRPr lang="en-US" dirty="0" smtClean="0"/>
          </a:p>
          <a:p>
            <a:pPr>
              <a:lnSpc>
                <a:spcPct val="90000"/>
              </a:lnSpc>
              <a:spcBef>
                <a:spcPts val="1000"/>
              </a:spcBef>
            </a:pPr>
            <a:r>
              <a:rPr lang="en-GB" b="1" dirty="0" smtClean="0"/>
              <a:t>Our Future Rights: </a:t>
            </a:r>
            <a:r>
              <a:rPr lang="en-GB" dirty="0" smtClean="0"/>
              <a:t>How can the right of every child and young person to have opportunities to develop their full potential be achieved in future?</a:t>
            </a:r>
            <a:endParaRPr lang="en-US" dirty="0" smtClean="0"/>
          </a:p>
          <a:p>
            <a:pPr>
              <a:lnSpc>
                <a:spcPct val="90000"/>
              </a:lnSpc>
              <a:spcBef>
                <a:spcPts val="1000"/>
              </a:spcBef>
            </a:pPr>
            <a:r>
              <a:rPr lang="en-GB" b="1" dirty="0" smtClean="0"/>
              <a:t>Our Future World: </a:t>
            </a:r>
            <a:r>
              <a:rPr lang="en-GB" dirty="0" smtClean="0"/>
              <a:t>How can children and young people be helped to learn about our changing world, so they feel able to positively contribute?</a:t>
            </a:r>
            <a:endParaRPr lang="en-US" dirty="0" smtClean="0"/>
          </a:p>
          <a:p>
            <a:pPr>
              <a:lnSpc>
                <a:spcPct val="90000"/>
              </a:lnSpc>
              <a:spcBef>
                <a:spcPts val="1000"/>
              </a:spcBef>
            </a:pPr>
            <a:r>
              <a:rPr lang="en-GB" b="1" dirty="0" smtClean="0"/>
              <a:t>Opportunity for Additional Comments </a:t>
            </a:r>
            <a:r>
              <a:rPr lang="en-GB" dirty="0" smtClean="0"/>
              <a:t>Do you have any other comments that you would like to provide about a vision for the future of Scottish Education?</a:t>
            </a:r>
            <a:endParaRPr lang="en-GB" dirty="0"/>
          </a:p>
        </p:txBody>
      </p:sp>
      <p:sp>
        <p:nvSpPr>
          <p:cNvPr id="4" name="Slide Number Placeholder 3"/>
          <p:cNvSpPr>
            <a:spLocks noGrp="1"/>
          </p:cNvSpPr>
          <p:nvPr>
            <p:ph type="sldNum" sz="quarter" idx="5"/>
          </p:nvPr>
        </p:nvSpPr>
        <p:spPr/>
        <p:txBody>
          <a:bodyPr/>
          <a:lstStyle/>
          <a:p>
            <a:fld id="{14C24735-BD9A-48EC-9C0E-6EE35D90AE6E}" type="slidenum">
              <a:rPr lang="en-GB" smtClean="0"/>
              <a:t>14</a:t>
            </a:fld>
            <a:endParaRPr lang="en-GB"/>
          </a:p>
        </p:txBody>
      </p:sp>
    </p:spTree>
    <p:extLst>
      <p:ext uri="{BB962C8B-B14F-4D97-AF65-F5344CB8AC3E}">
        <p14:creationId xmlns:p14="http://schemas.microsoft.com/office/powerpoint/2010/main" val="2498947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24735-BD9A-48EC-9C0E-6EE35D90AE6E}" type="slidenum">
              <a:rPr lang="en-GB" smtClean="0"/>
              <a:t>15</a:t>
            </a:fld>
            <a:endParaRPr lang="en-GB"/>
          </a:p>
        </p:txBody>
      </p:sp>
    </p:spTree>
    <p:extLst>
      <p:ext uri="{BB962C8B-B14F-4D97-AF65-F5344CB8AC3E}">
        <p14:creationId xmlns:p14="http://schemas.microsoft.com/office/powerpoint/2010/main" val="1029495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C24735-BD9A-48EC-9C0E-6EE35D90AE6E}" type="slidenum">
              <a:rPr lang="en-GB" smtClean="0"/>
              <a:t>16</a:t>
            </a:fld>
            <a:endParaRPr lang="en-GB"/>
          </a:p>
        </p:txBody>
      </p:sp>
    </p:spTree>
    <p:extLst>
      <p:ext uri="{BB962C8B-B14F-4D97-AF65-F5344CB8AC3E}">
        <p14:creationId xmlns:p14="http://schemas.microsoft.com/office/powerpoint/2010/main" val="2624315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6DE30225-8564-44BD-7303-368681272E49}"/>
              </a:ext>
            </a:extLst>
          </p:cNvPr>
          <p:cNvSpPr/>
          <p:nvPr userDrawn="1"/>
        </p:nvSpPr>
        <p:spPr>
          <a:xfrm>
            <a:off x="3958752" y="5645323"/>
            <a:ext cx="711640" cy="679293"/>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20">
            <a:extLst>
              <a:ext uri="{FF2B5EF4-FFF2-40B4-BE49-F238E27FC236}">
                <a16:creationId xmlns:a16="http://schemas.microsoft.com/office/drawing/2014/main" id="{75C8F346-112F-D302-782D-9DE8A921A7F2}"/>
              </a:ext>
            </a:extLst>
          </p:cNvPr>
          <p:cNvSpPr/>
          <p:nvPr userDrawn="1"/>
        </p:nvSpPr>
        <p:spPr>
          <a:xfrm rot="5400000">
            <a:off x="2935577" y="5281041"/>
            <a:ext cx="938341" cy="895689"/>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A8594CDE-270D-6ACA-277E-AFDBD1DC1D14}"/>
              </a:ext>
            </a:extLst>
          </p:cNvPr>
          <p:cNvSpPr/>
          <p:nvPr userDrawn="1"/>
        </p:nvSpPr>
        <p:spPr>
          <a:xfrm>
            <a:off x="5631499" y="5190936"/>
            <a:ext cx="929002" cy="929002"/>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a:extLst>
              <a:ext uri="{FF2B5EF4-FFF2-40B4-BE49-F238E27FC236}">
                <a16:creationId xmlns:a16="http://schemas.microsoft.com/office/drawing/2014/main" id="{367ED82C-1796-61CE-1E06-CF92362329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836718" y="1002121"/>
            <a:ext cx="5465009" cy="4870663"/>
          </a:xfrm>
          <a:prstGeom prst="rect">
            <a:avLst/>
          </a:prstGeom>
        </p:spPr>
      </p:pic>
      <p:sp>
        <p:nvSpPr>
          <p:cNvPr id="6" name="Rectangle 5">
            <a:extLst>
              <a:ext uri="{FF2B5EF4-FFF2-40B4-BE49-F238E27FC236}">
                <a16:creationId xmlns:a16="http://schemas.microsoft.com/office/drawing/2014/main" id="{B539B71F-62B8-CAAB-4204-3921DC8F9675}"/>
              </a:ext>
            </a:extLst>
          </p:cNvPr>
          <p:cNvSpPr/>
          <p:nvPr userDrawn="1"/>
        </p:nvSpPr>
        <p:spPr>
          <a:xfrm>
            <a:off x="-1" y="5847481"/>
            <a:ext cx="12301729"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icon&#10;&#10;Description automatically generated">
            <a:extLst>
              <a:ext uri="{FF2B5EF4-FFF2-40B4-BE49-F238E27FC236}">
                <a16:creationId xmlns:a16="http://schemas.microsoft.com/office/drawing/2014/main" id="{067376F9-7E69-91D7-816D-C2CF12C205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4264" y="209721"/>
            <a:ext cx="774625" cy="547402"/>
          </a:xfrm>
          <a:prstGeom prst="rect">
            <a:avLst/>
          </a:prstGeom>
        </p:spPr>
      </p:pic>
      <p:sp>
        <p:nvSpPr>
          <p:cNvPr id="3" name="Rectangle 2">
            <a:extLst>
              <a:ext uri="{FF2B5EF4-FFF2-40B4-BE49-F238E27FC236}">
                <a16:creationId xmlns:a16="http://schemas.microsoft.com/office/drawing/2014/main" id="{E6002415-94AA-FC66-16B9-9BC96AA5C9C7}"/>
              </a:ext>
            </a:extLst>
          </p:cNvPr>
          <p:cNvSpPr/>
          <p:nvPr userDrawn="1"/>
        </p:nvSpPr>
        <p:spPr>
          <a:xfrm>
            <a:off x="205059" y="6048380"/>
            <a:ext cx="8205015" cy="799472"/>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1" dirty="0">
                <a:latin typeface="Arial" panose="020B0604020202020204" pitchFamily="34" charset="0"/>
                <a:cs typeface="Arial" panose="020B0604020202020204" pitchFamily="34" charset="0"/>
              </a:rPr>
              <a:t>Discussion guide for groups of  </a:t>
            </a:r>
            <a:r>
              <a:rPr lang="en-US" sz="3200" b="1" dirty="0">
                <a:solidFill>
                  <a:srgbClr val="FC8F56"/>
                </a:solidFill>
                <a:latin typeface="Arial" panose="020B0604020202020204" pitchFamily="34" charset="0"/>
                <a:cs typeface="Arial" panose="020B0604020202020204" pitchFamily="34" charset="0"/>
              </a:rPr>
              <a:t>young adults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effectLst/>
                <a:latin typeface="Arial" panose="020B0604020202020204" pitchFamily="34" charset="0"/>
                <a:cs typeface="Arial" panose="020B0604020202020204" pitchFamily="34" charset="0"/>
              </a:rPr>
              <a:t>This guide was designed for learners over 15 years old</a:t>
            </a:r>
            <a:r>
              <a:rPr lang="en-US" sz="2000" b="1" dirty="0">
                <a:solidFill>
                  <a:schemeClr val="bg1"/>
                </a:solidFill>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0341270E-980C-82FF-63D1-BCC0E892F5C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328836" y="209721"/>
            <a:ext cx="2628900" cy="482600"/>
          </a:xfrm>
          <a:prstGeom prst="rect">
            <a:avLst/>
          </a:prstGeom>
        </p:spPr>
      </p:pic>
      <p:sp>
        <p:nvSpPr>
          <p:cNvPr id="11" name="Rounded Rectangular Callout 1">
            <a:extLst>
              <a:ext uri="{FF2B5EF4-FFF2-40B4-BE49-F238E27FC236}">
                <a16:creationId xmlns:a16="http://schemas.microsoft.com/office/drawing/2014/main" id="{F7934BAC-1B8A-6182-8BA8-9525753A4BEA}"/>
              </a:ext>
            </a:extLst>
          </p:cNvPr>
          <p:cNvSpPr/>
          <p:nvPr userDrawn="1"/>
        </p:nvSpPr>
        <p:spPr>
          <a:xfrm>
            <a:off x="8615134" y="5504144"/>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ular Callout 1">
            <a:extLst>
              <a:ext uri="{FF2B5EF4-FFF2-40B4-BE49-F238E27FC236}">
                <a16:creationId xmlns:a16="http://schemas.microsoft.com/office/drawing/2014/main" id="{7E77F313-386D-071A-62D9-307F2C35660D}"/>
              </a:ext>
            </a:extLst>
          </p:cNvPr>
          <p:cNvSpPr/>
          <p:nvPr userDrawn="1"/>
        </p:nvSpPr>
        <p:spPr>
          <a:xfrm>
            <a:off x="8615134" y="5395287"/>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600" b="1">
              <a:solidFill>
                <a:srgbClr val="004AAD"/>
              </a:solidFill>
              <a:latin typeface="Comic Sans MS" panose="030F0902030302020204" pitchFamily="66" charset="0"/>
            </a:endParaRPr>
          </a:p>
        </p:txBody>
      </p:sp>
      <p:sp>
        <p:nvSpPr>
          <p:cNvPr id="14" name="TextBox 13">
            <a:extLst>
              <a:ext uri="{FF2B5EF4-FFF2-40B4-BE49-F238E27FC236}">
                <a16:creationId xmlns:a16="http://schemas.microsoft.com/office/drawing/2014/main" id="{9E4DC39E-19EB-F05C-6FF3-EFF81F9A29ED}"/>
              </a:ext>
            </a:extLst>
          </p:cNvPr>
          <p:cNvSpPr txBox="1"/>
          <p:nvPr userDrawn="1"/>
        </p:nvSpPr>
        <p:spPr>
          <a:xfrm>
            <a:off x="8628431" y="5916541"/>
            <a:ext cx="2990101" cy="323165"/>
          </a:xfrm>
          <a:prstGeom prst="rect">
            <a:avLst/>
          </a:prstGeom>
          <a:noFill/>
        </p:spPr>
        <p:txBody>
          <a:bodyPr wrap="square" anchor="ctr">
            <a:spAutoFit/>
          </a:bodyPr>
          <a:lstStyle/>
          <a:p>
            <a:pPr algn="ctr"/>
            <a:r>
              <a:rPr lang="en-US" sz="1500" b="1">
                <a:solidFill>
                  <a:srgbClr val="05B050"/>
                </a:solidFill>
                <a:latin typeface="Arial" panose="020B0604020202020204" pitchFamily="34" charset="0"/>
                <a:cs typeface="Arial" panose="020B0604020202020204" pitchFamily="34" charset="0"/>
              </a:rPr>
              <a:t> #</a:t>
            </a:r>
            <a:r>
              <a:rPr lang="en-US" sz="1500" b="1" err="1">
                <a:solidFill>
                  <a:srgbClr val="05B050"/>
                </a:solidFill>
                <a:latin typeface="Arial" panose="020B0604020202020204" pitchFamily="34" charset="0"/>
                <a:cs typeface="Arial" panose="020B0604020202020204" pitchFamily="34" charset="0"/>
              </a:rPr>
              <a:t>TalkScottishEducation</a:t>
            </a:r>
            <a:endParaRPr lang="en-US" sz="1500" b="1">
              <a:solidFill>
                <a:srgbClr val="05B050"/>
              </a:solidFill>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B5E0989C-9A75-94E5-5F79-87D8CBA91657}"/>
              </a:ext>
            </a:extLst>
          </p:cNvPr>
          <p:cNvSpPr/>
          <p:nvPr userDrawn="1"/>
        </p:nvSpPr>
        <p:spPr>
          <a:xfrm>
            <a:off x="56858" y="1031733"/>
            <a:ext cx="887506" cy="84716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E7E9FF1-9C46-742D-AFDB-8819BE94EC97}"/>
              </a:ext>
            </a:extLst>
          </p:cNvPr>
          <p:cNvSpPr/>
          <p:nvPr userDrawn="1"/>
        </p:nvSpPr>
        <p:spPr>
          <a:xfrm>
            <a:off x="13773" y="4480919"/>
            <a:ext cx="887506" cy="84716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20335944-D110-8995-6856-7679A0534EF4}"/>
              </a:ext>
            </a:extLst>
          </p:cNvPr>
          <p:cNvSpPr/>
          <p:nvPr userDrawn="1"/>
        </p:nvSpPr>
        <p:spPr>
          <a:xfrm>
            <a:off x="2025527" y="890634"/>
            <a:ext cx="887506" cy="56611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870CAC0-0884-663D-3391-FA400278CC5D}"/>
              </a:ext>
            </a:extLst>
          </p:cNvPr>
          <p:cNvSpPr/>
          <p:nvPr userDrawn="1"/>
        </p:nvSpPr>
        <p:spPr>
          <a:xfrm>
            <a:off x="1562332" y="4985278"/>
            <a:ext cx="887506" cy="84716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1F5FF15-5FA8-83A5-0655-7DA405C1B82F}"/>
              </a:ext>
            </a:extLst>
          </p:cNvPr>
          <p:cNvSpPr/>
          <p:nvPr userDrawn="1"/>
        </p:nvSpPr>
        <p:spPr>
          <a:xfrm>
            <a:off x="1944178" y="4752220"/>
            <a:ext cx="711640" cy="679293"/>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4602128C-31D9-110E-5087-4E652A1E6134}"/>
              </a:ext>
            </a:extLst>
          </p:cNvPr>
          <p:cNvSpPr/>
          <p:nvPr userDrawn="1"/>
        </p:nvSpPr>
        <p:spPr>
          <a:xfrm>
            <a:off x="2604368" y="1018152"/>
            <a:ext cx="766483" cy="766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B30D6B3-94A7-DCA3-1CCC-B6E4DA60CBDF}"/>
              </a:ext>
            </a:extLst>
          </p:cNvPr>
          <p:cNvSpPr/>
          <p:nvPr userDrawn="1"/>
        </p:nvSpPr>
        <p:spPr>
          <a:xfrm>
            <a:off x="348548" y="5076381"/>
            <a:ext cx="766483" cy="766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20">
            <a:extLst>
              <a:ext uri="{FF2B5EF4-FFF2-40B4-BE49-F238E27FC236}">
                <a16:creationId xmlns:a16="http://schemas.microsoft.com/office/drawing/2014/main" id="{D1C72636-6D19-87B9-7563-9255E80269B9}"/>
              </a:ext>
            </a:extLst>
          </p:cNvPr>
          <p:cNvSpPr/>
          <p:nvPr userDrawn="1"/>
        </p:nvSpPr>
        <p:spPr>
          <a:xfrm rot="5400000">
            <a:off x="88727" y="3350156"/>
            <a:ext cx="818991" cy="766483"/>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20">
            <a:extLst>
              <a:ext uri="{FF2B5EF4-FFF2-40B4-BE49-F238E27FC236}">
                <a16:creationId xmlns:a16="http://schemas.microsoft.com/office/drawing/2014/main" id="{774E2F5E-7772-85AD-279A-55068DD3355E}"/>
              </a:ext>
            </a:extLst>
          </p:cNvPr>
          <p:cNvSpPr/>
          <p:nvPr userDrawn="1"/>
        </p:nvSpPr>
        <p:spPr>
          <a:xfrm rot="5400000">
            <a:off x="685553" y="906716"/>
            <a:ext cx="887506" cy="847165"/>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20">
            <a:extLst>
              <a:ext uri="{FF2B5EF4-FFF2-40B4-BE49-F238E27FC236}">
                <a16:creationId xmlns:a16="http://schemas.microsoft.com/office/drawing/2014/main" id="{A0662977-995E-CA16-14BC-B11AB4C1E78D}"/>
              </a:ext>
            </a:extLst>
          </p:cNvPr>
          <p:cNvSpPr/>
          <p:nvPr userDrawn="1"/>
        </p:nvSpPr>
        <p:spPr>
          <a:xfrm>
            <a:off x="534590" y="4085548"/>
            <a:ext cx="887506" cy="847165"/>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20">
            <a:extLst>
              <a:ext uri="{FF2B5EF4-FFF2-40B4-BE49-F238E27FC236}">
                <a16:creationId xmlns:a16="http://schemas.microsoft.com/office/drawing/2014/main" id="{800500B0-BFA6-54D3-8468-993C14263647}"/>
              </a:ext>
            </a:extLst>
          </p:cNvPr>
          <p:cNvSpPr/>
          <p:nvPr userDrawn="1"/>
        </p:nvSpPr>
        <p:spPr>
          <a:xfrm rot="16200000">
            <a:off x="209288" y="2016101"/>
            <a:ext cx="513934" cy="526865"/>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CA988A59-0148-9C63-4845-226F8BA18535}"/>
              </a:ext>
            </a:extLst>
          </p:cNvPr>
          <p:cNvSpPr/>
          <p:nvPr userDrawn="1"/>
        </p:nvSpPr>
        <p:spPr>
          <a:xfrm>
            <a:off x="324337" y="2213678"/>
            <a:ext cx="766483" cy="766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472D1CB9-7BD7-236B-D800-5CFD5D9FFDC5}"/>
              </a:ext>
            </a:extLst>
          </p:cNvPr>
          <p:cNvSpPr/>
          <p:nvPr userDrawn="1"/>
        </p:nvSpPr>
        <p:spPr>
          <a:xfrm>
            <a:off x="6055493" y="2400633"/>
            <a:ext cx="417459" cy="417459"/>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E98F4C5-DC08-1A3D-9F51-D006C1AB9296}"/>
              </a:ext>
            </a:extLst>
          </p:cNvPr>
          <p:cNvSpPr/>
          <p:nvPr userDrawn="1"/>
        </p:nvSpPr>
        <p:spPr>
          <a:xfrm>
            <a:off x="5096944" y="899665"/>
            <a:ext cx="766483" cy="766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E03A9AFA-B432-51C8-397A-3105A294C0F3}"/>
              </a:ext>
            </a:extLst>
          </p:cNvPr>
          <p:cNvSpPr/>
          <p:nvPr userDrawn="1"/>
        </p:nvSpPr>
        <p:spPr>
          <a:xfrm>
            <a:off x="5460974" y="1200349"/>
            <a:ext cx="887506" cy="84716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20">
            <a:extLst>
              <a:ext uri="{FF2B5EF4-FFF2-40B4-BE49-F238E27FC236}">
                <a16:creationId xmlns:a16="http://schemas.microsoft.com/office/drawing/2014/main" id="{7822C303-EAC4-3D9A-6639-B28845E300E8}"/>
              </a:ext>
            </a:extLst>
          </p:cNvPr>
          <p:cNvSpPr/>
          <p:nvPr userDrawn="1"/>
        </p:nvSpPr>
        <p:spPr>
          <a:xfrm rot="10800000">
            <a:off x="3854565" y="1123744"/>
            <a:ext cx="887506" cy="847165"/>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88F6754-2633-9C73-5A4B-6F121E210CD6}"/>
              </a:ext>
            </a:extLst>
          </p:cNvPr>
          <p:cNvSpPr/>
          <p:nvPr userDrawn="1"/>
        </p:nvSpPr>
        <p:spPr>
          <a:xfrm>
            <a:off x="3617176" y="895495"/>
            <a:ext cx="887505" cy="887505"/>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5382135F-4688-EEF7-A09D-D07C8BAC4B5D}"/>
              </a:ext>
            </a:extLst>
          </p:cNvPr>
          <p:cNvSpPr/>
          <p:nvPr userDrawn="1"/>
        </p:nvSpPr>
        <p:spPr>
          <a:xfrm>
            <a:off x="6128656" y="984542"/>
            <a:ext cx="535926" cy="535926"/>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2C3BD3A2-CCE8-DEFF-C470-F2C933D3D553}"/>
              </a:ext>
            </a:extLst>
          </p:cNvPr>
          <p:cNvSpPr/>
          <p:nvPr userDrawn="1"/>
        </p:nvSpPr>
        <p:spPr>
          <a:xfrm>
            <a:off x="1422096" y="5452110"/>
            <a:ext cx="289374" cy="289374"/>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A1890F1-741F-D3D6-C617-E0BA5787F542}"/>
              </a:ext>
            </a:extLst>
          </p:cNvPr>
          <p:cNvSpPr/>
          <p:nvPr userDrawn="1"/>
        </p:nvSpPr>
        <p:spPr>
          <a:xfrm>
            <a:off x="155039" y="4002823"/>
            <a:ext cx="289374" cy="289374"/>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7EA71F97-B205-F4D6-8D42-A4A0E7AB03CB}"/>
              </a:ext>
            </a:extLst>
          </p:cNvPr>
          <p:cNvSpPr/>
          <p:nvPr userDrawn="1"/>
        </p:nvSpPr>
        <p:spPr>
          <a:xfrm>
            <a:off x="1558223" y="1096003"/>
            <a:ext cx="289374" cy="289374"/>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5053C28-0658-ADF8-97B1-4A9164786CAC}"/>
              </a:ext>
            </a:extLst>
          </p:cNvPr>
          <p:cNvSpPr/>
          <p:nvPr userDrawn="1"/>
        </p:nvSpPr>
        <p:spPr>
          <a:xfrm>
            <a:off x="1444548" y="991657"/>
            <a:ext cx="289374" cy="289374"/>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BD8FCB14-5F0F-5976-A39D-44F6FE97984A}"/>
              </a:ext>
            </a:extLst>
          </p:cNvPr>
          <p:cNvSpPr/>
          <p:nvPr userDrawn="1"/>
        </p:nvSpPr>
        <p:spPr>
          <a:xfrm>
            <a:off x="5460331" y="2263321"/>
            <a:ext cx="1163483" cy="1163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BE0D7BDB-030A-67EF-432A-0BF630ED08FE}"/>
              </a:ext>
            </a:extLst>
          </p:cNvPr>
          <p:cNvSpPr/>
          <p:nvPr userDrawn="1"/>
        </p:nvSpPr>
        <p:spPr>
          <a:xfrm>
            <a:off x="24602" y="2608425"/>
            <a:ext cx="542448" cy="517791"/>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D1C5BC1F-0A38-6D70-BC1E-27E2C2F53F40}"/>
              </a:ext>
            </a:extLst>
          </p:cNvPr>
          <p:cNvSpPr/>
          <p:nvPr userDrawn="1"/>
        </p:nvSpPr>
        <p:spPr>
          <a:xfrm>
            <a:off x="2923400" y="4550423"/>
            <a:ext cx="887506" cy="56611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7931F092-D558-043E-6C6C-2432998C9138}"/>
              </a:ext>
            </a:extLst>
          </p:cNvPr>
          <p:cNvSpPr/>
          <p:nvPr userDrawn="1"/>
        </p:nvSpPr>
        <p:spPr>
          <a:xfrm>
            <a:off x="3502241" y="4677941"/>
            <a:ext cx="766483" cy="766483"/>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2CB9DA05-424F-9F12-F830-00C7149DA461}"/>
              </a:ext>
            </a:extLst>
          </p:cNvPr>
          <p:cNvSpPr/>
          <p:nvPr userDrawn="1"/>
        </p:nvSpPr>
        <p:spPr>
          <a:xfrm>
            <a:off x="5880725" y="3624716"/>
            <a:ext cx="723796" cy="69089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20">
            <a:extLst>
              <a:ext uri="{FF2B5EF4-FFF2-40B4-BE49-F238E27FC236}">
                <a16:creationId xmlns:a16="http://schemas.microsoft.com/office/drawing/2014/main" id="{41E6B6F4-405F-DAC6-0554-E422CBA543D3}"/>
              </a:ext>
            </a:extLst>
          </p:cNvPr>
          <p:cNvSpPr/>
          <p:nvPr userDrawn="1"/>
        </p:nvSpPr>
        <p:spPr>
          <a:xfrm rot="10800000">
            <a:off x="4752438" y="4783533"/>
            <a:ext cx="887506" cy="847165"/>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5D7DD5B6-741A-EDB6-AEA1-0B54A6374F34}"/>
              </a:ext>
            </a:extLst>
          </p:cNvPr>
          <p:cNvSpPr/>
          <p:nvPr userDrawn="1"/>
        </p:nvSpPr>
        <p:spPr>
          <a:xfrm>
            <a:off x="4536921" y="5027843"/>
            <a:ext cx="518080" cy="518080"/>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20">
            <a:extLst>
              <a:ext uri="{FF2B5EF4-FFF2-40B4-BE49-F238E27FC236}">
                <a16:creationId xmlns:a16="http://schemas.microsoft.com/office/drawing/2014/main" id="{3F99AF52-E81A-7580-3098-B1727B754905}"/>
              </a:ext>
            </a:extLst>
          </p:cNvPr>
          <p:cNvSpPr/>
          <p:nvPr userDrawn="1"/>
        </p:nvSpPr>
        <p:spPr>
          <a:xfrm rot="5400000">
            <a:off x="5863076" y="4024951"/>
            <a:ext cx="802982" cy="766483"/>
          </a:xfrm>
          <a:custGeom>
            <a:avLst/>
            <a:gdLst>
              <a:gd name="connsiteX0" fmla="*/ 0 w 887506"/>
              <a:gd name="connsiteY0" fmla="*/ 0 h 847165"/>
              <a:gd name="connsiteX1" fmla="*/ 887506 w 887506"/>
              <a:gd name="connsiteY1" fmla="*/ 0 h 847165"/>
              <a:gd name="connsiteX2" fmla="*/ 887506 w 887506"/>
              <a:gd name="connsiteY2" fmla="*/ 847165 h 847165"/>
              <a:gd name="connsiteX3" fmla="*/ 0 w 887506"/>
              <a:gd name="connsiteY3" fmla="*/ 847165 h 847165"/>
              <a:gd name="connsiteX4" fmla="*/ 0 w 887506"/>
              <a:gd name="connsiteY4" fmla="*/ 0 h 847165"/>
              <a:gd name="connsiteX0" fmla="*/ 457200 w 887506"/>
              <a:gd name="connsiteY0" fmla="*/ 411983 h 847165"/>
              <a:gd name="connsiteX1" fmla="*/ 887506 w 887506"/>
              <a:gd name="connsiteY1" fmla="*/ 0 h 847165"/>
              <a:gd name="connsiteX2" fmla="*/ 887506 w 887506"/>
              <a:gd name="connsiteY2" fmla="*/ 847165 h 847165"/>
              <a:gd name="connsiteX3" fmla="*/ 0 w 887506"/>
              <a:gd name="connsiteY3" fmla="*/ 847165 h 847165"/>
              <a:gd name="connsiteX4" fmla="*/ 457200 w 887506"/>
              <a:gd name="connsiteY4" fmla="*/ 411983 h 847165"/>
              <a:gd name="connsiteX0" fmla="*/ 105507 w 887506"/>
              <a:gd name="connsiteY0" fmla="*/ 0 h 872285"/>
              <a:gd name="connsiteX1" fmla="*/ 887506 w 887506"/>
              <a:gd name="connsiteY1" fmla="*/ 25120 h 872285"/>
              <a:gd name="connsiteX2" fmla="*/ 887506 w 887506"/>
              <a:gd name="connsiteY2" fmla="*/ 872285 h 872285"/>
              <a:gd name="connsiteX3" fmla="*/ 0 w 887506"/>
              <a:gd name="connsiteY3" fmla="*/ 872285 h 872285"/>
              <a:gd name="connsiteX4" fmla="*/ 105507 w 887506"/>
              <a:gd name="connsiteY4" fmla="*/ 0 h 87228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170821 w 887506"/>
              <a:gd name="connsiteY0" fmla="*/ 180871 h 847165"/>
              <a:gd name="connsiteX1" fmla="*/ 887506 w 887506"/>
              <a:gd name="connsiteY1" fmla="*/ 0 h 847165"/>
              <a:gd name="connsiteX2" fmla="*/ 887506 w 887506"/>
              <a:gd name="connsiteY2" fmla="*/ 847165 h 847165"/>
              <a:gd name="connsiteX3" fmla="*/ 0 w 887506"/>
              <a:gd name="connsiteY3" fmla="*/ 847165 h 847165"/>
              <a:gd name="connsiteX4" fmla="*/ 170821 w 887506"/>
              <a:gd name="connsiteY4" fmla="*/ 180871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 name="connsiteX0" fmla="*/ 0 w 887506"/>
              <a:gd name="connsiteY0" fmla="*/ 847165 h 847165"/>
              <a:gd name="connsiteX1" fmla="*/ 887506 w 887506"/>
              <a:gd name="connsiteY1" fmla="*/ 0 h 847165"/>
              <a:gd name="connsiteX2" fmla="*/ 887506 w 887506"/>
              <a:gd name="connsiteY2" fmla="*/ 847165 h 847165"/>
              <a:gd name="connsiteX3" fmla="*/ 0 w 887506"/>
              <a:gd name="connsiteY3" fmla="*/ 847165 h 847165"/>
            </a:gdLst>
            <a:ahLst/>
            <a:cxnLst>
              <a:cxn ang="0">
                <a:pos x="connsiteX0" y="connsiteY0"/>
              </a:cxn>
              <a:cxn ang="0">
                <a:pos x="connsiteX1" y="connsiteY1"/>
              </a:cxn>
              <a:cxn ang="0">
                <a:pos x="connsiteX2" y="connsiteY2"/>
              </a:cxn>
              <a:cxn ang="0">
                <a:pos x="connsiteX3" y="connsiteY3"/>
              </a:cxn>
            </a:cxnLst>
            <a:rect l="l" t="t" r="r" b="b"/>
            <a:pathLst>
              <a:path w="887506" h="847165">
                <a:moveTo>
                  <a:pt x="0" y="847165"/>
                </a:moveTo>
                <a:cubicBezTo>
                  <a:pt x="0" y="309060"/>
                  <a:pt x="342679" y="25120"/>
                  <a:pt x="887506" y="0"/>
                </a:cubicBezTo>
                <a:lnTo>
                  <a:pt x="887506" y="847165"/>
                </a:lnTo>
                <a:lnTo>
                  <a:pt x="0" y="847165"/>
                </a:lnTo>
                <a:close/>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6">
            <a:extLst>
              <a:ext uri="{FF2B5EF4-FFF2-40B4-BE49-F238E27FC236}">
                <a16:creationId xmlns:a16="http://schemas.microsoft.com/office/drawing/2014/main" id="{AA4CBF73-6C5B-524D-66A9-79F7BF758C04}"/>
              </a:ext>
            </a:extLst>
          </p:cNvPr>
          <p:cNvSpPr/>
          <p:nvPr userDrawn="1"/>
        </p:nvSpPr>
        <p:spPr>
          <a:xfrm>
            <a:off x="1161670" y="1571117"/>
            <a:ext cx="4970905" cy="3100421"/>
          </a:xfrm>
          <a:prstGeom prst="wedgeRoundRectCallout">
            <a:avLst>
              <a:gd name="adj1" fmla="val 36585"/>
              <a:gd name="adj2" fmla="val 66024"/>
              <a:gd name="adj3" fmla="val 16667"/>
            </a:avLst>
          </a:prstGeom>
          <a:solidFill>
            <a:srgbClr val="004AAD"/>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srgbClr val="004AAD"/>
                </a:solidFill>
                <a:latin typeface="Comic Sans MS" panose="030F0902030302020204" pitchFamily="66" charset="0"/>
              </a:rPr>
              <a:t>National Discussion on Scottish Education</a:t>
            </a:r>
          </a:p>
        </p:txBody>
      </p:sp>
      <p:sp>
        <p:nvSpPr>
          <p:cNvPr id="99" name="Oval 98">
            <a:extLst>
              <a:ext uri="{FF2B5EF4-FFF2-40B4-BE49-F238E27FC236}">
                <a16:creationId xmlns:a16="http://schemas.microsoft.com/office/drawing/2014/main" id="{629D4D83-FECE-6FEE-D8D2-6DD514D90CAB}"/>
              </a:ext>
            </a:extLst>
          </p:cNvPr>
          <p:cNvSpPr/>
          <p:nvPr userDrawn="1"/>
        </p:nvSpPr>
        <p:spPr>
          <a:xfrm>
            <a:off x="6278079" y="4890311"/>
            <a:ext cx="289374" cy="289374"/>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4">
            <a:extLst>
              <a:ext uri="{FF2B5EF4-FFF2-40B4-BE49-F238E27FC236}">
                <a16:creationId xmlns:a16="http://schemas.microsoft.com/office/drawing/2014/main" id="{429133E2-55D8-D3CC-B526-F49EE5AFE72D}"/>
              </a:ext>
            </a:extLst>
          </p:cNvPr>
          <p:cNvSpPr/>
          <p:nvPr userDrawn="1"/>
        </p:nvSpPr>
        <p:spPr>
          <a:xfrm>
            <a:off x="899031" y="1281031"/>
            <a:ext cx="4970905" cy="3100421"/>
          </a:xfrm>
          <a:prstGeom prst="wedgeRoundRectCallout">
            <a:avLst>
              <a:gd name="adj1" fmla="val 36585"/>
              <a:gd name="adj2" fmla="val 66024"/>
              <a:gd name="adj3" fmla="val 16667"/>
            </a:avLst>
          </a:pr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a:solidFill>
                  <a:srgbClr val="004AAD"/>
                </a:solidFill>
                <a:latin typeface="Arial" panose="020B0604020202020204" pitchFamily="34" charset="0"/>
                <a:cs typeface="Arial" panose="020B0604020202020204" pitchFamily="34" charset="0"/>
              </a:rPr>
              <a:t>Let’s Talk Scottish Education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a:solidFill>
                  <a:srgbClr val="05B050"/>
                </a:solidFill>
                <a:latin typeface="Arial" panose="020B0604020202020204" pitchFamily="34" charset="0"/>
                <a:cs typeface="Arial" panose="020B0604020202020204" pitchFamily="34" charset="0"/>
              </a:rPr>
              <a:t>Our National Discussion </a:t>
            </a:r>
            <a:endParaRPr lang="en-US" sz="3200" b="0">
              <a:solidFill>
                <a:srgbClr val="004AA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7074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758C97-FE04-0F40-2C30-422FBC675C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16249" y="451412"/>
            <a:ext cx="3692324" cy="3692324"/>
          </a:xfrm>
          <a:prstGeom prst="rect">
            <a:avLst/>
          </a:prstGeom>
        </p:spPr>
      </p:pic>
      <p:sp>
        <p:nvSpPr>
          <p:cNvPr id="8" name="Content Placeholder 2">
            <a:extLst>
              <a:ext uri="{FF2B5EF4-FFF2-40B4-BE49-F238E27FC236}">
                <a16:creationId xmlns:a16="http://schemas.microsoft.com/office/drawing/2014/main" id="{A5B13EA0-36BF-2440-A23B-EDA9690EAEEC}"/>
              </a:ext>
            </a:extLst>
          </p:cNvPr>
          <p:cNvSpPr>
            <a:spLocks noGrp="1"/>
          </p:cNvSpPr>
          <p:nvPr>
            <p:ph idx="11" hasCustomPrompt="1"/>
          </p:nvPr>
        </p:nvSpPr>
        <p:spPr>
          <a:xfrm>
            <a:off x="1203766" y="1331843"/>
            <a:ext cx="7153156" cy="269034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stStyle>
          <a:p>
            <a:pPr marL="0" indent="0">
              <a:buNone/>
            </a:pPr>
            <a:r>
              <a:rPr lang="en-US" sz="2000">
                <a:solidFill>
                  <a:srgbClr val="004AAD"/>
                </a:solidFill>
              </a:rPr>
              <a:t>Question to be added here</a:t>
            </a:r>
          </a:p>
        </p:txBody>
      </p:sp>
      <p:sp>
        <p:nvSpPr>
          <p:cNvPr id="10" name="Title 1">
            <a:extLst>
              <a:ext uri="{FF2B5EF4-FFF2-40B4-BE49-F238E27FC236}">
                <a16:creationId xmlns:a16="http://schemas.microsoft.com/office/drawing/2014/main" id="{A423086F-9643-D0F4-8165-008DC0A24063}"/>
              </a:ext>
            </a:extLst>
          </p:cNvPr>
          <p:cNvSpPr>
            <a:spLocks noGrp="1"/>
          </p:cNvSpPr>
          <p:nvPr>
            <p:ph type="title" hasCustomPrompt="1"/>
          </p:nvPr>
        </p:nvSpPr>
        <p:spPr>
          <a:xfrm>
            <a:off x="638932" y="762794"/>
            <a:ext cx="7717990" cy="569049"/>
          </a:xfrm>
        </p:spPr>
        <p:txBody>
          <a:bodyPr anchor="ctr">
            <a:noAutofit/>
          </a:bodyPr>
          <a:lstStyle>
            <a:lvl1pPr>
              <a:defRPr sz="2800">
                <a:solidFill>
                  <a:srgbClr val="004AAD"/>
                </a:solidFill>
              </a:defRPr>
            </a:lvl1pPr>
          </a:lstStyle>
          <a:p>
            <a:r>
              <a:rPr lang="en-US"/>
              <a:t>Title</a:t>
            </a:r>
            <a:endParaRPr lang="en-GB"/>
          </a:p>
        </p:txBody>
      </p:sp>
      <p:sp>
        <p:nvSpPr>
          <p:cNvPr id="2" name="Rectangle 1">
            <a:extLst>
              <a:ext uri="{FF2B5EF4-FFF2-40B4-BE49-F238E27FC236}">
                <a16:creationId xmlns:a16="http://schemas.microsoft.com/office/drawing/2014/main" id="{02DC8EA0-CD37-20A5-0964-6C47FE159B10}"/>
              </a:ext>
            </a:extLst>
          </p:cNvPr>
          <p:cNvSpPr/>
          <p:nvPr userDrawn="1"/>
        </p:nvSpPr>
        <p:spPr>
          <a:xfrm>
            <a:off x="-1" y="5847481"/>
            <a:ext cx="12301729"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ular Callout 1">
            <a:extLst>
              <a:ext uri="{FF2B5EF4-FFF2-40B4-BE49-F238E27FC236}">
                <a16:creationId xmlns:a16="http://schemas.microsoft.com/office/drawing/2014/main" id="{1EE80BB9-DC3E-8C91-C3F6-CC47B6698C7A}"/>
              </a:ext>
            </a:extLst>
          </p:cNvPr>
          <p:cNvSpPr/>
          <p:nvPr userDrawn="1"/>
        </p:nvSpPr>
        <p:spPr>
          <a:xfrm>
            <a:off x="658416" y="5515030"/>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1">
            <a:extLst>
              <a:ext uri="{FF2B5EF4-FFF2-40B4-BE49-F238E27FC236}">
                <a16:creationId xmlns:a16="http://schemas.microsoft.com/office/drawing/2014/main" id="{C712A02E-620E-D962-4F34-E7F27A01DC1C}"/>
              </a:ext>
            </a:extLst>
          </p:cNvPr>
          <p:cNvSpPr/>
          <p:nvPr userDrawn="1"/>
        </p:nvSpPr>
        <p:spPr>
          <a:xfrm flipH="1">
            <a:off x="658413" y="5406173"/>
            <a:ext cx="298568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E674251-5730-06D3-3E7B-FB0027BC4959}"/>
              </a:ext>
            </a:extLst>
          </p:cNvPr>
          <p:cNvSpPr txBox="1"/>
          <p:nvPr userDrawn="1"/>
        </p:nvSpPr>
        <p:spPr>
          <a:xfrm>
            <a:off x="654000" y="5916541"/>
            <a:ext cx="2990101" cy="323165"/>
          </a:xfrm>
          <a:prstGeom prst="rect">
            <a:avLst/>
          </a:prstGeom>
          <a:noFill/>
        </p:spPr>
        <p:txBody>
          <a:bodyPr wrap="square" anchor="ctr">
            <a:spAutoFit/>
          </a:bodyPr>
          <a:lstStyle/>
          <a:p>
            <a:pPr algn="ctr"/>
            <a:r>
              <a:rPr lang="en-US" sz="1500" b="1">
                <a:solidFill>
                  <a:srgbClr val="004AAD"/>
                </a:solidFill>
                <a:latin typeface="Arial" panose="020B0604020202020204" pitchFamily="34" charset="0"/>
                <a:cs typeface="Arial" panose="020B0604020202020204" pitchFamily="34" charset="0"/>
              </a:rPr>
              <a:t> #</a:t>
            </a:r>
            <a:r>
              <a:rPr lang="en-US" sz="1500" b="1" err="1">
                <a:solidFill>
                  <a:srgbClr val="004AAD"/>
                </a:solidFill>
                <a:latin typeface="Arial" panose="020B0604020202020204" pitchFamily="34" charset="0"/>
                <a:cs typeface="Arial" panose="020B0604020202020204" pitchFamily="34" charset="0"/>
              </a:rPr>
              <a:t>TalkScottishEducation</a:t>
            </a:r>
            <a:endParaRPr lang="en-US" sz="1500" b="1">
              <a:solidFill>
                <a:srgbClr val="004AAD"/>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3C71D10-B783-1DFE-C70B-E4A9C3403913}"/>
              </a:ext>
            </a:extLst>
          </p:cNvPr>
          <p:cNvSpPr txBox="1"/>
          <p:nvPr userDrawn="1"/>
        </p:nvSpPr>
        <p:spPr>
          <a:xfrm>
            <a:off x="9156772" y="891252"/>
            <a:ext cx="937550" cy="692497"/>
          </a:xfrm>
          <a:prstGeom prst="rect">
            <a:avLst/>
          </a:prstGeom>
          <a:noFill/>
        </p:spPr>
        <p:txBody>
          <a:bodyPr wrap="square" rtlCol="0">
            <a:spAutoFit/>
          </a:bodyPr>
          <a:lstStyle/>
          <a:p>
            <a:pPr algn="ctr"/>
            <a:r>
              <a:rPr lang="en-US" sz="1300">
                <a:solidFill>
                  <a:schemeClr val="bg1"/>
                </a:solidFill>
                <a:latin typeface="Comic Sans MS" panose="030F0902030302020204" pitchFamily="66" charset="0"/>
              </a:rPr>
              <a:t>Our future learning</a:t>
            </a:r>
          </a:p>
        </p:txBody>
      </p:sp>
      <p:sp>
        <p:nvSpPr>
          <p:cNvPr id="12" name="TextBox 11">
            <a:extLst>
              <a:ext uri="{FF2B5EF4-FFF2-40B4-BE49-F238E27FC236}">
                <a16:creationId xmlns:a16="http://schemas.microsoft.com/office/drawing/2014/main" id="{D0EF3C4F-CA99-69AA-67E5-1A45AB5B96AC}"/>
              </a:ext>
            </a:extLst>
          </p:cNvPr>
          <p:cNvSpPr txBox="1"/>
          <p:nvPr userDrawn="1"/>
        </p:nvSpPr>
        <p:spPr>
          <a:xfrm>
            <a:off x="10531034" y="1217156"/>
            <a:ext cx="937550" cy="692497"/>
          </a:xfrm>
          <a:prstGeom prst="rect">
            <a:avLst/>
          </a:prstGeom>
          <a:noFill/>
        </p:spPr>
        <p:txBody>
          <a:bodyPr wrap="square" rtlCol="0">
            <a:spAutoFit/>
          </a:bodyPr>
          <a:lstStyle/>
          <a:p>
            <a:pPr algn="ctr"/>
            <a:r>
              <a:rPr lang="en-US" sz="1300">
                <a:solidFill>
                  <a:schemeClr val="bg1"/>
                </a:solidFill>
                <a:latin typeface="Comic Sans MS" panose="030F0902030302020204" pitchFamily="66" charset="0"/>
              </a:rPr>
              <a:t>Our future equity</a:t>
            </a:r>
          </a:p>
        </p:txBody>
      </p:sp>
      <p:sp>
        <p:nvSpPr>
          <p:cNvPr id="13" name="TextBox 12">
            <a:extLst>
              <a:ext uri="{FF2B5EF4-FFF2-40B4-BE49-F238E27FC236}">
                <a16:creationId xmlns:a16="http://schemas.microsoft.com/office/drawing/2014/main" id="{C3744720-E9FB-E6AA-407E-A30A06E79867}"/>
              </a:ext>
            </a:extLst>
          </p:cNvPr>
          <p:cNvSpPr txBox="1"/>
          <p:nvPr userDrawn="1"/>
        </p:nvSpPr>
        <p:spPr>
          <a:xfrm>
            <a:off x="10336193" y="2920448"/>
            <a:ext cx="1097909" cy="492443"/>
          </a:xfrm>
          <a:prstGeom prst="rect">
            <a:avLst/>
          </a:prstGeom>
          <a:noFill/>
        </p:spPr>
        <p:txBody>
          <a:bodyPr wrap="square" rtlCol="0">
            <a:spAutoFit/>
          </a:bodyPr>
          <a:lstStyle/>
          <a:p>
            <a:pPr algn="ctr"/>
            <a:r>
              <a:rPr lang="en-US" sz="1300">
                <a:solidFill>
                  <a:schemeClr val="bg1"/>
                </a:solidFill>
                <a:latin typeface="Comic Sans MS" panose="030F0902030302020204" pitchFamily="66" charset="0"/>
              </a:rPr>
              <a:t>Our future wellbeing</a:t>
            </a:r>
          </a:p>
        </p:txBody>
      </p:sp>
      <p:sp>
        <p:nvSpPr>
          <p:cNvPr id="14" name="TextBox 13">
            <a:extLst>
              <a:ext uri="{FF2B5EF4-FFF2-40B4-BE49-F238E27FC236}">
                <a16:creationId xmlns:a16="http://schemas.microsoft.com/office/drawing/2014/main" id="{FEC2AF27-9AD8-1F2B-47D9-AA25131F3476}"/>
              </a:ext>
            </a:extLst>
          </p:cNvPr>
          <p:cNvSpPr txBox="1"/>
          <p:nvPr userDrawn="1"/>
        </p:nvSpPr>
        <p:spPr>
          <a:xfrm>
            <a:off x="8963628" y="3155094"/>
            <a:ext cx="937550" cy="692497"/>
          </a:xfrm>
          <a:prstGeom prst="rect">
            <a:avLst/>
          </a:prstGeom>
          <a:noFill/>
        </p:spPr>
        <p:txBody>
          <a:bodyPr wrap="square" rtlCol="0">
            <a:spAutoFit/>
          </a:bodyPr>
          <a:lstStyle/>
          <a:p>
            <a:pPr algn="ctr"/>
            <a:r>
              <a:rPr lang="en-US" sz="1300">
                <a:solidFill>
                  <a:schemeClr val="bg1"/>
                </a:solidFill>
                <a:latin typeface="Comic Sans MS" panose="030F0902030302020204" pitchFamily="66" charset="0"/>
              </a:rPr>
              <a:t>Our future rights</a:t>
            </a:r>
          </a:p>
        </p:txBody>
      </p:sp>
      <p:sp>
        <p:nvSpPr>
          <p:cNvPr id="15" name="TextBox 14">
            <a:extLst>
              <a:ext uri="{FF2B5EF4-FFF2-40B4-BE49-F238E27FC236}">
                <a16:creationId xmlns:a16="http://schemas.microsoft.com/office/drawing/2014/main" id="{B6E9B441-95B3-1348-C01A-53085A3D885E}"/>
              </a:ext>
            </a:extLst>
          </p:cNvPr>
          <p:cNvSpPr txBox="1"/>
          <p:nvPr userDrawn="1"/>
        </p:nvSpPr>
        <p:spPr>
          <a:xfrm>
            <a:off x="8214650" y="1933142"/>
            <a:ext cx="937550" cy="692497"/>
          </a:xfrm>
          <a:prstGeom prst="rect">
            <a:avLst/>
          </a:prstGeom>
          <a:noFill/>
        </p:spPr>
        <p:txBody>
          <a:bodyPr wrap="square" rtlCol="0">
            <a:spAutoFit/>
          </a:bodyPr>
          <a:lstStyle/>
          <a:p>
            <a:pPr algn="ctr"/>
            <a:r>
              <a:rPr lang="en-US" sz="1300">
                <a:solidFill>
                  <a:schemeClr val="bg1"/>
                </a:solidFill>
                <a:latin typeface="Comic Sans MS" panose="030F0902030302020204" pitchFamily="66" charset="0"/>
              </a:rPr>
              <a:t>Our future world</a:t>
            </a:r>
          </a:p>
        </p:txBody>
      </p:sp>
      <p:sp>
        <p:nvSpPr>
          <p:cNvPr id="16" name="TextBox 15">
            <a:extLst>
              <a:ext uri="{FF2B5EF4-FFF2-40B4-BE49-F238E27FC236}">
                <a16:creationId xmlns:a16="http://schemas.microsoft.com/office/drawing/2014/main" id="{AB9659E8-A5FC-86E2-6A86-9C98E34135F5}"/>
              </a:ext>
            </a:extLst>
          </p:cNvPr>
          <p:cNvSpPr txBox="1"/>
          <p:nvPr userDrawn="1"/>
        </p:nvSpPr>
        <p:spPr>
          <a:xfrm>
            <a:off x="9075032" y="2113204"/>
            <a:ext cx="1913202" cy="492443"/>
          </a:xfrm>
          <a:prstGeom prst="rect">
            <a:avLst/>
          </a:prstGeom>
          <a:noFill/>
        </p:spPr>
        <p:txBody>
          <a:bodyPr wrap="square" rtlCol="0">
            <a:spAutoFit/>
          </a:bodyPr>
          <a:lstStyle/>
          <a:p>
            <a:pPr algn="ctr"/>
            <a:r>
              <a:rPr lang="en-US" sz="1300" b="1">
                <a:solidFill>
                  <a:srgbClr val="004AAD"/>
                </a:solidFill>
                <a:latin typeface="Comic Sans MS" panose="030F0902030302020204" pitchFamily="66" charset="0"/>
              </a:rPr>
              <a:t>Our future for Scottish education</a:t>
            </a:r>
          </a:p>
        </p:txBody>
      </p:sp>
    </p:spTree>
    <p:extLst>
      <p:ext uri="{BB962C8B-B14F-4D97-AF65-F5344CB8AC3E}">
        <p14:creationId xmlns:p14="http://schemas.microsoft.com/office/powerpoint/2010/main" val="152184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DC8EA0-CD37-20A5-0964-6C47FE159B10}"/>
              </a:ext>
            </a:extLst>
          </p:cNvPr>
          <p:cNvSpPr/>
          <p:nvPr userDrawn="1"/>
        </p:nvSpPr>
        <p:spPr>
          <a:xfrm>
            <a:off x="-1" y="5847481"/>
            <a:ext cx="12301729"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1">
            <a:extLst>
              <a:ext uri="{FF2B5EF4-FFF2-40B4-BE49-F238E27FC236}">
                <a16:creationId xmlns:a16="http://schemas.microsoft.com/office/drawing/2014/main" id="{16D4A259-C54C-1B52-6C65-949691DD84EC}"/>
              </a:ext>
            </a:extLst>
          </p:cNvPr>
          <p:cNvSpPr/>
          <p:nvPr userDrawn="1"/>
        </p:nvSpPr>
        <p:spPr>
          <a:xfrm>
            <a:off x="8615134" y="5504144"/>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
            <a:extLst>
              <a:ext uri="{FF2B5EF4-FFF2-40B4-BE49-F238E27FC236}">
                <a16:creationId xmlns:a16="http://schemas.microsoft.com/office/drawing/2014/main" id="{83FB5B30-5D68-EDE6-C29F-E7416FFE6440}"/>
              </a:ext>
            </a:extLst>
          </p:cNvPr>
          <p:cNvSpPr/>
          <p:nvPr userDrawn="1"/>
        </p:nvSpPr>
        <p:spPr>
          <a:xfrm>
            <a:off x="8615134" y="5395287"/>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600" b="1">
              <a:solidFill>
                <a:srgbClr val="004AAD"/>
              </a:solidFill>
              <a:latin typeface="Comic Sans MS" panose="030F0902030302020204" pitchFamily="66" charset="0"/>
            </a:endParaRPr>
          </a:p>
        </p:txBody>
      </p:sp>
      <p:sp>
        <p:nvSpPr>
          <p:cNvPr id="11" name="TextBox 10">
            <a:extLst>
              <a:ext uri="{FF2B5EF4-FFF2-40B4-BE49-F238E27FC236}">
                <a16:creationId xmlns:a16="http://schemas.microsoft.com/office/drawing/2014/main" id="{001ED0E8-E227-12E4-D8B2-AA6A1C748999}"/>
              </a:ext>
            </a:extLst>
          </p:cNvPr>
          <p:cNvSpPr txBox="1"/>
          <p:nvPr userDrawn="1"/>
        </p:nvSpPr>
        <p:spPr>
          <a:xfrm>
            <a:off x="8628431" y="5916541"/>
            <a:ext cx="2990101" cy="323165"/>
          </a:xfrm>
          <a:prstGeom prst="rect">
            <a:avLst/>
          </a:prstGeom>
          <a:noFill/>
        </p:spPr>
        <p:txBody>
          <a:bodyPr wrap="square" anchor="ctr">
            <a:spAutoFit/>
          </a:bodyPr>
          <a:lstStyle/>
          <a:p>
            <a:pPr algn="ctr"/>
            <a:r>
              <a:rPr lang="en-US" sz="1500" b="1">
                <a:solidFill>
                  <a:srgbClr val="004AAD"/>
                </a:solidFill>
                <a:latin typeface="Arial" panose="020B0604020202020204" pitchFamily="34" charset="0"/>
                <a:cs typeface="Arial" panose="020B0604020202020204" pitchFamily="34" charset="0"/>
              </a:rPr>
              <a:t> #</a:t>
            </a:r>
            <a:r>
              <a:rPr lang="en-US" sz="1500" b="1" err="1">
                <a:solidFill>
                  <a:srgbClr val="004AAD"/>
                </a:solidFill>
                <a:latin typeface="Arial" panose="020B0604020202020204" pitchFamily="34" charset="0"/>
                <a:cs typeface="Arial" panose="020B0604020202020204" pitchFamily="34" charset="0"/>
              </a:rPr>
              <a:t>TalkScottishEducation</a:t>
            </a:r>
            <a:endParaRPr lang="en-US" sz="1500" b="1">
              <a:solidFill>
                <a:srgbClr val="004AAD"/>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12A42538-C9A7-CF6E-6AA6-D7AF2FB01C8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16249" y="451412"/>
            <a:ext cx="3692324" cy="3692324"/>
          </a:xfrm>
          <a:prstGeom prst="rect">
            <a:avLst/>
          </a:prstGeom>
        </p:spPr>
      </p:pic>
      <p:sp>
        <p:nvSpPr>
          <p:cNvPr id="19" name="TextBox 18">
            <a:extLst>
              <a:ext uri="{FF2B5EF4-FFF2-40B4-BE49-F238E27FC236}">
                <a16:creationId xmlns:a16="http://schemas.microsoft.com/office/drawing/2014/main" id="{4DE68FF1-23EA-653E-299F-229FF152EE79}"/>
              </a:ext>
            </a:extLst>
          </p:cNvPr>
          <p:cNvSpPr txBox="1"/>
          <p:nvPr userDrawn="1"/>
        </p:nvSpPr>
        <p:spPr>
          <a:xfrm>
            <a:off x="9156772" y="891252"/>
            <a:ext cx="937550" cy="692497"/>
          </a:xfrm>
          <a:prstGeom prst="rect">
            <a:avLst/>
          </a:prstGeom>
          <a:noFill/>
        </p:spPr>
        <p:txBody>
          <a:bodyPr wrap="square" rtlCol="0">
            <a:spAutoFit/>
          </a:bodyPr>
          <a:lstStyle/>
          <a:p>
            <a:pPr algn="ctr"/>
            <a:r>
              <a:rPr lang="en-US" sz="1300">
                <a:solidFill>
                  <a:schemeClr val="bg1"/>
                </a:solidFill>
                <a:latin typeface="Comic Sans MS" panose="030F0902030302020204" pitchFamily="66" charset="0"/>
              </a:rPr>
              <a:t>Our future learning</a:t>
            </a:r>
          </a:p>
        </p:txBody>
      </p:sp>
      <p:sp>
        <p:nvSpPr>
          <p:cNvPr id="20" name="TextBox 19">
            <a:extLst>
              <a:ext uri="{FF2B5EF4-FFF2-40B4-BE49-F238E27FC236}">
                <a16:creationId xmlns:a16="http://schemas.microsoft.com/office/drawing/2014/main" id="{E59F6244-74A6-E88F-0C12-BD113276F234}"/>
              </a:ext>
            </a:extLst>
          </p:cNvPr>
          <p:cNvSpPr txBox="1"/>
          <p:nvPr userDrawn="1"/>
        </p:nvSpPr>
        <p:spPr>
          <a:xfrm>
            <a:off x="10531034" y="1217156"/>
            <a:ext cx="937550" cy="692497"/>
          </a:xfrm>
          <a:prstGeom prst="rect">
            <a:avLst/>
          </a:prstGeom>
          <a:noFill/>
        </p:spPr>
        <p:txBody>
          <a:bodyPr wrap="square" rtlCol="0">
            <a:spAutoFit/>
          </a:bodyPr>
          <a:lstStyle/>
          <a:p>
            <a:pPr algn="ctr"/>
            <a:r>
              <a:rPr lang="en-US" sz="1300">
                <a:solidFill>
                  <a:schemeClr val="bg1"/>
                </a:solidFill>
                <a:latin typeface="Comic Sans MS" panose="030F0902030302020204" pitchFamily="66" charset="0"/>
              </a:rPr>
              <a:t>Our future equity</a:t>
            </a:r>
          </a:p>
        </p:txBody>
      </p:sp>
      <p:sp>
        <p:nvSpPr>
          <p:cNvPr id="21" name="TextBox 20">
            <a:extLst>
              <a:ext uri="{FF2B5EF4-FFF2-40B4-BE49-F238E27FC236}">
                <a16:creationId xmlns:a16="http://schemas.microsoft.com/office/drawing/2014/main" id="{7C66DAD3-E3DB-833F-1B28-E229AAF08211}"/>
              </a:ext>
            </a:extLst>
          </p:cNvPr>
          <p:cNvSpPr txBox="1"/>
          <p:nvPr userDrawn="1"/>
        </p:nvSpPr>
        <p:spPr>
          <a:xfrm>
            <a:off x="10336193" y="2920448"/>
            <a:ext cx="1097909" cy="492443"/>
          </a:xfrm>
          <a:prstGeom prst="rect">
            <a:avLst/>
          </a:prstGeom>
          <a:noFill/>
        </p:spPr>
        <p:txBody>
          <a:bodyPr wrap="square" rtlCol="0">
            <a:spAutoFit/>
          </a:bodyPr>
          <a:lstStyle/>
          <a:p>
            <a:pPr algn="ctr"/>
            <a:r>
              <a:rPr lang="en-US" sz="1300">
                <a:solidFill>
                  <a:schemeClr val="bg1"/>
                </a:solidFill>
                <a:latin typeface="Comic Sans MS" panose="030F0902030302020204" pitchFamily="66" charset="0"/>
              </a:rPr>
              <a:t>Our future wellbeing</a:t>
            </a:r>
          </a:p>
        </p:txBody>
      </p:sp>
      <p:sp>
        <p:nvSpPr>
          <p:cNvPr id="22" name="TextBox 21">
            <a:extLst>
              <a:ext uri="{FF2B5EF4-FFF2-40B4-BE49-F238E27FC236}">
                <a16:creationId xmlns:a16="http://schemas.microsoft.com/office/drawing/2014/main" id="{782ACE6F-950B-6308-2F64-0E3ADD27C460}"/>
              </a:ext>
            </a:extLst>
          </p:cNvPr>
          <p:cNvSpPr txBox="1"/>
          <p:nvPr userDrawn="1"/>
        </p:nvSpPr>
        <p:spPr>
          <a:xfrm>
            <a:off x="8963628" y="3155094"/>
            <a:ext cx="937550" cy="692497"/>
          </a:xfrm>
          <a:prstGeom prst="rect">
            <a:avLst/>
          </a:prstGeom>
          <a:noFill/>
        </p:spPr>
        <p:txBody>
          <a:bodyPr wrap="square" rtlCol="0">
            <a:spAutoFit/>
          </a:bodyPr>
          <a:lstStyle/>
          <a:p>
            <a:pPr algn="ctr"/>
            <a:r>
              <a:rPr lang="en-US" sz="1300">
                <a:solidFill>
                  <a:schemeClr val="bg1"/>
                </a:solidFill>
                <a:latin typeface="Comic Sans MS" panose="030F0902030302020204" pitchFamily="66" charset="0"/>
              </a:rPr>
              <a:t>Our future rights</a:t>
            </a:r>
          </a:p>
        </p:txBody>
      </p:sp>
      <p:sp>
        <p:nvSpPr>
          <p:cNvPr id="23" name="TextBox 22">
            <a:extLst>
              <a:ext uri="{FF2B5EF4-FFF2-40B4-BE49-F238E27FC236}">
                <a16:creationId xmlns:a16="http://schemas.microsoft.com/office/drawing/2014/main" id="{64704CD2-557C-784E-AF44-214F0AECB364}"/>
              </a:ext>
            </a:extLst>
          </p:cNvPr>
          <p:cNvSpPr txBox="1"/>
          <p:nvPr userDrawn="1"/>
        </p:nvSpPr>
        <p:spPr>
          <a:xfrm>
            <a:off x="8214650" y="1933142"/>
            <a:ext cx="937550" cy="692497"/>
          </a:xfrm>
          <a:prstGeom prst="rect">
            <a:avLst/>
          </a:prstGeom>
          <a:noFill/>
        </p:spPr>
        <p:txBody>
          <a:bodyPr wrap="square" rtlCol="0">
            <a:spAutoFit/>
          </a:bodyPr>
          <a:lstStyle/>
          <a:p>
            <a:pPr algn="ctr"/>
            <a:r>
              <a:rPr lang="en-US" sz="1300">
                <a:solidFill>
                  <a:schemeClr val="bg1"/>
                </a:solidFill>
                <a:latin typeface="Comic Sans MS" panose="030F0902030302020204" pitchFamily="66" charset="0"/>
              </a:rPr>
              <a:t>Our future world</a:t>
            </a:r>
          </a:p>
        </p:txBody>
      </p:sp>
      <p:sp>
        <p:nvSpPr>
          <p:cNvPr id="24" name="TextBox 23">
            <a:extLst>
              <a:ext uri="{FF2B5EF4-FFF2-40B4-BE49-F238E27FC236}">
                <a16:creationId xmlns:a16="http://schemas.microsoft.com/office/drawing/2014/main" id="{B3E3A0D8-374D-FA94-5EC7-4790AB7A43DE}"/>
              </a:ext>
            </a:extLst>
          </p:cNvPr>
          <p:cNvSpPr txBox="1"/>
          <p:nvPr userDrawn="1"/>
        </p:nvSpPr>
        <p:spPr>
          <a:xfrm>
            <a:off x="9075032" y="2113204"/>
            <a:ext cx="1913202" cy="492443"/>
          </a:xfrm>
          <a:prstGeom prst="rect">
            <a:avLst/>
          </a:prstGeom>
          <a:noFill/>
        </p:spPr>
        <p:txBody>
          <a:bodyPr wrap="square" rtlCol="0">
            <a:spAutoFit/>
          </a:bodyPr>
          <a:lstStyle/>
          <a:p>
            <a:pPr algn="ctr"/>
            <a:r>
              <a:rPr lang="en-US" sz="1300" b="1">
                <a:solidFill>
                  <a:srgbClr val="004AAD"/>
                </a:solidFill>
                <a:latin typeface="Comic Sans MS" panose="030F0902030302020204" pitchFamily="66" charset="0"/>
              </a:rPr>
              <a:t>Our future for Scottish education</a:t>
            </a:r>
          </a:p>
        </p:txBody>
      </p:sp>
      <p:sp>
        <p:nvSpPr>
          <p:cNvPr id="3" name="Content Placeholder 2">
            <a:extLst>
              <a:ext uri="{FF2B5EF4-FFF2-40B4-BE49-F238E27FC236}">
                <a16:creationId xmlns:a16="http://schemas.microsoft.com/office/drawing/2014/main" id="{B034F96F-EF3E-C39B-7600-F37BEC493B3F}"/>
              </a:ext>
            </a:extLst>
          </p:cNvPr>
          <p:cNvSpPr>
            <a:spLocks noGrp="1"/>
          </p:cNvSpPr>
          <p:nvPr>
            <p:ph idx="11" hasCustomPrompt="1"/>
          </p:nvPr>
        </p:nvSpPr>
        <p:spPr>
          <a:xfrm>
            <a:off x="1203766" y="1331843"/>
            <a:ext cx="7153156" cy="269034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stStyle>
          <a:p>
            <a:pPr marL="0" indent="0">
              <a:buNone/>
            </a:pPr>
            <a:r>
              <a:rPr lang="en-US" sz="2000">
                <a:solidFill>
                  <a:srgbClr val="004AAD"/>
                </a:solidFill>
              </a:rPr>
              <a:t>Question to be added here</a:t>
            </a:r>
          </a:p>
        </p:txBody>
      </p:sp>
      <p:sp>
        <p:nvSpPr>
          <p:cNvPr id="4" name="Title 1">
            <a:extLst>
              <a:ext uri="{FF2B5EF4-FFF2-40B4-BE49-F238E27FC236}">
                <a16:creationId xmlns:a16="http://schemas.microsoft.com/office/drawing/2014/main" id="{0CF67E97-F1EC-17EE-ECD6-AB3EC762757A}"/>
              </a:ext>
            </a:extLst>
          </p:cNvPr>
          <p:cNvSpPr>
            <a:spLocks noGrp="1"/>
          </p:cNvSpPr>
          <p:nvPr>
            <p:ph type="title" hasCustomPrompt="1"/>
          </p:nvPr>
        </p:nvSpPr>
        <p:spPr>
          <a:xfrm>
            <a:off x="638932" y="762794"/>
            <a:ext cx="7717990" cy="569049"/>
          </a:xfrm>
        </p:spPr>
        <p:txBody>
          <a:bodyPr anchor="ctr">
            <a:noAutofit/>
          </a:bodyPr>
          <a:lstStyle>
            <a:lvl1pPr>
              <a:defRPr sz="2800">
                <a:solidFill>
                  <a:srgbClr val="004AAD"/>
                </a:solidFill>
              </a:defRPr>
            </a:lvl1pPr>
          </a:lstStyle>
          <a:p>
            <a:r>
              <a:rPr lang="en-US"/>
              <a:t>Title</a:t>
            </a:r>
            <a:endParaRPr lang="en-GB"/>
          </a:p>
        </p:txBody>
      </p:sp>
    </p:spTree>
    <p:extLst>
      <p:ext uri="{BB962C8B-B14F-4D97-AF65-F5344CB8AC3E}">
        <p14:creationId xmlns:p14="http://schemas.microsoft.com/office/powerpoint/2010/main" val="933295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DC8EA0-CD37-20A5-0964-6C47FE159B10}"/>
              </a:ext>
            </a:extLst>
          </p:cNvPr>
          <p:cNvSpPr/>
          <p:nvPr userDrawn="1"/>
        </p:nvSpPr>
        <p:spPr>
          <a:xfrm>
            <a:off x="-1" y="5847481"/>
            <a:ext cx="12301729"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ular Callout 1">
            <a:extLst>
              <a:ext uri="{FF2B5EF4-FFF2-40B4-BE49-F238E27FC236}">
                <a16:creationId xmlns:a16="http://schemas.microsoft.com/office/drawing/2014/main" id="{1EE80BB9-DC3E-8C91-C3F6-CC47B6698C7A}"/>
              </a:ext>
            </a:extLst>
          </p:cNvPr>
          <p:cNvSpPr/>
          <p:nvPr userDrawn="1"/>
        </p:nvSpPr>
        <p:spPr>
          <a:xfrm>
            <a:off x="658416" y="5515030"/>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1">
            <a:extLst>
              <a:ext uri="{FF2B5EF4-FFF2-40B4-BE49-F238E27FC236}">
                <a16:creationId xmlns:a16="http://schemas.microsoft.com/office/drawing/2014/main" id="{C712A02E-620E-D962-4F34-E7F27A01DC1C}"/>
              </a:ext>
            </a:extLst>
          </p:cNvPr>
          <p:cNvSpPr/>
          <p:nvPr userDrawn="1"/>
        </p:nvSpPr>
        <p:spPr>
          <a:xfrm flipH="1">
            <a:off x="658413" y="5406173"/>
            <a:ext cx="298568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E674251-5730-06D3-3E7B-FB0027BC4959}"/>
              </a:ext>
            </a:extLst>
          </p:cNvPr>
          <p:cNvSpPr txBox="1"/>
          <p:nvPr userDrawn="1"/>
        </p:nvSpPr>
        <p:spPr>
          <a:xfrm>
            <a:off x="654000" y="5916541"/>
            <a:ext cx="2990101" cy="323165"/>
          </a:xfrm>
          <a:prstGeom prst="rect">
            <a:avLst/>
          </a:prstGeom>
          <a:noFill/>
        </p:spPr>
        <p:txBody>
          <a:bodyPr wrap="square" anchor="ctr">
            <a:spAutoFit/>
          </a:bodyPr>
          <a:lstStyle/>
          <a:p>
            <a:pPr algn="ctr"/>
            <a:r>
              <a:rPr lang="en-US" sz="1500" b="1">
                <a:solidFill>
                  <a:srgbClr val="004AAD"/>
                </a:solidFill>
                <a:latin typeface="Arial" panose="020B0604020202020204" pitchFamily="34" charset="0"/>
                <a:cs typeface="Arial" panose="020B0604020202020204" pitchFamily="34" charset="0"/>
              </a:rPr>
              <a:t> #</a:t>
            </a:r>
            <a:r>
              <a:rPr lang="en-US" sz="1500" b="1" err="1">
                <a:solidFill>
                  <a:srgbClr val="004AAD"/>
                </a:solidFill>
                <a:latin typeface="Arial" panose="020B0604020202020204" pitchFamily="34" charset="0"/>
                <a:cs typeface="Arial" panose="020B0604020202020204" pitchFamily="34" charset="0"/>
              </a:rPr>
              <a:t>TalkScottishEducation</a:t>
            </a:r>
            <a:endParaRPr lang="en-US" sz="1500" b="1">
              <a:solidFill>
                <a:srgbClr val="004AAD"/>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303936EE-E653-199A-6546-BF42BBC31556}"/>
              </a:ext>
            </a:extLst>
          </p:cNvPr>
          <p:cNvSpPr>
            <a:spLocks noGrp="1"/>
          </p:cNvSpPr>
          <p:nvPr>
            <p:ph idx="11" hasCustomPrompt="1"/>
          </p:nvPr>
        </p:nvSpPr>
        <p:spPr>
          <a:xfrm>
            <a:off x="1203766" y="1331843"/>
            <a:ext cx="7153156" cy="269034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stStyle>
          <a:p>
            <a:pPr marL="0" indent="0">
              <a:buNone/>
            </a:pPr>
            <a:r>
              <a:rPr lang="en-US" sz="2000">
                <a:solidFill>
                  <a:srgbClr val="004AAD"/>
                </a:solidFill>
              </a:rPr>
              <a:t>Question to be added here</a:t>
            </a:r>
          </a:p>
        </p:txBody>
      </p:sp>
      <p:sp>
        <p:nvSpPr>
          <p:cNvPr id="11" name="Title 1">
            <a:extLst>
              <a:ext uri="{FF2B5EF4-FFF2-40B4-BE49-F238E27FC236}">
                <a16:creationId xmlns:a16="http://schemas.microsoft.com/office/drawing/2014/main" id="{8532E74F-79BC-307F-5011-EC93CEA8AEE7}"/>
              </a:ext>
            </a:extLst>
          </p:cNvPr>
          <p:cNvSpPr>
            <a:spLocks noGrp="1"/>
          </p:cNvSpPr>
          <p:nvPr>
            <p:ph type="title" hasCustomPrompt="1"/>
          </p:nvPr>
        </p:nvSpPr>
        <p:spPr>
          <a:xfrm>
            <a:off x="638932" y="762794"/>
            <a:ext cx="7717990" cy="569049"/>
          </a:xfrm>
        </p:spPr>
        <p:txBody>
          <a:bodyPr anchor="ctr">
            <a:noAutofit/>
          </a:bodyPr>
          <a:lstStyle>
            <a:lvl1pPr>
              <a:defRPr sz="2800">
                <a:solidFill>
                  <a:srgbClr val="004AAD"/>
                </a:solidFill>
              </a:defRPr>
            </a:lvl1pPr>
          </a:lstStyle>
          <a:p>
            <a:r>
              <a:rPr lang="en-US"/>
              <a:t>Title</a:t>
            </a:r>
            <a:endParaRPr lang="en-GB"/>
          </a:p>
        </p:txBody>
      </p:sp>
    </p:spTree>
    <p:extLst>
      <p:ext uri="{BB962C8B-B14F-4D97-AF65-F5344CB8AC3E}">
        <p14:creationId xmlns:p14="http://schemas.microsoft.com/office/powerpoint/2010/main" val="1381630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DC8EA0-CD37-20A5-0964-6C47FE159B10}"/>
              </a:ext>
            </a:extLst>
          </p:cNvPr>
          <p:cNvSpPr/>
          <p:nvPr userDrawn="1"/>
        </p:nvSpPr>
        <p:spPr>
          <a:xfrm>
            <a:off x="-1" y="5847481"/>
            <a:ext cx="12301729"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1">
            <a:extLst>
              <a:ext uri="{FF2B5EF4-FFF2-40B4-BE49-F238E27FC236}">
                <a16:creationId xmlns:a16="http://schemas.microsoft.com/office/drawing/2014/main" id="{16D4A259-C54C-1B52-6C65-949691DD84EC}"/>
              </a:ext>
            </a:extLst>
          </p:cNvPr>
          <p:cNvSpPr/>
          <p:nvPr userDrawn="1"/>
        </p:nvSpPr>
        <p:spPr>
          <a:xfrm>
            <a:off x="8615134" y="5504144"/>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1">
            <a:extLst>
              <a:ext uri="{FF2B5EF4-FFF2-40B4-BE49-F238E27FC236}">
                <a16:creationId xmlns:a16="http://schemas.microsoft.com/office/drawing/2014/main" id="{83FB5B30-5D68-EDE6-C29F-E7416FFE6440}"/>
              </a:ext>
            </a:extLst>
          </p:cNvPr>
          <p:cNvSpPr/>
          <p:nvPr userDrawn="1"/>
        </p:nvSpPr>
        <p:spPr>
          <a:xfrm>
            <a:off x="8615134" y="5395287"/>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600" b="1">
              <a:solidFill>
                <a:srgbClr val="004AAD"/>
              </a:solidFill>
              <a:latin typeface="Comic Sans MS" panose="030F0902030302020204" pitchFamily="66" charset="0"/>
            </a:endParaRPr>
          </a:p>
        </p:txBody>
      </p:sp>
      <p:sp>
        <p:nvSpPr>
          <p:cNvPr id="11" name="TextBox 10">
            <a:extLst>
              <a:ext uri="{FF2B5EF4-FFF2-40B4-BE49-F238E27FC236}">
                <a16:creationId xmlns:a16="http://schemas.microsoft.com/office/drawing/2014/main" id="{001ED0E8-E227-12E4-D8B2-AA6A1C748999}"/>
              </a:ext>
            </a:extLst>
          </p:cNvPr>
          <p:cNvSpPr txBox="1"/>
          <p:nvPr userDrawn="1"/>
        </p:nvSpPr>
        <p:spPr>
          <a:xfrm>
            <a:off x="8628431" y="5916541"/>
            <a:ext cx="2990101" cy="323165"/>
          </a:xfrm>
          <a:prstGeom prst="rect">
            <a:avLst/>
          </a:prstGeom>
          <a:noFill/>
        </p:spPr>
        <p:txBody>
          <a:bodyPr wrap="square" anchor="ctr">
            <a:spAutoFit/>
          </a:bodyPr>
          <a:lstStyle/>
          <a:p>
            <a:pPr algn="ctr"/>
            <a:r>
              <a:rPr lang="en-US" sz="1500" b="1">
                <a:solidFill>
                  <a:srgbClr val="004AAD"/>
                </a:solidFill>
                <a:latin typeface="Arial" panose="020B0604020202020204" pitchFamily="34" charset="0"/>
                <a:cs typeface="Arial" panose="020B0604020202020204" pitchFamily="34" charset="0"/>
              </a:rPr>
              <a:t> #</a:t>
            </a:r>
            <a:r>
              <a:rPr lang="en-US" sz="1500" b="1" err="1">
                <a:solidFill>
                  <a:srgbClr val="004AAD"/>
                </a:solidFill>
                <a:latin typeface="Arial" panose="020B0604020202020204" pitchFamily="34" charset="0"/>
                <a:cs typeface="Arial" panose="020B0604020202020204" pitchFamily="34" charset="0"/>
              </a:rPr>
              <a:t>TalkScottishEducation</a:t>
            </a:r>
            <a:endParaRPr lang="en-US" sz="1500" b="1">
              <a:solidFill>
                <a:srgbClr val="004AAD"/>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A69E717-0D91-DB19-0B16-0A69CAF07E86}"/>
              </a:ext>
            </a:extLst>
          </p:cNvPr>
          <p:cNvSpPr>
            <a:spLocks noGrp="1"/>
          </p:cNvSpPr>
          <p:nvPr>
            <p:ph idx="11" hasCustomPrompt="1"/>
          </p:nvPr>
        </p:nvSpPr>
        <p:spPr>
          <a:xfrm>
            <a:off x="1203766" y="1331843"/>
            <a:ext cx="7153156" cy="269034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tx1"/>
                </a:solidFill>
              </a:defRPr>
            </a:lvl1pPr>
          </a:lstStyle>
          <a:p>
            <a:pPr marL="0" indent="0">
              <a:buNone/>
            </a:pPr>
            <a:r>
              <a:rPr lang="en-US" sz="2000">
                <a:solidFill>
                  <a:srgbClr val="004AAD"/>
                </a:solidFill>
              </a:rPr>
              <a:t>Question to be added here</a:t>
            </a:r>
          </a:p>
        </p:txBody>
      </p:sp>
      <p:sp>
        <p:nvSpPr>
          <p:cNvPr id="4" name="Title 1">
            <a:extLst>
              <a:ext uri="{FF2B5EF4-FFF2-40B4-BE49-F238E27FC236}">
                <a16:creationId xmlns:a16="http://schemas.microsoft.com/office/drawing/2014/main" id="{A031B709-3D47-BF60-6A69-7FFBB93F25D1}"/>
              </a:ext>
            </a:extLst>
          </p:cNvPr>
          <p:cNvSpPr>
            <a:spLocks noGrp="1"/>
          </p:cNvSpPr>
          <p:nvPr>
            <p:ph type="title" hasCustomPrompt="1"/>
          </p:nvPr>
        </p:nvSpPr>
        <p:spPr>
          <a:xfrm>
            <a:off x="638932" y="762794"/>
            <a:ext cx="7717990" cy="569049"/>
          </a:xfrm>
        </p:spPr>
        <p:txBody>
          <a:bodyPr anchor="ctr">
            <a:noAutofit/>
          </a:bodyPr>
          <a:lstStyle>
            <a:lvl1pPr>
              <a:defRPr sz="2800">
                <a:solidFill>
                  <a:srgbClr val="004AAD"/>
                </a:solidFill>
              </a:defRPr>
            </a:lvl1pPr>
          </a:lstStyle>
          <a:p>
            <a:r>
              <a:rPr lang="en-US"/>
              <a:t>Title</a:t>
            </a:r>
            <a:endParaRPr lang="en-GB"/>
          </a:p>
        </p:txBody>
      </p:sp>
    </p:spTree>
    <p:extLst>
      <p:ext uri="{BB962C8B-B14F-4D97-AF65-F5344CB8AC3E}">
        <p14:creationId xmlns:p14="http://schemas.microsoft.com/office/powerpoint/2010/main" val="1468640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623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91332" y="1495242"/>
            <a:ext cx="5228470" cy="42379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24599" y="1495242"/>
            <a:ext cx="5228467" cy="42379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
            <a:extLst>
              <a:ext uri="{FF2B5EF4-FFF2-40B4-BE49-F238E27FC236}">
                <a16:creationId xmlns:a16="http://schemas.microsoft.com/office/drawing/2014/main" id="{4E797F31-35DC-B4C6-FEAF-D5959C252D5D}"/>
              </a:ext>
            </a:extLst>
          </p:cNvPr>
          <p:cNvSpPr>
            <a:spLocks noGrp="1"/>
          </p:cNvSpPr>
          <p:nvPr>
            <p:ph type="body" idx="10" hasCustomPrompt="1"/>
          </p:nvPr>
        </p:nvSpPr>
        <p:spPr>
          <a:xfrm>
            <a:off x="791332" y="926194"/>
            <a:ext cx="10742255" cy="569049"/>
          </a:xfrm>
        </p:spPr>
        <p:txBody>
          <a:bodyPr anchor="ctr">
            <a:normAutofit/>
          </a:bodyPr>
          <a:lstStyle>
            <a:lvl1pPr marL="0" indent="0">
              <a:buNone/>
              <a:defRPr sz="2800" b="1">
                <a:solidFill>
                  <a:srgbClr val="004AAD"/>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874534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18E532-8EF8-49D5-80BB-2210B758DCAC}" type="slidenum">
              <a:rPr lang="en-GB" smtClean="0"/>
              <a:t>‹#›</a:t>
            </a:fld>
            <a:endParaRPr lang="en-GB"/>
          </a:p>
        </p:txBody>
      </p:sp>
      <p:sp>
        <p:nvSpPr>
          <p:cNvPr id="7" name="TextBox 6"/>
          <p:cNvSpPr txBox="1"/>
          <p:nvPr userDrawn="1"/>
        </p:nvSpPr>
        <p:spPr>
          <a:xfrm rot="20265114">
            <a:off x="10131819" y="451526"/>
            <a:ext cx="1976435" cy="830997"/>
          </a:xfrm>
          <a:prstGeom prst="rect">
            <a:avLst/>
          </a:prstGeom>
          <a:noFill/>
        </p:spPr>
        <p:txBody>
          <a:bodyPr wrap="square" rtlCol="0">
            <a:spAutoFit/>
          </a:bodyPr>
          <a:lstStyle/>
          <a:p>
            <a:r>
              <a:rPr lang="en-GB" sz="4800">
                <a:solidFill>
                  <a:schemeClr val="bg1">
                    <a:lumMod val="75000"/>
                  </a:schemeClr>
                </a:solidFill>
              </a:rPr>
              <a:t>DRAFT</a:t>
            </a:r>
            <a:endParaRPr lang="en-GB">
              <a:solidFill>
                <a:schemeClr val="bg1">
                  <a:lumMod val="75000"/>
                </a:schemeClr>
              </a:solidFill>
            </a:endParaRPr>
          </a:p>
        </p:txBody>
      </p:sp>
    </p:spTree>
    <p:extLst>
      <p:ext uri="{BB962C8B-B14F-4D97-AF65-F5344CB8AC3E}">
        <p14:creationId xmlns:p14="http://schemas.microsoft.com/office/powerpoint/2010/main" val="381532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798801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8403C5-B6FB-2809-6F95-C4ADFDD55B79}"/>
              </a:ext>
            </a:extLst>
          </p:cNvPr>
          <p:cNvSpPr/>
          <p:nvPr userDrawn="1"/>
        </p:nvSpPr>
        <p:spPr>
          <a:xfrm>
            <a:off x="-1" y="5847481"/>
            <a:ext cx="12301729"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a:extLst>
              <a:ext uri="{FF2B5EF4-FFF2-40B4-BE49-F238E27FC236}">
                <a16:creationId xmlns:a16="http://schemas.microsoft.com/office/drawing/2014/main" id="{DDF1B0BD-C470-C0F5-1480-8104F9BB3AD1}"/>
              </a:ext>
            </a:extLst>
          </p:cNvPr>
          <p:cNvSpPr/>
          <p:nvPr userDrawn="1"/>
        </p:nvSpPr>
        <p:spPr>
          <a:xfrm>
            <a:off x="658416" y="5515030"/>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ular Callout 1">
            <a:extLst>
              <a:ext uri="{FF2B5EF4-FFF2-40B4-BE49-F238E27FC236}">
                <a16:creationId xmlns:a16="http://schemas.microsoft.com/office/drawing/2014/main" id="{48A2BE7D-F9BF-25DA-6FE8-0E7A418882A1}"/>
              </a:ext>
            </a:extLst>
          </p:cNvPr>
          <p:cNvSpPr/>
          <p:nvPr userDrawn="1"/>
        </p:nvSpPr>
        <p:spPr>
          <a:xfrm flipH="1">
            <a:off x="658413" y="5406173"/>
            <a:ext cx="298568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0E151E6-F7CC-1345-858C-F5411522E5D0}"/>
              </a:ext>
            </a:extLst>
          </p:cNvPr>
          <p:cNvSpPr txBox="1"/>
          <p:nvPr userDrawn="1"/>
        </p:nvSpPr>
        <p:spPr>
          <a:xfrm>
            <a:off x="654000" y="5916541"/>
            <a:ext cx="2990101" cy="323165"/>
          </a:xfrm>
          <a:prstGeom prst="rect">
            <a:avLst/>
          </a:prstGeom>
          <a:noFill/>
        </p:spPr>
        <p:txBody>
          <a:bodyPr wrap="square" anchor="ctr">
            <a:spAutoFit/>
          </a:bodyPr>
          <a:lstStyle/>
          <a:p>
            <a:pPr algn="ctr"/>
            <a:r>
              <a:rPr lang="en-US" sz="1500" b="1">
                <a:solidFill>
                  <a:srgbClr val="004AAD"/>
                </a:solidFill>
                <a:latin typeface="Arial" panose="020B0604020202020204" pitchFamily="34" charset="0"/>
                <a:cs typeface="Arial" panose="020B0604020202020204" pitchFamily="34" charset="0"/>
              </a:rPr>
              <a:t> #</a:t>
            </a:r>
            <a:r>
              <a:rPr lang="en-US" sz="1500" b="1" err="1">
                <a:solidFill>
                  <a:srgbClr val="004AAD"/>
                </a:solidFill>
                <a:latin typeface="Arial" panose="020B0604020202020204" pitchFamily="34" charset="0"/>
                <a:cs typeface="Arial" panose="020B0604020202020204" pitchFamily="34" charset="0"/>
              </a:rPr>
              <a:t>TalkScottishEducation</a:t>
            </a:r>
            <a:endParaRPr lang="en-US" sz="1500" b="1">
              <a:solidFill>
                <a:srgbClr val="004AA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8297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91E2BA-2119-ED70-DA45-06908C50EEF9}"/>
              </a:ext>
            </a:extLst>
          </p:cNvPr>
          <p:cNvSpPr/>
          <p:nvPr userDrawn="1"/>
        </p:nvSpPr>
        <p:spPr>
          <a:xfrm>
            <a:off x="-1" y="5847481"/>
            <a:ext cx="12301729"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ular Callout 1">
            <a:extLst>
              <a:ext uri="{FF2B5EF4-FFF2-40B4-BE49-F238E27FC236}">
                <a16:creationId xmlns:a16="http://schemas.microsoft.com/office/drawing/2014/main" id="{CEAEB1AC-5393-578B-D60F-B485F0175884}"/>
              </a:ext>
            </a:extLst>
          </p:cNvPr>
          <p:cNvSpPr/>
          <p:nvPr userDrawn="1"/>
        </p:nvSpPr>
        <p:spPr>
          <a:xfrm>
            <a:off x="8615134" y="5504144"/>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1">
            <a:extLst>
              <a:ext uri="{FF2B5EF4-FFF2-40B4-BE49-F238E27FC236}">
                <a16:creationId xmlns:a16="http://schemas.microsoft.com/office/drawing/2014/main" id="{5060AC90-A2A6-1DC7-4436-EEDDA227DCF3}"/>
              </a:ext>
            </a:extLst>
          </p:cNvPr>
          <p:cNvSpPr/>
          <p:nvPr userDrawn="1"/>
        </p:nvSpPr>
        <p:spPr>
          <a:xfrm>
            <a:off x="8615134" y="5395287"/>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600" b="1">
              <a:solidFill>
                <a:srgbClr val="004AAD"/>
              </a:solidFill>
              <a:latin typeface="Comic Sans MS" panose="030F0902030302020204" pitchFamily="66" charset="0"/>
            </a:endParaRPr>
          </a:p>
        </p:txBody>
      </p:sp>
      <p:sp>
        <p:nvSpPr>
          <p:cNvPr id="6" name="TextBox 5">
            <a:extLst>
              <a:ext uri="{FF2B5EF4-FFF2-40B4-BE49-F238E27FC236}">
                <a16:creationId xmlns:a16="http://schemas.microsoft.com/office/drawing/2014/main" id="{0E09623D-90DC-B32F-17E9-8A22CA612D94}"/>
              </a:ext>
            </a:extLst>
          </p:cNvPr>
          <p:cNvSpPr txBox="1"/>
          <p:nvPr userDrawn="1"/>
        </p:nvSpPr>
        <p:spPr>
          <a:xfrm>
            <a:off x="8628431" y="5916541"/>
            <a:ext cx="2990101" cy="323165"/>
          </a:xfrm>
          <a:prstGeom prst="rect">
            <a:avLst/>
          </a:prstGeom>
          <a:noFill/>
        </p:spPr>
        <p:txBody>
          <a:bodyPr wrap="square" anchor="ctr">
            <a:spAutoFit/>
          </a:bodyPr>
          <a:lstStyle/>
          <a:p>
            <a:pPr algn="ctr"/>
            <a:r>
              <a:rPr lang="en-US" sz="1500" b="1">
                <a:solidFill>
                  <a:srgbClr val="004AAD"/>
                </a:solidFill>
                <a:latin typeface="Arial" panose="020B0604020202020204" pitchFamily="34" charset="0"/>
                <a:cs typeface="Arial" panose="020B0604020202020204" pitchFamily="34" charset="0"/>
              </a:rPr>
              <a:t> #</a:t>
            </a:r>
            <a:r>
              <a:rPr lang="en-US" sz="1500" b="1" err="1">
                <a:solidFill>
                  <a:srgbClr val="004AAD"/>
                </a:solidFill>
                <a:latin typeface="Arial" panose="020B0604020202020204" pitchFamily="34" charset="0"/>
                <a:cs typeface="Arial" panose="020B0604020202020204" pitchFamily="34" charset="0"/>
              </a:rPr>
              <a:t>TalkScottishEducation</a:t>
            </a:r>
            <a:endParaRPr lang="en-US" sz="1500" b="1">
              <a:solidFill>
                <a:srgbClr val="004AA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21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79A76F4-BA77-3069-63A5-D331E7D0A65E}"/>
              </a:ext>
            </a:extLst>
          </p:cNvPr>
          <p:cNvSpPr>
            <a:spLocks noGrp="1"/>
          </p:cNvSpPr>
          <p:nvPr>
            <p:ph type="body" idx="1" hasCustomPrompt="1"/>
          </p:nvPr>
        </p:nvSpPr>
        <p:spPr>
          <a:xfrm>
            <a:off x="633286" y="745570"/>
            <a:ext cx="10742255" cy="569049"/>
          </a:xfrm>
        </p:spPr>
        <p:txBody>
          <a:bodyPr anchor="ctr">
            <a:normAutofit/>
          </a:bodyPr>
          <a:lstStyle>
            <a:lvl1pPr marL="0" indent="0">
              <a:buNone/>
              <a:defRPr sz="2800" b="1">
                <a:solidFill>
                  <a:srgbClr val="004AAD"/>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3">
            <a:extLst>
              <a:ext uri="{FF2B5EF4-FFF2-40B4-BE49-F238E27FC236}">
                <a16:creationId xmlns:a16="http://schemas.microsoft.com/office/drawing/2014/main" id="{902B7C80-17D0-2F5B-5E7B-1A7522329B25}"/>
              </a:ext>
            </a:extLst>
          </p:cNvPr>
          <p:cNvSpPr>
            <a:spLocks noGrp="1"/>
          </p:cNvSpPr>
          <p:nvPr>
            <p:ph sz="half" idx="2"/>
          </p:nvPr>
        </p:nvSpPr>
        <p:spPr>
          <a:xfrm>
            <a:off x="633286" y="1314619"/>
            <a:ext cx="10742255" cy="39109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5575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0AB613-8BB8-1759-8604-A9963AEAF0C0}"/>
              </a:ext>
            </a:extLst>
          </p:cNvPr>
          <p:cNvSpPr/>
          <p:nvPr userDrawn="1"/>
        </p:nvSpPr>
        <p:spPr>
          <a:xfrm>
            <a:off x="-1" y="5847481"/>
            <a:ext cx="12301729"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
            <a:extLst>
              <a:ext uri="{FF2B5EF4-FFF2-40B4-BE49-F238E27FC236}">
                <a16:creationId xmlns:a16="http://schemas.microsoft.com/office/drawing/2014/main" id="{CAE6187F-E1DA-81AB-DC73-B536C47D4CE0}"/>
              </a:ext>
            </a:extLst>
          </p:cNvPr>
          <p:cNvSpPr/>
          <p:nvPr userDrawn="1"/>
        </p:nvSpPr>
        <p:spPr>
          <a:xfrm>
            <a:off x="658416" y="5515030"/>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ular Callout 1">
            <a:extLst>
              <a:ext uri="{FF2B5EF4-FFF2-40B4-BE49-F238E27FC236}">
                <a16:creationId xmlns:a16="http://schemas.microsoft.com/office/drawing/2014/main" id="{FA9C99C2-706E-EA0F-7FCE-4C529DA6979E}"/>
              </a:ext>
            </a:extLst>
          </p:cNvPr>
          <p:cNvSpPr/>
          <p:nvPr userDrawn="1"/>
        </p:nvSpPr>
        <p:spPr>
          <a:xfrm flipH="1">
            <a:off x="658413" y="5406173"/>
            <a:ext cx="298568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0E1674-4CE6-DE7C-8256-609ECEF531BA}"/>
              </a:ext>
            </a:extLst>
          </p:cNvPr>
          <p:cNvSpPr txBox="1"/>
          <p:nvPr userDrawn="1"/>
        </p:nvSpPr>
        <p:spPr>
          <a:xfrm>
            <a:off x="654000" y="5916541"/>
            <a:ext cx="2990101" cy="323165"/>
          </a:xfrm>
          <a:prstGeom prst="rect">
            <a:avLst/>
          </a:prstGeom>
          <a:noFill/>
        </p:spPr>
        <p:txBody>
          <a:bodyPr wrap="square" anchor="ctr">
            <a:spAutoFit/>
          </a:bodyPr>
          <a:lstStyle/>
          <a:p>
            <a:pPr algn="ctr"/>
            <a:r>
              <a:rPr lang="en-US" sz="1500" b="1">
                <a:solidFill>
                  <a:srgbClr val="004AAD"/>
                </a:solidFill>
                <a:latin typeface="Arial" panose="020B0604020202020204" pitchFamily="34" charset="0"/>
                <a:cs typeface="Arial" panose="020B0604020202020204" pitchFamily="34" charset="0"/>
              </a:rPr>
              <a:t> #</a:t>
            </a:r>
            <a:r>
              <a:rPr lang="en-US" sz="1500" b="1" err="1">
                <a:solidFill>
                  <a:srgbClr val="004AAD"/>
                </a:solidFill>
                <a:latin typeface="Arial" panose="020B0604020202020204" pitchFamily="34" charset="0"/>
                <a:cs typeface="Arial" panose="020B0604020202020204" pitchFamily="34" charset="0"/>
              </a:rPr>
              <a:t>TalkScottishEducation</a:t>
            </a:r>
            <a:endParaRPr lang="en-US" sz="1500" b="1">
              <a:solidFill>
                <a:srgbClr val="004AAD"/>
              </a:solidFill>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D6F67E55-A3C9-62DE-E5FB-4EF3C615EFA8}"/>
              </a:ext>
            </a:extLst>
          </p:cNvPr>
          <p:cNvSpPr>
            <a:spLocks noGrp="1"/>
          </p:cNvSpPr>
          <p:nvPr>
            <p:ph type="body" idx="1" hasCustomPrompt="1"/>
          </p:nvPr>
        </p:nvSpPr>
        <p:spPr>
          <a:xfrm>
            <a:off x="621997" y="756859"/>
            <a:ext cx="10742255" cy="569049"/>
          </a:xfrm>
        </p:spPr>
        <p:txBody>
          <a:bodyPr anchor="ctr">
            <a:normAutofit/>
          </a:bodyPr>
          <a:lstStyle>
            <a:lvl1pPr marL="0" indent="0">
              <a:buNone/>
              <a:defRPr sz="2800" b="1">
                <a:solidFill>
                  <a:srgbClr val="004AAD"/>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3">
            <a:extLst>
              <a:ext uri="{FF2B5EF4-FFF2-40B4-BE49-F238E27FC236}">
                <a16:creationId xmlns:a16="http://schemas.microsoft.com/office/drawing/2014/main" id="{677893B3-21E7-FA61-B214-5EE23997809B}"/>
              </a:ext>
            </a:extLst>
          </p:cNvPr>
          <p:cNvSpPr>
            <a:spLocks noGrp="1"/>
          </p:cNvSpPr>
          <p:nvPr>
            <p:ph sz="half" idx="2"/>
          </p:nvPr>
        </p:nvSpPr>
        <p:spPr>
          <a:xfrm>
            <a:off x="621997" y="1325908"/>
            <a:ext cx="10742255" cy="391093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929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A419FB-686E-2F10-E1E0-F2BC57A34643}"/>
              </a:ext>
            </a:extLst>
          </p:cNvPr>
          <p:cNvSpPr/>
          <p:nvPr userDrawn="1"/>
        </p:nvSpPr>
        <p:spPr>
          <a:xfrm>
            <a:off x="-1" y="5847481"/>
            <a:ext cx="12301729"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
            <a:extLst>
              <a:ext uri="{FF2B5EF4-FFF2-40B4-BE49-F238E27FC236}">
                <a16:creationId xmlns:a16="http://schemas.microsoft.com/office/drawing/2014/main" id="{5A63D3C4-2484-8588-1BA8-85A51DF42797}"/>
              </a:ext>
            </a:extLst>
          </p:cNvPr>
          <p:cNvSpPr/>
          <p:nvPr userDrawn="1"/>
        </p:nvSpPr>
        <p:spPr>
          <a:xfrm>
            <a:off x="8615134" y="5504144"/>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ular Callout 1">
            <a:extLst>
              <a:ext uri="{FF2B5EF4-FFF2-40B4-BE49-F238E27FC236}">
                <a16:creationId xmlns:a16="http://schemas.microsoft.com/office/drawing/2014/main" id="{7EFBA9FB-047E-F907-B8A2-26C61C49F1F0}"/>
              </a:ext>
            </a:extLst>
          </p:cNvPr>
          <p:cNvSpPr/>
          <p:nvPr userDrawn="1"/>
        </p:nvSpPr>
        <p:spPr>
          <a:xfrm>
            <a:off x="8615134" y="5395287"/>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600" b="1">
              <a:solidFill>
                <a:srgbClr val="004AAD"/>
              </a:solidFill>
              <a:latin typeface="Comic Sans MS" panose="030F0902030302020204" pitchFamily="66" charset="0"/>
            </a:endParaRPr>
          </a:p>
        </p:txBody>
      </p:sp>
      <p:sp>
        <p:nvSpPr>
          <p:cNvPr id="13" name="TextBox 12">
            <a:extLst>
              <a:ext uri="{FF2B5EF4-FFF2-40B4-BE49-F238E27FC236}">
                <a16:creationId xmlns:a16="http://schemas.microsoft.com/office/drawing/2014/main" id="{8DF17277-D57D-0361-A7A9-17E4CD2ABD5A}"/>
              </a:ext>
            </a:extLst>
          </p:cNvPr>
          <p:cNvSpPr txBox="1"/>
          <p:nvPr userDrawn="1"/>
        </p:nvSpPr>
        <p:spPr>
          <a:xfrm>
            <a:off x="8628431" y="5916541"/>
            <a:ext cx="2990101" cy="323165"/>
          </a:xfrm>
          <a:prstGeom prst="rect">
            <a:avLst/>
          </a:prstGeom>
          <a:noFill/>
        </p:spPr>
        <p:txBody>
          <a:bodyPr wrap="square" anchor="ctr">
            <a:spAutoFit/>
          </a:bodyPr>
          <a:lstStyle/>
          <a:p>
            <a:pPr algn="ctr"/>
            <a:r>
              <a:rPr lang="en-US" sz="1500" b="1">
                <a:solidFill>
                  <a:srgbClr val="004AAD"/>
                </a:solidFill>
                <a:latin typeface="Arial" panose="020B0604020202020204" pitchFamily="34" charset="0"/>
                <a:cs typeface="Arial" panose="020B0604020202020204" pitchFamily="34" charset="0"/>
              </a:rPr>
              <a:t> #</a:t>
            </a:r>
            <a:r>
              <a:rPr lang="en-US" sz="1500" b="1" err="1">
                <a:solidFill>
                  <a:srgbClr val="004AAD"/>
                </a:solidFill>
                <a:latin typeface="Arial" panose="020B0604020202020204" pitchFamily="34" charset="0"/>
                <a:cs typeface="Arial" panose="020B0604020202020204" pitchFamily="34" charset="0"/>
              </a:rPr>
              <a:t>TalkScottishEducation</a:t>
            </a:r>
            <a:endParaRPr lang="en-US" sz="1500" b="1">
              <a:solidFill>
                <a:srgbClr val="004AAD"/>
              </a:solidFill>
              <a:latin typeface="Arial" panose="020B0604020202020204" pitchFamily="34" charset="0"/>
              <a:cs typeface="Arial" panose="020B0604020202020204" pitchFamily="34" charset="0"/>
            </a:endParaRPr>
          </a:p>
        </p:txBody>
      </p:sp>
      <p:sp>
        <p:nvSpPr>
          <p:cNvPr id="2" name="Text Placeholder 2">
            <a:extLst>
              <a:ext uri="{FF2B5EF4-FFF2-40B4-BE49-F238E27FC236}">
                <a16:creationId xmlns:a16="http://schemas.microsoft.com/office/drawing/2014/main" id="{6FFF3F3B-A949-12BE-5DB9-80527211DB9F}"/>
              </a:ext>
            </a:extLst>
          </p:cNvPr>
          <p:cNvSpPr>
            <a:spLocks noGrp="1"/>
          </p:cNvSpPr>
          <p:nvPr>
            <p:ph type="body" idx="1" hasCustomPrompt="1"/>
          </p:nvPr>
        </p:nvSpPr>
        <p:spPr>
          <a:xfrm>
            <a:off x="633286" y="756859"/>
            <a:ext cx="10742255" cy="569049"/>
          </a:xfrm>
        </p:spPr>
        <p:txBody>
          <a:bodyPr anchor="ctr">
            <a:normAutofit/>
          </a:bodyPr>
          <a:lstStyle>
            <a:lvl1pPr marL="0" indent="0">
              <a:buNone/>
              <a:defRPr sz="2800" b="1">
                <a:solidFill>
                  <a:srgbClr val="004AAD"/>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Content Placeholder 3">
            <a:extLst>
              <a:ext uri="{FF2B5EF4-FFF2-40B4-BE49-F238E27FC236}">
                <a16:creationId xmlns:a16="http://schemas.microsoft.com/office/drawing/2014/main" id="{42945114-A7A8-AE05-49D3-417D12051471}"/>
              </a:ext>
            </a:extLst>
          </p:cNvPr>
          <p:cNvSpPr>
            <a:spLocks noGrp="1"/>
          </p:cNvSpPr>
          <p:nvPr>
            <p:ph sz="half" idx="2"/>
          </p:nvPr>
        </p:nvSpPr>
        <p:spPr>
          <a:xfrm>
            <a:off x="633286" y="1325908"/>
            <a:ext cx="10742255" cy="3910930"/>
          </a:xfrm>
        </p:spPr>
        <p:txBody>
          <a:bodyPr/>
          <a:lstStyle>
            <a:lvl1pPr>
              <a:defRPr sz="18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5315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932" y="762794"/>
            <a:ext cx="564835" cy="569049"/>
          </a:xfrm>
        </p:spPr>
        <p:txBody>
          <a:bodyPr anchor="t">
            <a:noAutofit/>
          </a:bodyPr>
          <a:lstStyle>
            <a:lvl1pPr>
              <a:defRPr sz="4000">
                <a:solidFill>
                  <a:srgbClr val="004AAD"/>
                </a:solidFill>
                <a:latin typeface="Arial" panose="020B0604020202020204" pitchFamily="34" charset="0"/>
                <a:cs typeface="Arial" panose="020B0604020202020204" pitchFamily="34" charset="0"/>
              </a:defRPr>
            </a:lvl1pPr>
          </a:lstStyle>
          <a:p>
            <a:r>
              <a:rPr lang="en-US"/>
              <a:t>1</a:t>
            </a:r>
            <a:endParaRPr lang="en-GB"/>
          </a:p>
        </p:txBody>
      </p:sp>
      <p:sp>
        <p:nvSpPr>
          <p:cNvPr id="9" name="Content Placeholder 1">
            <a:extLst>
              <a:ext uri="{FF2B5EF4-FFF2-40B4-BE49-F238E27FC236}">
                <a16:creationId xmlns:a16="http://schemas.microsoft.com/office/drawing/2014/main" id="{283DD984-97FC-0BC4-9F1E-9646F188CC02}"/>
              </a:ext>
            </a:extLst>
          </p:cNvPr>
          <p:cNvSpPr>
            <a:spLocks noGrp="1"/>
          </p:cNvSpPr>
          <p:nvPr>
            <p:ph idx="10" hasCustomPrompt="1"/>
          </p:nvPr>
        </p:nvSpPr>
        <p:spPr>
          <a:xfrm>
            <a:off x="1203766" y="738652"/>
            <a:ext cx="6912483" cy="1066999"/>
          </a:xfrm>
        </p:spPr>
        <p:txBody>
          <a:bodyPr>
            <a:normAutofit/>
          </a:bodyPr>
          <a:lstStyle/>
          <a:p>
            <a:pPr marL="0" indent="0">
              <a:buNone/>
            </a:pPr>
            <a:r>
              <a:rPr lang="en-US" sz="1800">
                <a:solidFill>
                  <a:srgbClr val="004AAD"/>
                </a:solidFill>
              </a:rPr>
              <a:t>Question to be added here</a:t>
            </a:r>
          </a:p>
        </p:txBody>
      </p:sp>
      <p:sp>
        <p:nvSpPr>
          <p:cNvPr id="3" name="Rectangle 2">
            <a:extLst>
              <a:ext uri="{FF2B5EF4-FFF2-40B4-BE49-F238E27FC236}">
                <a16:creationId xmlns:a16="http://schemas.microsoft.com/office/drawing/2014/main" id="{EE4A24C3-B820-00E1-8A35-FA4E6D1AC84A}"/>
              </a:ext>
            </a:extLst>
          </p:cNvPr>
          <p:cNvSpPr/>
          <p:nvPr userDrawn="1"/>
        </p:nvSpPr>
        <p:spPr>
          <a:xfrm>
            <a:off x="-1" y="5847481"/>
            <a:ext cx="12301729"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ular Callout 1">
            <a:extLst>
              <a:ext uri="{FF2B5EF4-FFF2-40B4-BE49-F238E27FC236}">
                <a16:creationId xmlns:a16="http://schemas.microsoft.com/office/drawing/2014/main" id="{005FC39A-61C8-2B53-A6E6-66914DD77171}"/>
              </a:ext>
            </a:extLst>
          </p:cNvPr>
          <p:cNvSpPr/>
          <p:nvPr userDrawn="1"/>
        </p:nvSpPr>
        <p:spPr>
          <a:xfrm>
            <a:off x="658416" y="5515030"/>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1">
            <a:extLst>
              <a:ext uri="{FF2B5EF4-FFF2-40B4-BE49-F238E27FC236}">
                <a16:creationId xmlns:a16="http://schemas.microsoft.com/office/drawing/2014/main" id="{52B28A3D-60EC-ECA6-AE65-7B9D425EF46D}"/>
              </a:ext>
            </a:extLst>
          </p:cNvPr>
          <p:cNvSpPr/>
          <p:nvPr userDrawn="1"/>
        </p:nvSpPr>
        <p:spPr>
          <a:xfrm flipH="1">
            <a:off x="658413" y="5406173"/>
            <a:ext cx="298568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8E5928D-6637-8ACD-9CFF-A5173BD0E5D3}"/>
              </a:ext>
            </a:extLst>
          </p:cNvPr>
          <p:cNvSpPr txBox="1"/>
          <p:nvPr userDrawn="1"/>
        </p:nvSpPr>
        <p:spPr>
          <a:xfrm>
            <a:off x="654000" y="5916541"/>
            <a:ext cx="2990101" cy="323165"/>
          </a:xfrm>
          <a:prstGeom prst="rect">
            <a:avLst/>
          </a:prstGeom>
          <a:noFill/>
        </p:spPr>
        <p:txBody>
          <a:bodyPr wrap="square" anchor="ctr">
            <a:spAutoFit/>
          </a:bodyPr>
          <a:lstStyle/>
          <a:p>
            <a:pPr algn="ctr"/>
            <a:r>
              <a:rPr lang="en-US" sz="1500" b="1">
                <a:solidFill>
                  <a:srgbClr val="004AAD"/>
                </a:solidFill>
                <a:latin typeface="Arial" panose="020B0604020202020204" pitchFamily="34" charset="0"/>
                <a:cs typeface="Arial" panose="020B0604020202020204" pitchFamily="34" charset="0"/>
              </a:rPr>
              <a:t> #</a:t>
            </a:r>
            <a:r>
              <a:rPr lang="en-US" sz="1500" b="1" err="1">
                <a:solidFill>
                  <a:srgbClr val="004AAD"/>
                </a:solidFill>
                <a:latin typeface="Arial" panose="020B0604020202020204" pitchFamily="34" charset="0"/>
                <a:cs typeface="Arial" panose="020B0604020202020204" pitchFamily="34" charset="0"/>
              </a:rPr>
              <a:t>TalkScottishEducation</a:t>
            </a:r>
            <a:endParaRPr lang="en-US" sz="1500" b="1">
              <a:solidFill>
                <a:srgbClr val="004AAD"/>
              </a:solidFill>
              <a:latin typeface="Arial" panose="020B0604020202020204" pitchFamily="34" charset="0"/>
              <a:cs typeface="Arial" panose="020B0604020202020204" pitchFamily="34" charset="0"/>
            </a:endParaRPr>
          </a:p>
        </p:txBody>
      </p:sp>
      <p:sp>
        <p:nvSpPr>
          <p:cNvPr id="13" name="Rounded Rectangular Callout 12">
            <a:extLst>
              <a:ext uri="{FF2B5EF4-FFF2-40B4-BE49-F238E27FC236}">
                <a16:creationId xmlns:a16="http://schemas.microsoft.com/office/drawing/2014/main" id="{4DE9F01D-118F-E1B0-18FF-81A075E50464}"/>
              </a:ext>
            </a:extLst>
          </p:cNvPr>
          <p:cNvSpPr/>
          <p:nvPr userDrawn="1"/>
        </p:nvSpPr>
        <p:spPr>
          <a:xfrm>
            <a:off x="8915401" y="811152"/>
            <a:ext cx="1507384" cy="1041381"/>
          </a:xfrm>
          <a:prstGeom prst="wedgeRoundRectCallout">
            <a:avLst>
              <a:gd name="adj1" fmla="val -30411"/>
              <a:gd name="adj2" fmla="val 75044"/>
              <a:gd name="adj3" fmla="val 16667"/>
            </a:avLst>
          </a:prstGeom>
          <a:no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ular Callout 13">
            <a:extLst>
              <a:ext uri="{FF2B5EF4-FFF2-40B4-BE49-F238E27FC236}">
                <a16:creationId xmlns:a16="http://schemas.microsoft.com/office/drawing/2014/main" id="{38B4D0F8-9180-2EE2-4116-86411B22601E}"/>
              </a:ext>
            </a:extLst>
          </p:cNvPr>
          <p:cNvSpPr/>
          <p:nvPr userDrawn="1"/>
        </p:nvSpPr>
        <p:spPr>
          <a:xfrm flipH="1">
            <a:off x="9784537" y="1252460"/>
            <a:ext cx="1428894" cy="1041381"/>
          </a:xfrm>
          <a:prstGeom prst="wedgeRoundRectCallout">
            <a:avLst>
              <a:gd name="adj1" fmla="val -30411"/>
              <a:gd name="adj2" fmla="val 75044"/>
              <a:gd name="adj3" fmla="val 16667"/>
            </a:avLst>
          </a:pr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888C23B2-8B5B-01C2-E9A1-89B49B5FAF0C}"/>
              </a:ext>
            </a:extLst>
          </p:cNvPr>
          <p:cNvCxnSpPr/>
          <p:nvPr userDrawn="1"/>
        </p:nvCxnSpPr>
        <p:spPr>
          <a:xfrm>
            <a:off x="10010274" y="1601919"/>
            <a:ext cx="977960"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FE61FC0-7518-7BF6-7482-A56E4DA6EFFE}"/>
              </a:ext>
            </a:extLst>
          </p:cNvPr>
          <p:cNvCxnSpPr/>
          <p:nvPr userDrawn="1"/>
        </p:nvCxnSpPr>
        <p:spPr>
          <a:xfrm>
            <a:off x="10010274" y="1805651"/>
            <a:ext cx="977960"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F1E7BB-2460-16E3-1CDA-4D81D1335682}"/>
              </a:ext>
            </a:extLst>
          </p:cNvPr>
          <p:cNvCxnSpPr/>
          <p:nvPr userDrawn="1"/>
        </p:nvCxnSpPr>
        <p:spPr>
          <a:xfrm>
            <a:off x="10010274" y="1992427"/>
            <a:ext cx="977960"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05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8932" y="762794"/>
            <a:ext cx="564835" cy="569049"/>
          </a:xfrm>
        </p:spPr>
        <p:txBody>
          <a:bodyPr anchor="t">
            <a:noAutofit/>
          </a:bodyPr>
          <a:lstStyle>
            <a:lvl1pPr>
              <a:defRPr sz="4000">
                <a:solidFill>
                  <a:srgbClr val="004AAD"/>
                </a:solidFill>
                <a:latin typeface="Arial" panose="020B0604020202020204" pitchFamily="34" charset="0"/>
                <a:cs typeface="Arial" panose="020B0604020202020204" pitchFamily="34" charset="0"/>
              </a:defRPr>
            </a:lvl1pPr>
          </a:lstStyle>
          <a:p>
            <a:r>
              <a:rPr lang="en-US"/>
              <a:t>1</a:t>
            </a:r>
            <a:endParaRPr lang="en-GB"/>
          </a:p>
        </p:txBody>
      </p:sp>
      <p:sp>
        <p:nvSpPr>
          <p:cNvPr id="9" name="Content Placeholder 1">
            <a:extLst>
              <a:ext uri="{FF2B5EF4-FFF2-40B4-BE49-F238E27FC236}">
                <a16:creationId xmlns:a16="http://schemas.microsoft.com/office/drawing/2014/main" id="{283DD984-97FC-0BC4-9F1E-9646F188CC02}"/>
              </a:ext>
            </a:extLst>
          </p:cNvPr>
          <p:cNvSpPr>
            <a:spLocks noGrp="1"/>
          </p:cNvSpPr>
          <p:nvPr>
            <p:ph idx="10" hasCustomPrompt="1"/>
          </p:nvPr>
        </p:nvSpPr>
        <p:spPr>
          <a:xfrm>
            <a:off x="1203766" y="738652"/>
            <a:ext cx="6912483" cy="1066999"/>
          </a:xfrm>
        </p:spPr>
        <p:txBody>
          <a:bodyPr>
            <a:normAutofit/>
          </a:bodyPr>
          <a:lstStyle/>
          <a:p>
            <a:pPr marL="0" indent="0">
              <a:buNone/>
            </a:pPr>
            <a:r>
              <a:rPr lang="en-US" sz="1800">
                <a:solidFill>
                  <a:srgbClr val="004AAD"/>
                </a:solidFill>
              </a:rPr>
              <a:t>Question to be added here</a:t>
            </a:r>
          </a:p>
        </p:txBody>
      </p:sp>
      <p:sp>
        <p:nvSpPr>
          <p:cNvPr id="3" name="Rectangle 2">
            <a:extLst>
              <a:ext uri="{FF2B5EF4-FFF2-40B4-BE49-F238E27FC236}">
                <a16:creationId xmlns:a16="http://schemas.microsoft.com/office/drawing/2014/main" id="{EE4A24C3-B820-00E1-8A35-FA4E6D1AC84A}"/>
              </a:ext>
            </a:extLst>
          </p:cNvPr>
          <p:cNvSpPr/>
          <p:nvPr userDrawn="1"/>
        </p:nvSpPr>
        <p:spPr>
          <a:xfrm>
            <a:off x="-1" y="5847481"/>
            <a:ext cx="12301729" cy="1201271"/>
          </a:xfrm>
          <a:prstGeom prst="rect">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ular Callout 1">
            <a:extLst>
              <a:ext uri="{FF2B5EF4-FFF2-40B4-BE49-F238E27FC236}">
                <a16:creationId xmlns:a16="http://schemas.microsoft.com/office/drawing/2014/main" id="{5D95D3A7-4D59-4719-C55C-1C206420116B}"/>
              </a:ext>
            </a:extLst>
          </p:cNvPr>
          <p:cNvSpPr/>
          <p:nvPr userDrawn="1"/>
        </p:nvSpPr>
        <p:spPr>
          <a:xfrm>
            <a:off x="8615134" y="5504144"/>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ular Callout 1">
            <a:extLst>
              <a:ext uri="{FF2B5EF4-FFF2-40B4-BE49-F238E27FC236}">
                <a16:creationId xmlns:a16="http://schemas.microsoft.com/office/drawing/2014/main" id="{A3EFF965-252A-C3F5-AC90-C217E669580C}"/>
              </a:ext>
            </a:extLst>
          </p:cNvPr>
          <p:cNvSpPr/>
          <p:nvPr userDrawn="1"/>
        </p:nvSpPr>
        <p:spPr>
          <a:xfrm>
            <a:off x="8615134" y="5395287"/>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600" b="1">
              <a:solidFill>
                <a:srgbClr val="004AAD"/>
              </a:solidFill>
              <a:latin typeface="Comic Sans MS" panose="030F0902030302020204" pitchFamily="66" charset="0"/>
            </a:endParaRPr>
          </a:p>
        </p:txBody>
      </p:sp>
      <p:sp>
        <p:nvSpPr>
          <p:cNvPr id="10" name="TextBox 9">
            <a:extLst>
              <a:ext uri="{FF2B5EF4-FFF2-40B4-BE49-F238E27FC236}">
                <a16:creationId xmlns:a16="http://schemas.microsoft.com/office/drawing/2014/main" id="{596889BA-28EF-CFB9-FF6A-AAFDD9570EA9}"/>
              </a:ext>
            </a:extLst>
          </p:cNvPr>
          <p:cNvSpPr txBox="1"/>
          <p:nvPr userDrawn="1"/>
        </p:nvSpPr>
        <p:spPr>
          <a:xfrm>
            <a:off x="8628431" y="5916541"/>
            <a:ext cx="2990101" cy="323165"/>
          </a:xfrm>
          <a:prstGeom prst="rect">
            <a:avLst/>
          </a:prstGeom>
          <a:noFill/>
        </p:spPr>
        <p:txBody>
          <a:bodyPr wrap="square" anchor="ctr">
            <a:spAutoFit/>
          </a:bodyPr>
          <a:lstStyle/>
          <a:p>
            <a:pPr algn="ctr"/>
            <a:r>
              <a:rPr lang="en-US" sz="1500" b="1">
                <a:solidFill>
                  <a:srgbClr val="004AAD"/>
                </a:solidFill>
                <a:latin typeface="Arial" panose="020B0604020202020204" pitchFamily="34" charset="0"/>
                <a:cs typeface="Arial" panose="020B0604020202020204" pitchFamily="34" charset="0"/>
              </a:rPr>
              <a:t> #</a:t>
            </a:r>
            <a:r>
              <a:rPr lang="en-US" sz="1500" b="1" err="1">
                <a:solidFill>
                  <a:srgbClr val="004AAD"/>
                </a:solidFill>
                <a:latin typeface="Arial" panose="020B0604020202020204" pitchFamily="34" charset="0"/>
                <a:cs typeface="Arial" panose="020B0604020202020204" pitchFamily="34" charset="0"/>
              </a:rPr>
              <a:t>TalkScottishEducation</a:t>
            </a:r>
            <a:endParaRPr lang="en-US" sz="1500" b="1">
              <a:solidFill>
                <a:srgbClr val="004AAD"/>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05CA2DD2-B825-7D89-88F3-6A3B4B3C26CA}"/>
              </a:ext>
            </a:extLst>
          </p:cNvPr>
          <p:cNvSpPr/>
          <p:nvPr userDrawn="1"/>
        </p:nvSpPr>
        <p:spPr>
          <a:xfrm>
            <a:off x="8915401" y="811152"/>
            <a:ext cx="1507384" cy="1041381"/>
          </a:xfrm>
          <a:prstGeom prst="wedgeRoundRectCallout">
            <a:avLst>
              <a:gd name="adj1" fmla="val -30411"/>
              <a:gd name="adj2" fmla="val 75044"/>
              <a:gd name="adj3" fmla="val 16667"/>
            </a:avLst>
          </a:prstGeom>
          <a:no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a:extLst>
              <a:ext uri="{FF2B5EF4-FFF2-40B4-BE49-F238E27FC236}">
                <a16:creationId xmlns:a16="http://schemas.microsoft.com/office/drawing/2014/main" id="{93F19DE3-07B0-5954-E392-564077A5AAC5}"/>
              </a:ext>
            </a:extLst>
          </p:cNvPr>
          <p:cNvSpPr/>
          <p:nvPr userDrawn="1"/>
        </p:nvSpPr>
        <p:spPr>
          <a:xfrm flipH="1">
            <a:off x="9784537" y="1252460"/>
            <a:ext cx="1428894" cy="1041381"/>
          </a:xfrm>
          <a:prstGeom prst="wedgeRoundRectCallout">
            <a:avLst>
              <a:gd name="adj1" fmla="val -30411"/>
              <a:gd name="adj2" fmla="val 75044"/>
              <a:gd name="adj3" fmla="val 16667"/>
            </a:avLst>
          </a:pr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7C549D75-B8EC-1AAE-41C2-650E495C89F1}"/>
              </a:ext>
            </a:extLst>
          </p:cNvPr>
          <p:cNvCxnSpPr/>
          <p:nvPr userDrawn="1"/>
        </p:nvCxnSpPr>
        <p:spPr>
          <a:xfrm>
            <a:off x="10010274" y="1601919"/>
            <a:ext cx="977960"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5B5F6F2-5761-227B-A107-84BEF8E20248}"/>
              </a:ext>
            </a:extLst>
          </p:cNvPr>
          <p:cNvCxnSpPr/>
          <p:nvPr userDrawn="1"/>
        </p:nvCxnSpPr>
        <p:spPr>
          <a:xfrm>
            <a:off x="10010274" y="1805651"/>
            <a:ext cx="977960"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012B6BC-C833-9BBB-14EC-A72453C4D8DE}"/>
              </a:ext>
            </a:extLst>
          </p:cNvPr>
          <p:cNvCxnSpPr/>
          <p:nvPr userDrawn="1"/>
        </p:nvCxnSpPr>
        <p:spPr>
          <a:xfrm>
            <a:off x="10010274" y="1992427"/>
            <a:ext cx="977960" cy="0"/>
          </a:xfrm>
          <a:prstGeom prst="line">
            <a:avLst/>
          </a:prstGeom>
          <a:ln w="38100">
            <a:solidFill>
              <a:srgbClr val="004AA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003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7239000" y="6356350"/>
            <a:ext cx="41148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endParaRPr lang="en-GB"/>
          </a:p>
        </p:txBody>
      </p:sp>
    </p:spTree>
    <p:extLst>
      <p:ext uri="{BB962C8B-B14F-4D97-AF65-F5344CB8AC3E}">
        <p14:creationId xmlns:p14="http://schemas.microsoft.com/office/powerpoint/2010/main" val="2471438008"/>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60" r:id="rId3"/>
    <p:sldLayoutId id="2147483651" r:id="rId4"/>
    <p:sldLayoutId id="2147483653" r:id="rId5"/>
    <p:sldLayoutId id="2147483662" r:id="rId6"/>
    <p:sldLayoutId id="2147483661" r:id="rId7"/>
    <p:sldLayoutId id="2147483663" r:id="rId8"/>
    <p:sldLayoutId id="2147483665" r:id="rId9"/>
    <p:sldLayoutId id="2147483664" r:id="rId10"/>
    <p:sldLayoutId id="2147483666" r:id="rId11"/>
    <p:sldLayoutId id="2147483667" r:id="rId12"/>
    <p:sldLayoutId id="2147483668" r:id="rId13"/>
    <p:sldLayoutId id="2147483655" r:id="rId14"/>
    <p:sldLayoutId id="2147483652" r:id="rId15"/>
    <p:sldLayoutId id="2147483669" r:id="rId16"/>
  </p:sldLayoutIdLst>
  <p:txStyles>
    <p:titleStyle>
      <a:lvl1pPr algn="l" defTabSz="914400" rtl="0" eaLnBrk="1" latinLnBrk="0" hangingPunct="1">
        <a:lnSpc>
          <a:spcPct val="90000"/>
        </a:lnSpc>
        <a:spcBef>
          <a:spcPct val="0"/>
        </a:spcBef>
        <a:buNone/>
        <a:defRPr sz="4000" b="1" kern="1200">
          <a:solidFill>
            <a:srgbClr val="004AAD"/>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http://www.nounproject.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consult.gov.scot/learning-directorate/national-discussion-feedback"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mailto:nationaldiscussiononeducation@gov.scot" TargetMode="External"/><Relationship Id="rId4" Type="http://schemas.openxmlformats.org/officeDocument/2006/relationships/hyperlink" Target="https://consult.gov.scot/learning-directorate/national-discussion-on-educati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3.xml"/><Relationship Id="rId7" Type="http://schemas.openxmlformats.org/officeDocument/2006/relationships/slide" Target="slide18.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47.xml"/><Relationship Id="rId5" Type="http://schemas.openxmlformats.org/officeDocument/2006/relationships/slide" Target="slide5.xml"/><Relationship Id="rId10" Type="http://schemas.openxmlformats.org/officeDocument/2006/relationships/slide" Target="slide41.xml"/><Relationship Id="rId4" Type="http://schemas.openxmlformats.org/officeDocument/2006/relationships/slide" Target="slide4.xml"/><Relationship Id="rId9" Type="http://schemas.openxmlformats.org/officeDocument/2006/relationships/slide" Target="slide3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consult.gov.scot/learning-directorate/national-discussion-feedback"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mailto:nationaldiscussiononeducation@gov.scot" TargetMode="External"/><Relationship Id="rId4" Type="http://schemas.openxmlformats.org/officeDocument/2006/relationships/hyperlink" Target="https://consult.gov.scot/learning-directorate/national-discussion-on-educatio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consult.gov.scot/learning-directorate/national-discussion-feedback"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mailto:nationaldiscussiononeducation@gov.scot" TargetMode="External"/><Relationship Id="rId4" Type="http://schemas.openxmlformats.org/officeDocument/2006/relationships/hyperlink" Target="https://consult.gov.scot/learning-directorate/national-discussion-on-education"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U0BaSciflZQ" TargetMode="Externa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consult.gov.scot/learning-directorate/national-discussion-on-education" TargetMode="External"/><Relationship Id="rId2" Type="http://schemas.openxmlformats.org/officeDocument/2006/relationships/hyperlink" Target="https://consult.gov.scot/learning-directorate/national-discussion-feedback" TargetMode="External"/><Relationship Id="rId1" Type="http://schemas.openxmlformats.org/officeDocument/2006/relationships/slideLayout" Target="../slideLayouts/slideLayout6.xml"/><Relationship Id="rId4" Type="http://schemas.openxmlformats.org/officeDocument/2006/relationships/hyperlink" Target="mailto:nationaldiscussiononeducation@gov.scot"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nationalarchives.gov.uk/doc/open-government-licence/version/3" TargetMode="External"/><Relationship Id="rId2" Type="http://schemas.openxmlformats.org/officeDocument/2006/relationships/image" Target="../media/image38.png"/><Relationship Id="rId1" Type="http://schemas.openxmlformats.org/officeDocument/2006/relationships/slideLayout" Target="../slideLayouts/slideLayout14.xml"/><Relationship Id="rId5" Type="http://schemas.openxmlformats.org/officeDocument/2006/relationships/hyperlink" Target="http://www.gov.scot/" TargetMode="External"/><Relationship Id="rId4" Type="http://schemas.openxmlformats.org/officeDocument/2006/relationships/hyperlink" Target="mailto:psi%40nationalarchives.gsi.gov.uk?subjec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47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19240D-92E5-5CDA-46C9-F9BB287363C2}"/>
              </a:ext>
            </a:extLst>
          </p:cNvPr>
          <p:cNvSpPr>
            <a:spLocks noGrp="1"/>
          </p:cNvSpPr>
          <p:nvPr>
            <p:ph type="body" idx="1"/>
          </p:nvPr>
        </p:nvSpPr>
        <p:spPr>
          <a:xfrm>
            <a:off x="402292" y="756859"/>
            <a:ext cx="3589089" cy="1959447"/>
          </a:xfrm>
        </p:spPr>
        <p:txBody>
          <a:bodyPr anchor="t">
            <a:noAutofit/>
          </a:bodyPr>
          <a:lstStyle/>
          <a:p>
            <a:r>
              <a:rPr lang="en-US" sz="2000" b="0"/>
              <a:t>Think about all of your education so far… </a:t>
            </a:r>
          </a:p>
          <a:p>
            <a:r>
              <a:rPr lang="en-US" sz="2000" b="0"/>
              <a:t>… and think about that future</a:t>
            </a:r>
          </a:p>
        </p:txBody>
      </p:sp>
      <p:pic>
        <p:nvPicPr>
          <p:cNvPr id="11" name="Picture 10">
            <a:extLst>
              <a:ext uri="{FF2B5EF4-FFF2-40B4-BE49-F238E27FC236}">
                <a16:creationId xmlns:a16="http://schemas.microsoft.com/office/drawing/2014/main" id="{8704C13C-26A7-BF4E-FA2A-A4616F21A68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2893511"/>
            <a:ext cx="4017414" cy="2708293"/>
          </a:xfrm>
          <a:prstGeom prst="rect">
            <a:avLst/>
          </a:prstGeom>
        </p:spPr>
      </p:pic>
      <p:pic>
        <p:nvPicPr>
          <p:cNvPr id="13" name="Picture 12">
            <a:extLst>
              <a:ext uri="{FF2B5EF4-FFF2-40B4-BE49-F238E27FC236}">
                <a16:creationId xmlns:a16="http://schemas.microsoft.com/office/drawing/2014/main" id="{FA1A2443-EFCE-67B5-33A1-8A1B477E0CB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017414" y="219945"/>
            <a:ext cx="4151508" cy="2727269"/>
          </a:xfrm>
          <a:prstGeom prst="rect">
            <a:avLst/>
          </a:prstGeom>
        </p:spPr>
      </p:pic>
      <p:pic>
        <p:nvPicPr>
          <p:cNvPr id="15" name="Picture 14">
            <a:extLst>
              <a:ext uri="{FF2B5EF4-FFF2-40B4-BE49-F238E27FC236}">
                <a16:creationId xmlns:a16="http://schemas.microsoft.com/office/drawing/2014/main" id="{680C43BD-8AC2-9837-C46C-78F3F1FA798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092461" y="216047"/>
            <a:ext cx="4106178" cy="2708294"/>
          </a:xfrm>
          <a:prstGeom prst="rect">
            <a:avLst/>
          </a:prstGeom>
        </p:spPr>
      </p:pic>
      <p:pic>
        <p:nvPicPr>
          <p:cNvPr id="17" name="Picture 16">
            <a:extLst>
              <a:ext uri="{FF2B5EF4-FFF2-40B4-BE49-F238E27FC236}">
                <a16:creationId xmlns:a16="http://schemas.microsoft.com/office/drawing/2014/main" id="{C84897CC-93D0-359A-7348-CC73B49A5AF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08214" y="2893511"/>
            <a:ext cx="4077608" cy="2708293"/>
          </a:xfrm>
          <a:prstGeom prst="rect">
            <a:avLst/>
          </a:prstGeom>
        </p:spPr>
      </p:pic>
      <p:pic>
        <p:nvPicPr>
          <p:cNvPr id="18" name="Picture 17">
            <a:extLst>
              <a:ext uri="{FF2B5EF4-FFF2-40B4-BE49-F238E27FC236}">
                <a16:creationId xmlns:a16="http://schemas.microsoft.com/office/drawing/2014/main" id="{6E61FE47-6272-93ED-80E2-31CEAE4AE69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40395" y="2893511"/>
            <a:ext cx="4151605" cy="2708293"/>
          </a:xfrm>
          <a:prstGeom prst="rect">
            <a:avLst/>
          </a:prstGeom>
        </p:spPr>
      </p:pic>
      <p:sp>
        <p:nvSpPr>
          <p:cNvPr id="19" name="Rounded Rectangular Callout 1">
            <a:extLst>
              <a:ext uri="{FF2B5EF4-FFF2-40B4-BE49-F238E27FC236}">
                <a16:creationId xmlns:a16="http://schemas.microsoft.com/office/drawing/2014/main" id="{A3A392F0-F9B9-9CB7-A8DE-37798988585F}"/>
              </a:ext>
            </a:extLst>
          </p:cNvPr>
          <p:cNvSpPr/>
          <p:nvPr/>
        </p:nvSpPr>
        <p:spPr>
          <a:xfrm>
            <a:off x="8615134" y="5395287"/>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600" b="1">
              <a:solidFill>
                <a:srgbClr val="004AAD"/>
              </a:solidFill>
              <a:latin typeface="Comic Sans MS" panose="030F0902030302020204" pitchFamily="66" charset="0"/>
            </a:endParaRPr>
          </a:p>
        </p:txBody>
      </p:sp>
      <p:sp>
        <p:nvSpPr>
          <p:cNvPr id="21" name="TextBox 20">
            <a:extLst>
              <a:ext uri="{FF2B5EF4-FFF2-40B4-BE49-F238E27FC236}">
                <a16:creationId xmlns:a16="http://schemas.microsoft.com/office/drawing/2014/main" id="{543EEC1E-D172-A0E4-BA35-96FA5AC69A3C}"/>
              </a:ext>
            </a:extLst>
          </p:cNvPr>
          <p:cNvSpPr txBox="1"/>
          <p:nvPr/>
        </p:nvSpPr>
        <p:spPr>
          <a:xfrm>
            <a:off x="8628431" y="5916541"/>
            <a:ext cx="2990101" cy="323165"/>
          </a:xfrm>
          <a:prstGeom prst="rect">
            <a:avLst/>
          </a:prstGeom>
          <a:noFill/>
        </p:spPr>
        <p:txBody>
          <a:bodyPr wrap="square" anchor="ctr">
            <a:spAutoFit/>
          </a:bodyPr>
          <a:lstStyle/>
          <a:p>
            <a:pPr algn="ctr"/>
            <a:r>
              <a:rPr lang="en-US" sz="1500" b="1">
                <a:solidFill>
                  <a:srgbClr val="004AAD"/>
                </a:solidFill>
                <a:latin typeface="Arial" panose="020B0604020202020204" pitchFamily="34" charset="0"/>
                <a:cs typeface="Arial" panose="020B0604020202020204" pitchFamily="34" charset="0"/>
              </a:rPr>
              <a:t> #</a:t>
            </a:r>
            <a:r>
              <a:rPr lang="en-US" sz="1500" b="1" err="1">
                <a:solidFill>
                  <a:srgbClr val="004AAD"/>
                </a:solidFill>
                <a:latin typeface="Arial" panose="020B0604020202020204" pitchFamily="34" charset="0"/>
                <a:cs typeface="Arial" panose="020B0604020202020204" pitchFamily="34" charset="0"/>
              </a:rPr>
              <a:t>TalkScottishEducation</a:t>
            </a:r>
            <a:endParaRPr lang="en-US" sz="1500" b="1">
              <a:solidFill>
                <a:srgbClr val="004AA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9388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4C7B14-0266-E477-8792-6C3ED1AD61AE}"/>
              </a:ext>
            </a:extLst>
          </p:cNvPr>
          <p:cNvSpPr>
            <a:spLocks noGrp="1"/>
          </p:cNvSpPr>
          <p:nvPr>
            <p:ph idx="4294967295"/>
          </p:nvPr>
        </p:nvSpPr>
        <p:spPr>
          <a:xfrm>
            <a:off x="1203766" y="1880538"/>
            <a:ext cx="7153156" cy="2690348"/>
          </a:xfrm>
        </p:spPr>
        <p:txBody>
          <a:bodyPr>
            <a:normAutofit/>
          </a:bodyPr>
          <a:lstStyle/>
          <a:p>
            <a:r>
              <a:rPr lang="en-GB"/>
              <a:t>Draw the perfect place to learn.</a:t>
            </a:r>
          </a:p>
          <a:p>
            <a:r>
              <a:rPr lang="en-GB"/>
              <a:t>(imagine it’s the year 2042)</a:t>
            </a:r>
          </a:p>
          <a:p>
            <a:r>
              <a:rPr lang="en-GB"/>
              <a:t>No text or words allowed!  </a:t>
            </a:r>
          </a:p>
          <a:p>
            <a:r>
              <a:rPr lang="en-GB" sz="1600">
                <a:solidFill>
                  <a:srgbClr val="004AAD"/>
                </a:solidFill>
              </a:rPr>
              <a:t>4 minutes</a:t>
            </a:r>
          </a:p>
          <a:p>
            <a:endParaRPr lang="en-GB"/>
          </a:p>
        </p:txBody>
      </p:sp>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a:xfrm>
            <a:off x="1203766" y="1311489"/>
            <a:ext cx="7717990" cy="569049"/>
          </a:xfrm>
        </p:spPr>
        <p:txBody>
          <a:bodyPr/>
          <a:lstStyle/>
          <a:p>
            <a:r>
              <a:rPr lang="en-US" sz="2800">
                <a:latin typeface="Arial" panose="020B0604020202020204" pitchFamily="34" charset="0"/>
              </a:rPr>
              <a:t>Individual task </a:t>
            </a:r>
          </a:p>
        </p:txBody>
      </p:sp>
      <p:sp>
        <p:nvSpPr>
          <p:cNvPr id="4" name="Text Placeholder 3">
            <a:extLst>
              <a:ext uri="{FF2B5EF4-FFF2-40B4-BE49-F238E27FC236}">
                <a16:creationId xmlns:a16="http://schemas.microsoft.com/office/drawing/2014/main" id="{28292EFB-0BF8-BCC0-2ED9-199DCE46B30A}"/>
              </a:ext>
            </a:extLst>
          </p:cNvPr>
          <p:cNvSpPr txBox="1">
            <a:spLocks/>
          </p:cNvSpPr>
          <p:nvPr/>
        </p:nvSpPr>
        <p:spPr>
          <a:xfrm>
            <a:off x="633286" y="756860"/>
            <a:ext cx="4799325" cy="554630"/>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rgbClr val="004AAD"/>
                </a:solidFill>
              </a:rPr>
              <a:t>Think about learning in the future…</a:t>
            </a:r>
          </a:p>
        </p:txBody>
      </p:sp>
      <p:pic>
        <p:nvPicPr>
          <p:cNvPr id="5" name="Picture 4">
            <a:extLst>
              <a:ext uri="{FF2B5EF4-FFF2-40B4-BE49-F238E27FC236}">
                <a16:creationId xmlns:a16="http://schemas.microsoft.com/office/drawing/2014/main" id="{2056C228-63E6-1C69-1E3A-0D044C9C2DE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0080" r="9463"/>
          <a:stretch/>
        </p:blipFill>
        <p:spPr>
          <a:xfrm>
            <a:off x="9144001" y="757977"/>
            <a:ext cx="2414714" cy="2398285"/>
          </a:xfrm>
          <a:prstGeom prst="rect">
            <a:avLst/>
          </a:prstGeom>
        </p:spPr>
      </p:pic>
    </p:spTree>
    <p:extLst>
      <p:ext uri="{BB962C8B-B14F-4D97-AF65-F5344CB8AC3E}">
        <p14:creationId xmlns:p14="http://schemas.microsoft.com/office/powerpoint/2010/main" val="4000210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292EFB-0BF8-BCC0-2ED9-199DCE46B30A}"/>
              </a:ext>
            </a:extLst>
          </p:cNvPr>
          <p:cNvSpPr txBox="1">
            <a:spLocks/>
          </p:cNvSpPr>
          <p:nvPr/>
        </p:nvSpPr>
        <p:spPr>
          <a:xfrm>
            <a:off x="633286" y="756860"/>
            <a:ext cx="4799325" cy="554630"/>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4AAD"/>
                </a:solidFill>
                <a:latin typeface="Arial"/>
                <a:cs typeface="Arial"/>
              </a:rPr>
              <a:t>Think about the places we will learn </a:t>
            </a:r>
            <a:br>
              <a:rPr lang="en-US" dirty="0">
                <a:solidFill>
                  <a:srgbClr val="004AAD"/>
                </a:solidFill>
                <a:latin typeface="Arial"/>
                <a:cs typeface="Arial"/>
              </a:rPr>
            </a:br>
            <a:r>
              <a:rPr lang="en-US" dirty="0">
                <a:solidFill>
                  <a:srgbClr val="004AAD"/>
                </a:solidFill>
                <a:latin typeface="Arial"/>
                <a:cs typeface="Arial"/>
              </a:rPr>
              <a:t>in the future…</a:t>
            </a:r>
          </a:p>
        </p:txBody>
      </p:sp>
      <p:pic>
        <p:nvPicPr>
          <p:cNvPr id="5" name="Picture 4">
            <a:extLst>
              <a:ext uri="{FF2B5EF4-FFF2-40B4-BE49-F238E27FC236}">
                <a16:creationId xmlns:a16="http://schemas.microsoft.com/office/drawing/2014/main" id="{58CBD119-29B4-808F-F98C-E07437EF45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4794"/>
          <a:stretch/>
        </p:blipFill>
        <p:spPr>
          <a:xfrm>
            <a:off x="9238129" y="756860"/>
            <a:ext cx="2320585" cy="2723505"/>
          </a:xfrm>
          <a:prstGeom prst="rect">
            <a:avLst/>
          </a:prstGeom>
        </p:spPr>
      </p:pic>
      <p:sp>
        <p:nvSpPr>
          <p:cNvPr id="10" name="Content Placeholder 2">
            <a:extLst>
              <a:ext uri="{FF2B5EF4-FFF2-40B4-BE49-F238E27FC236}">
                <a16:creationId xmlns:a16="http://schemas.microsoft.com/office/drawing/2014/main" id="{3D1A4CBB-FD37-AE74-11EA-CBFD3BB82AF5}"/>
              </a:ext>
            </a:extLst>
          </p:cNvPr>
          <p:cNvSpPr txBox="1">
            <a:spLocks/>
          </p:cNvSpPr>
          <p:nvPr/>
        </p:nvSpPr>
        <p:spPr>
          <a:xfrm>
            <a:off x="1203325" y="1881188"/>
            <a:ext cx="7153275" cy="26892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Explain your drawing to your partner.</a:t>
            </a:r>
          </a:p>
          <a:p>
            <a:r>
              <a:rPr lang="en-GB" dirty="0"/>
              <a:t>Listen really carefully to your partner’s explanation </a:t>
            </a:r>
          </a:p>
          <a:p>
            <a:r>
              <a:rPr lang="en-GB" dirty="0"/>
              <a:t>(you will need to explain their drawing soon!)</a:t>
            </a:r>
          </a:p>
          <a:p>
            <a:r>
              <a:rPr lang="en-GB" sz="1600" dirty="0">
                <a:solidFill>
                  <a:srgbClr val="004AAD"/>
                </a:solidFill>
              </a:rPr>
              <a:t>2 minutes each to talk</a:t>
            </a:r>
          </a:p>
        </p:txBody>
      </p:sp>
      <p:sp>
        <p:nvSpPr>
          <p:cNvPr id="11" name="Title 1">
            <a:extLst>
              <a:ext uri="{FF2B5EF4-FFF2-40B4-BE49-F238E27FC236}">
                <a16:creationId xmlns:a16="http://schemas.microsoft.com/office/drawing/2014/main" id="{61A495EC-4DE2-3E94-C4E8-1691C1B4BEA1}"/>
              </a:ext>
            </a:extLst>
          </p:cNvPr>
          <p:cNvSpPr>
            <a:spLocks noGrp="1"/>
          </p:cNvSpPr>
          <p:nvPr>
            <p:ph type="title"/>
          </p:nvPr>
        </p:nvSpPr>
        <p:spPr>
          <a:xfrm>
            <a:off x="1203766" y="1311489"/>
            <a:ext cx="7717990" cy="569049"/>
          </a:xfrm>
        </p:spPr>
        <p:txBody>
          <a:bodyPr/>
          <a:lstStyle/>
          <a:p>
            <a:r>
              <a:rPr lang="en-US" sz="2800">
                <a:latin typeface="Arial" panose="020B0604020202020204" pitchFamily="34" charset="0"/>
              </a:rPr>
              <a:t>Pair task </a:t>
            </a:r>
          </a:p>
        </p:txBody>
      </p:sp>
    </p:spTree>
    <p:extLst>
      <p:ext uri="{BB962C8B-B14F-4D97-AF65-F5344CB8AC3E}">
        <p14:creationId xmlns:p14="http://schemas.microsoft.com/office/powerpoint/2010/main" val="3600926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4C7B14-0266-E477-8792-6C3ED1AD61AE}"/>
              </a:ext>
            </a:extLst>
          </p:cNvPr>
          <p:cNvSpPr>
            <a:spLocks noGrp="1"/>
          </p:cNvSpPr>
          <p:nvPr>
            <p:ph idx="4294967295"/>
          </p:nvPr>
        </p:nvSpPr>
        <p:spPr>
          <a:xfrm>
            <a:off x="1203766" y="1880538"/>
            <a:ext cx="7153156" cy="1037474"/>
          </a:xfrm>
        </p:spPr>
        <p:txBody>
          <a:bodyPr>
            <a:normAutofit/>
          </a:bodyPr>
          <a:lstStyle/>
          <a:p>
            <a:r>
              <a:rPr lang="en-GB"/>
              <a:t>Join with another pair. </a:t>
            </a:r>
          </a:p>
          <a:p>
            <a:r>
              <a:rPr lang="en-GB"/>
              <a:t>Explain your partner’s drawing to the whole team.</a:t>
            </a:r>
          </a:p>
        </p:txBody>
      </p:sp>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a:xfrm>
            <a:off x="1203766" y="1311489"/>
            <a:ext cx="7717990" cy="569049"/>
          </a:xfrm>
        </p:spPr>
        <p:txBody>
          <a:bodyPr/>
          <a:lstStyle/>
          <a:p>
            <a:r>
              <a:rPr lang="en-US" sz="2800">
                <a:latin typeface="Arial" panose="020B0604020202020204" pitchFamily="34" charset="0"/>
              </a:rPr>
              <a:t>Group task </a:t>
            </a:r>
          </a:p>
        </p:txBody>
      </p:sp>
      <p:sp>
        <p:nvSpPr>
          <p:cNvPr id="4" name="Text Placeholder 3">
            <a:extLst>
              <a:ext uri="{FF2B5EF4-FFF2-40B4-BE49-F238E27FC236}">
                <a16:creationId xmlns:a16="http://schemas.microsoft.com/office/drawing/2014/main" id="{28292EFB-0BF8-BCC0-2ED9-199DCE46B30A}"/>
              </a:ext>
            </a:extLst>
          </p:cNvPr>
          <p:cNvSpPr txBox="1">
            <a:spLocks/>
          </p:cNvSpPr>
          <p:nvPr/>
        </p:nvSpPr>
        <p:spPr>
          <a:xfrm>
            <a:off x="633286" y="756860"/>
            <a:ext cx="4799325" cy="554630"/>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4AAD"/>
                </a:solidFill>
                <a:latin typeface="Arial"/>
                <a:cs typeface="Arial"/>
              </a:rPr>
              <a:t>Think about the places we will learn in the future…</a:t>
            </a:r>
          </a:p>
        </p:txBody>
      </p:sp>
      <p:sp>
        <p:nvSpPr>
          <p:cNvPr id="6" name="Content Placeholder 2">
            <a:extLst>
              <a:ext uri="{FF2B5EF4-FFF2-40B4-BE49-F238E27FC236}">
                <a16:creationId xmlns:a16="http://schemas.microsoft.com/office/drawing/2014/main" id="{AC4BDB61-263B-4D26-0B7D-250E995B5F7F}"/>
              </a:ext>
            </a:extLst>
          </p:cNvPr>
          <p:cNvSpPr txBox="1">
            <a:spLocks/>
          </p:cNvSpPr>
          <p:nvPr/>
        </p:nvSpPr>
        <p:spPr>
          <a:xfrm>
            <a:off x="1203766" y="3709338"/>
            <a:ext cx="6608975" cy="1037474"/>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As a team, write down some words that describe the things you have been talking about.  </a:t>
            </a:r>
          </a:p>
          <a:p>
            <a:r>
              <a:rPr lang="en-GB"/>
              <a:t>Don’t worry about sentences – just words for now </a:t>
            </a:r>
          </a:p>
          <a:p>
            <a:endParaRPr lang="en-GB"/>
          </a:p>
        </p:txBody>
      </p:sp>
      <p:sp>
        <p:nvSpPr>
          <p:cNvPr id="7" name="Title 1">
            <a:extLst>
              <a:ext uri="{FF2B5EF4-FFF2-40B4-BE49-F238E27FC236}">
                <a16:creationId xmlns:a16="http://schemas.microsoft.com/office/drawing/2014/main" id="{04FA07CA-1035-C162-64CA-3F279EB9F745}"/>
              </a:ext>
            </a:extLst>
          </p:cNvPr>
          <p:cNvSpPr txBox="1">
            <a:spLocks/>
          </p:cNvSpPr>
          <p:nvPr/>
        </p:nvSpPr>
        <p:spPr>
          <a:xfrm>
            <a:off x="1203766" y="3140289"/>
            <a:ext cx="7717990" cy="56904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rgbClr val="004AAD"/>
                </a:solidFill>
                <a:latin typeface="Comic Sans MS" panose="030F0902030302020204" pitchFamily="66" charset="0"/>
                <a:ea typeface="+mj-ea"/>
                <a:cs typeface="Arial" panose="020B0604020202020204" pitchFamily="34" charset="0"/>
              </a:defRPr>
            </a:lvl1pPr>
          </a:lstStyle>
          <a:p>
            <a:r>
              <a:rPr lang="en-US" sz="2800">
                <a:latin typeface="Arial" panose="020B0604020202020204" pitchFamily="34" charset="0"/>
              </a:rPr>
              <a:t>Then</a:t>
            </a:r>
          </a:p>
        </p:txBody>
      </p:sp>
      <p:pic>
        <p:nvPicPr>
          <p:cNvPr id="8" name="Picture 7">
            <a:extLst>
              <a:ext uri="{FF2B5EF4-FFF2-40B4-BE49-F238E27FC236}">
                <a16:creationId xmlns:a16="http://schemas.microsoft.com/office/drawing/2014/main" id="{526FCA4E-B229-6281-4C9B-7FC222AC989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886574" y="756861"/>
            <a:ext cx="2672140" cy="2672140"/>
          </a:xfrm>
          <a:prstGeom prst="rect">
            <a:avLst/>
          </a:prstGeom>
        </p:spPr>
      </p:pic>
    </p:spTree>
    <p:extLst>
      <p:ext uri="{BB962C8B-B14F-4D97-AF65-F5344CB8AC3E}">
        <p14:creationId xmlns:p14="http://schemas.microsoft.com/office/powerpoint/2010/main" val="4275973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292EFB-0BF8-BCC0-2ED9-199DCE46B30A}"/>
              </a:ext>
            </a:extLst>
          </p:cNvPr>
          <p:cNvSpPr txBox="1">
            <a:spLocks/>
          </p:cNvSpPr>
          <p:nvPr/>
        </p:nvSpPr>
        <p:spPr>
          <a:xfrm>
            <a:off x="633286" y="756860"/>
            <a:ext cx="4799325" cy="554630"/>
          </a:xfrm>
          <a:prstGeom prst="rect">
            <a:avLst/>
          </a:prstGeom>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4AAD"/>
                </a:solidFill>
                <a:latin typeface="Arial"/>
                <a:cs typeface="Arial"/>
              </a:rPr>
              <a:t>Think about the places we will learn </a:t>
            </a:r>
            <a:br>
              <a:rPr lang="en-US" dirty="0">
                <a:solidFill>
                  <a:srgbClr val="004AAD"/>
                </a:solidFill>
                <a:latin typeface="Arial"/>
                <a:cs typeface="Arial"/>
              </a:rPr>
            </a:br>
            <a:r>
              <a:rPr lang="en-US" dirty="0">
                <a:solidFill>
                  <a:srgbClr val="004AAD"/>
                </a:solidFill>
                <a:latin typeface="Arial"/>
                <a:cs typeface="Arial"/>
              </a:rPr>
              <a:t>in the future…</a:t>
            </a:r>
          </a:p>
        </p:txBody>
      </p:sp>
      <p:pic>
        <p:nvPicPr>
          <p:cNvPr id="11" name="Picture 10">
            <a:extLst>
              <a:ext uri="{FF2B5EF4-FFF2-40B4-BE49-F238E27FC236}">
                <a16:creationId xmlns:a16="http://schemas.microsoft.com/office/drawing/2014/main" id="{FFDDA760-7AD9-71B1-E2F9-4AB7572A76A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886574" y="756861"/>
            <a:ext cx="2672140" cy="2672140"/>
          </a:xfrm>
          <a:prstGeom prst="rect">
            <a:avLst/>
          </a:prstGeom>
        </p:spPr>
      </p:pic>
      <p:sp>
        <p:nvSpPr>
          <p:cNvPr id="16" name="Content Placeholder 2">
            <a:extLst>
              <a:ext uri="{FF2B5EF4-FFF2-40B4-BE49-F238E27FC236}">
                <a16:creationId xmlns:a16="http://schemas.microsoft.com/office/drawing/2014/main" id="{3F155EF0-BD9C-A579-8EB7-4AC3D0F80473}"/>
              </a:ext>
            </a:extLst>
          </p:cNvPr>
          <p:cNvSpPr txBox="1">
            <a:spLocks/>
          </p:cNvSpPr>
          <p:nvPr/>
        </p:nvSpPr>
        <p:spPr>
          <a:xfrm>
            <a:off x="1203325" y="1881188"/>
            <a:ext cx="6784975" cy="30956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Facilitator / teacher leads whole group / whole-class discussion </a:t>
            </a:r>
          </a:p>
          <a:p>
            <a:pPr marL="457200" indent="-457200">
              <a:buFont typeface="Arial" panose="020B0604020202020204" pitchFamily="34" charset="0"/>
              <a:buChar char="•"/>
            </a:pPr>
            <a:r>
              <a:rPr lang="en-GB"/>
              <a:t>Take points from each group</a:t>
            </a:r>
          </a:p>
          <a:p>
            <a:pPr marL="457200" indent="-457200">
              <a:buFont typeface="Arial" panose="020B0604020202020204" pitchFamily="34" charset="0"/>
              <a:buChar char="•"/>
            </a:pPr>
            <a:r>
              <a:rPr lang="en-GB"/>
              <a:t>Use prompt sheet (prompt questions) to explore issues in more detail and / or to reach areas not yet surfaced</a:t>
            </a:r>
          </a:p>
          <a:p>
            <a:endParaRPr lang="en-GB"/>
          </a:p>
        </p:txBody>
      </p:sp>
      <p:sp>
        <p:nvSpPr>
          <p:cNvPr id="17" name="Title 1">
            <a:extLst>
              <a:ext uri="{FF2B5EF4-FFF2-40B4-BE49-F238E27FC236}">
                <a16:creationId xmlns:a16="http://schemas.microsoft.com/office/drawing/2014/main" id="{73804355-CE35-A155-36C4-15D8EEC7FAAB}"/>
              </a:ext>
            </a:extLst>
          </p:cNvPr>
          <p:cNvSpPr>
            <a:spLocks noGrp="1"/>
          </p:cNvSpPr>
          <p:nvPr>
            <p:ph type="title"/>
          </p:nvPr>
        </p:nvSpPr>
        <p:spPr>
          <a:xfrm>
            <a:off x="1203766" y="1311489"/>
            <a:ext cx="7717990" cy="569049"/>
          </a:xfrm>
        </p:spPr>
        <p:txBody>
          <a:bodyPr/>
          <a:lstStyle/>
          <a:p>
            <a:r>
              <a:rPr lang="en-US" sz="2800">
                <a:latin typeface="Arial" panose="020B0604020202020204" pitchFamily="34" charset="0"/>
              </a:rPr>
              <a:t>Whole group discussion</a:t>
            </a:r>
          </a:p>
        </p:txBody>
      </p:sp>
      <p:sp>
        <p:nvSpPr>
          <p:cNvPr id="3" name="TextBox 2">
            <a:extLst>
              <a:ext uri="{FF2B5EF4-FFF2-40B4-BE49-F238E27FC236}">
                <a16:creationId xmlns:a16="http://schemas.microsoft.com/office/drawing/2014/main" id="{9F18E837-FB6F-DA5B-9C18-3D48511CC271}"/>
              </a:ext>
            </a:extLst>
          </p:cNvPr>
          <p:cNvSpPr txBox="1"/>
          <p:nvPr/>
        </p:nvSpPr>
        <p:spPr>
          <a:xfrm>
            <a:off x="9404954" y="3494546"/>
            <a:ext cx="2104571" cy="338554"/>
          </a:xfrm>
          <a:prstGeom prst="rect">
            <a:avLst/>
          </a:prstGeom>
          <a:noFill/>
        </p:spPr>
        <p:txBody>
          <a:bodyPr wrap="square">
            <a:spAutoFit/>
          </a:bodyPr>
          <a:lstStyle/>
          <a:p>
            <a:r>
              <a:rPr lang="en-US" sz="1600" err="1">
                <a:latin typeface="Arial" panose="020B0604020202020204" pitchFamily="34" charset="0"/>
                <a:cs typeface="Arial" panose="020B0604020202020204" pitchFamily="34" charset="0"/>
                <a:hlinkClick r:id="rId4"/>
              </a:rPr>
              <a:t>nounproject.com</a:t>
            </a:r>
            <a:endParaRPr lang="en-US" sz="1600">
              <a:latin typeface="Arial" panose="020B0604020202020204" pitchFamily="34" charset="0"/>
              <a:cs typeface="Arial" panose="020B0604020202020204" pitchFamily="34" charset="0"/>
            </a:endParaRPr>
          </a:p>
        </p:txBody>
      </p:sp>
      <p:pic>
        <p:nvPicPr>
          <p:cNvPr id="5" name="Graphic 4">
            <a:extLst>
              <a:ext uri="{FF2B5EF4-FFF2-40B4-BE49-F238E27FC236}">
                <a16:creationId xmlns:a16="http://schemas.microsoft.com/office/drawing/2014/main" id="{852DFF54-D4C1-6B9C-3522-43BBD47E7D1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8921756" y="3422224"/>
            <a:ext cx="483198" cy="483198"/>
          </a:xfrm>
          <a:prstGeom prst="rect">
            <a:avLst/>
          </a:prstGeom>
        </p:spPr>
      </p:pic>
    </p:spTree>
    <p:extLst>
      <p:ext uri="{BB962C8B-B14F-4D97-AF65-F5344CB8AC3E}">
        <p14:creationId xmlns:p14="http://schemas.microsoft.com/office/powerpoint/2010/main" val="546696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4C7B14-0266-E477-8792-6C3ED1AD61AE}"/>
              </a:ext>
            </a:extLst>
          </p:cNvPr>
          <p:cNvSpPr>
            <a:spLocks noGrp="1"/>
          </p:cNvSpPr>
          <p:nvPr>
            <p:ph idx="4294967295"/>
          </p:nvPr>
        </p:nvSpPr>
        <p:spPr>
          <a:xfrm>
            <a:off x="1203766" y="1880537"/>
            <a:ext cx="6783787" cy="3096925"/>
          </a:xfrm>
        </p:spPr>
        <p:txBody>
          <a:bodyPr>
            <a:normAutofit/>
          </a:bodyPr>
          <a:lstStyle/>
          <a:p>
            <a:r>
              <a:rPr lang="en-GB"/>
              <a:t>But others have a VISION​</a:t>
            </a:r>
          </a:p>
          <a:p>
            <a:r>
              <a:rPr lang="en-GB">
                <a:solidFill>
                  <a:srgbClr val="004AAD"/>
                </a:solidFill>
              </a:rPr>
              <a:t>Can you think of any?</a:t>
            </a:r>
          </a:p>
          <a:p>
            <a:endParaRPr lang="en-GB"/>
          </a:p>
        </p:txBody>
      </p:sp>
      <p:sp>
        <p:nvSpPr>
          <p:cNvPr id="2" name="Title 1">
            <a:extLst>
              <a:ext uri="{FF2B5EF4-FFF2-40B4-BE49-F238E27FC236}">
                <a16:creationId xmlns:a16="http://schemas.microsoft.com/office/drawing/2014/main" id="{3C6D2A93-9C40-B81C-B212-30909491A306}"/>
              </a:ext>
            </a:extLst>
          </p:cNvPr>
          <p:cNvSpPr>
            <a:spLocks noGrp="1"/>
          </p:cNvSpPr>
          <p:nvPr>
            <p:ph type="title"/>
          </p:nvPr>
        </p:nvSpPr>
        <p:spPr>
          <a:xfrm>
            <a:off x="1203766" y="1311489"/>
            <a:ext cx="7717990" cy="569049"/>
          </a:xfrm>
        </p:spPr>
        <p:txBody>
          <a:bodyPr/>
          <a:lstStyle/>
          <a:p>
            <a:r>
              <a:rPr lang="en-US" sz="2800">
                <a:latin typeface="Arial" panose="020B0604020202020204" pitchFamily="34" charset="0"/>
              </a:rPr>
              <a:t>Can you think of any?</a:t>
            </a:r>
          </a:p>
        </p:txBody>
      </p:sp>
      <p:sp>
        <p:nvSpPr>
          <p:cNvPr id="4" name="Text Placeholder 3">
            <a:extLst>
              <a:ext uri="{FF2B5EF4-FFF2-40B4-BE49-F238E27FC236}">
                <a16:creationId xmlns:a16="http://schemas.microsoft.com/office/drawing/2014/main" id="{28292EFB-0BF8-BCC0-2ED9-199DCE46B30A}"/>
              </a:ext>
            </a:extLst>
          </p:cNvPr>
          <p:cNvSpPr txBox="1">
            <a:spLocks/>
          </p:cNvSpPr>
          <p:nvPr/>
        </p:nvSpPr>
        <p:spPr>
          <a:xfrm>
            <a:off x="633286" y="756860"/>
            <a:ext cx="4799325" cy="55463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rgbClr val="004AAD"/>
                </a:solidFill>
              </a:rPr>
              <a:t>Some </a:t>
            </a:r>
            <a:r>
              <a:rPr lang="en-US" err="1">
                <a:solidFill>
                  <a:srgbClr val="004AAD"/>
                </a:solidFill>
              </a:rPr>
              <a:t>organisations</a:t>
            </a:r>
            <a:r>
              <a:rPr lang="en-US">
                <a:solidFill>
                  <a:srgbClr val="004AAD"/>
                </a:solidFill>
              </a:rPr>
              <a:t> have straplines</a:t>
            </a:r>
          </a:p>
        </p:txBody>
      </p:sp>
    </p:spTree>
    <p:extLst>
      <p:ext uri="{BB962C8B-B14F-4D97-AF65-F5344CB8AC3E}">
        <p14:creationId xmlns:p14="http://schemas.microsoft.com/office/powerpoint/2010/main" val="144815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15"/>
          <p:cNvSpPr/>
          <p:nvPr/>
        </p:nvSpPr>
        <p:spPr>
          <a:xfrm>
            <a:off x="14855347" y="8129007"/>
            <a:ext cx="201242" cy="211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0898DDAB-BEA1-BCE5-2C30-519DE892AC2E}"/>
              </a:ext>
            </a:extLst>
          </p:cNvPr>
          <p:cNvSpPr>
            <a:spLocks noGrp="1"/>
          </p:cNvSpPr>
          <p:nvPr>
            <p:ph type="body" idx="1"/>
          </p:nvPr>
        </p:nvSpPr>
        <p:spPr>
          <a:xfrm>
            <a:off x="633286" y="756859"/>
            <a:ext cx="10742255" cy="1071941"/>
          </a:xfrm>
        </p:spPr>
        <p:txBody>
          <a:bodyPr>
            <a:normAutofit/>
          </a:bodyPr>
          <a:lstStyle/>
          <a:p>
            <a:r>
              <a:rPr lang="en-US"/>
              <a:t>We really want to know your </a:t>
            </a:r>
            <a:r>
              <a:rPr lang="en-US" sz="3200"/>
              <a:t>VISION</a:t>
            </a:r>
            <a:r>
              <a:rPr lang="en-US"/>
              <a:t>… </a:t>
            </a:r>
          </a:p>
          <a:p>
            <a:r>
              <a:rPr lang="en-US"/>
              <a:t>… for Scottish education. </a:t>
            </a:r>
          </a:p>
        </p:txBody>
      </p:sp>
      <p:sp>
        <p:nvSpPr>
          <p:cNvPr id="4" name="Content Placeholder 3">
            <a:extLst>
              <a:ext uri="{FF2B5EF4-FFF2-40B4-BE49-F238E27FC236}">
                <a16:creationId xmlns:a16="http://schemas.microsoft.com/office/drawing/2014/main" id="{D64CEDF2-61A3-52DF-D522-3A61B361BE1E}"/>
              </a:ext>
            </a:extLst>
          </p:cNvPr>
          <p:cNvSpPr>
            <a:spLocks noGrp="1"/>
          </p:cNvSpPr>
          <p:nvPr>
            <p:ph sz="half" idx="2"/>
          </p:nvPr>
        </p:nvSpPr>
        <p:spPr>
          <a:xfrm>
            <a:off x="633286" y="1828800"/>
            <a:ext cx="10742255" cy="3408038"/>
          </a:xfrm>
        </p:spPr>
        <p:txBody>
          <a:bodyPr>
            <a:normAutofit/>
          </a:bodyPr>
          <a:lstStyle/>
          <a:p>
            <a:pPr marL="0" indent="0">
              <a:buNone/>
            </a:pPr>
            <a:endParaRPr lang="en-US"/>
          </a:p>
          <a:p>
            <a:pPr marL="0" indent="0">
              <a:buNone/>
            </a:pPr>
            <a:r>
              <a:rPr lang="en-US"/>
              <a:t>Think about your individual drawings and your team words. </a:t>
            </a:r>
          </a:p>
          <a:p>
            <a:pPr marL="0" indent="0">
              <a:buNone/>
            </a:pPr>
            <a:endParaRPr lang="en-US"/>
          </a:p>
          <a:p>
            <a:pPr marL="0" indent="0">
              <a:buNone/>
            </a:pPr>
            <a:r>
              <a:rPr lang="en-US"/>
              <a:t>Write a team statement that describes your vision for Scottish education. </a:t>
            </a:r>
          </a:p>
          <a:p>
            <a:pPr marL="0" indent="0">
              <a:buNone/>
            </a:pPr>
            <a:endParaRPr lang="en-US"/>
          </a:p>
        </p:txBody>
      </p:sp>
    </p:spTree>
    <p:extLst>
      <p:ext uri="{BB962C8B-B14F-4D97-AF65-F5344CB8AC3E}">
        <p14:creationId xmlns:p14="http://schemas.microsoft.com/office/powerpoint/2010/main" val="4091292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15"/>
          <p:cNvSpPr/>
          <p:nvPr/>
        </p:nvSpPr>
        <p:spPr>
          <a:xfrm>
            <a:off x="14855347" y="8129007"/>
            <a:ext cx="201242" cy="211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6B35DA65-3F67-0418-BE69-865AB5A0A99E}"/>
              </a:ext>
            </a:extLst>
          </p:cNvPr>
          <p:cNvSpPr>
            <a:spLocks noGrp="1"/>
          </p:cNvSpPr>
          <p:nvPr>
            <p:ph type="body" idx="4294967295"/>
          </p:nvPr>
        </p:nvSpPr>
        <p:spPr>
          <a:xfrm>
            <a:off x="621997" y="756859"/>
            <a:ext cx="10742255" cy="569049"/>
          </a:xfrm>
        </p:spPr>
        <p:txBody>
          <a:bodyPr>
            <a:normAutofit/>
          </a:bodyPr>
          <a:lstStyle/>
          <a:p>
            <a:r>
              <a:rPr lang="en-US" sz="2000">
                <a:solidFill>
                  <a:srgbClr val="004AAD"/>
                </a:solidFill>
              </a:rPr>
              <a:t>Responses</a:t>
            </a:r>
          </a:p>
        </p:txBody>
      </p:sp>
      <p:sp>
        <p:nvSpPr>
          <p:cNvPr id="3" name="Content Placeholder 2">
            <a:extLst>
              <a:ext uri="{FF2B5EF4-FFF2-40B4-BE49-F238E27FC236}">
                <a16:creationId xmlns:a16="http://schemas.microsoft.com/office/drawing/2014/main" id="{1B443590-4756-02A8-EC58-010E594D2D75}"/>
              </a:ext>
            </a:extLst>
          </p:cNvPr>
          <p:cNvSpPr>
            <a:spLocks noGrp="1"/>
          </p:cNvSpPr>
          <p:nvPr>
            <p:ph sz="half" idx="4294967295"/>
          </p:nvPr>
        </p:nvSpPr>
        <p:spPr>
          <a:xfrm>
            <a:off x="621997" y="1325908"/>
            <a:ext cx="11166349" cy="3910930"/>
          </a:xfrm>
        </p:spPr>
        <p:txBody>
          <a:bodyPr vert="horz" lIns="91440" tIns="45720" rIns="91440" bIns="45720" rtlCol="0" anchor="t">
            <a:noAutofit/>
          </a:bodyPr>
          <a:lstStyle/>
          <a:p>
            <a:r>
              <a:rPr lang="en-GB" sz="1700" dirty="0">
                <a:latin typeface="Arial"/>
                <a:cs typeface="Arial"/>
              </a:rPr>
              <a:t>Thank you for taking part in the National Discussion.</a:t>
            </a:r>
            <a:endParaRPr lang="en-US" sz="1700" dirty="0">
              <a:latin typeface="Arial"/>
              <a:cs typeface="Arial"/>
            </a:endParaRPr>
          </a:p>
          <a:p>
            <a:pPr>
              <a:lnSpc>
                <a:spcPct val="100000"/>
              </a:lnSpc>
              <a:spcBef>
                <a:spcPts val="0"/>
              </a:spcBef>
            </a:pPr>
            <a:endParaRPr lang="en-GB" sz="1700" dirty="0">
              <a:latin typeface="Arial"/>
              <a:cs typeface="Arial"/>
            </a:endParaRPr>
          </a:p>
          <a:p>
            <a:pPr>
              <a:lnSpc>
                <a:spcPct val="100000"/>
              </a:lnSpc>
              <a:spcBef>
                <a:spcPts val="0"/>
              </a:spcBef>
            </a:pPr>
            <a:r>
              <a:rPr lang="en-GB" sz="1700" dirty="0">
                <a:latin typeface="Arial"/>
                <a:cs typeface="Arial"/>
              </a:rPr>
              <a:t>These tasks will have helped us all think about some of the National Discussion questions. </a:t>
            </a:r>
          </a:p>
          <a:p>
            <a:pPr>
              <a:lnSpc>
                <a:spcPct val="100000"/>
              </a:lnSpc>
              <a:spcBef>
                <a:spcPts val="0"/>
              </a:spcBef>
            </a:pPr>
            <a:endParaRPr lang="en-GB" sz="1700" dirty="0">
              <a:latin typeface="Arial"/>
              <a:cs typeface="Arial"/>
            </a:endParaRPr>
          </a:p>
          <a:p>
            <a:pPr>
              <a:lnSpc>
                <a:spcPct val="100000"/>
              </a:lnSpc>
              <a:spcBef>
                <a:spcPts val="0"/>
              </a:spcBef>
            </a:pPr>
            <a:r>
              <a:rPr lang="en-GB" sz="1700" dirty="0">
                <a:latin typeface="Arial"/>
                <a:cs typeface="Arial"/>
              </a:rPr>
              <a:t>Learners should now either work in groups – or with the facilitator - to complete their group's response </a:t>
            </a:r>
            <a:br>
              <a:rPr lang="en-GB" sz="1700" dirty="0">
                <a:latin typeface="Arial"/>
                <a:cs typeface="Arial"/>
              </a:rPr>
            </a:br>
            <a:r>
              <a:rPr lang="en-GB" sz="1700" dirty="0">
                <a:latin typeface="Arial"/>
                <a:cs typeface="Arial"/>
              </a:rPr>
              <a:t>via the following link: </a:t>
            </a:r>
            <a:r>
              <a:rPr lang="en-GB" sz="1700" dirty="0">
                <a:solidFill>
                  <a:srgbClr val="0563C1"/>
                </a:solidFill>
                <a:latin typeface="Arial"/>
                <a:cs typeface="Arial"/>
                <a:hlinkClick r:id="rId3">
                  <a:extLst>
                    <a:ext uri="{A12FA001-AC4F-418D-AE19-62706E023703}">
                      <ahyp:hlinkClr xmlns="" xmlns:ahyp="http://schemas.microsoft.com/office/drawing/2018/hyperlinkcolor" val="tx"/>
                    </a:ext>
                  </a:extLst>
                </a:hlinkClick>
              </a:rPr>
              <a:t>https</a:t>
            </a:r>
            <a:r>
              <a:rPr lang="en-GB" sz="1700" dirty="0">
                <a:solidFill>
                  <a:srgbClr val="004AAD"/>
                </a:solidFill>
                <a:latin typeface="Arial"/>
                <a:cs typeface="Arial"/>
                <a:hlinkClick r:id="rId3">
                  <a:extLst>
                    <a:ext uri="{A12FA001-AC4F-418D-AE19-62706E023703}">
                      <ahyp:hlinkClr xmlns="" xmlns:ahyp="http://schemas.microsoft.com/office/drawing/2018/hyperlinkcolor" val="tx"/>
                    </a:ext>
                  </a:extLst>
                </a:hlinkClick>
              </a:rPr>
              <a:t>://consult.gov.scot/learning-directorate/national-discussion-feedback</a:t>
            </a:r>
            <a:r>
              <a:rPr lang="en-GB" sz="1700" dirty="0">
                <a:solidFill>
                  <a:srgbClr val="004AAD"/>
                </a:solidFill>
                <a:latin typeface="Arial"/>
                <a:cs typeface="Arial"/>
              </a:rPr>
              <a:t> </a:t>
            </a:r>
          </a:p>
          <a:p>
            <a:pPr>
              <a:lnSpc>
                <a:spcPct val="100000"/>
              </a:lnSpc>
              <a:spcBef>
                <a:spcPts val="0"/>
              </a:spcBef>
            </a:pPr>
            <a:endParaRPr lang="en-GB" sz="1700" dirty="0"/>
          </a:p>
          <a:p>
            <a:pPr>
              <a:lnSpc>
                <a:spcPct val="100000"/>
              </a:lnSpc>
              <a:spcBef>
                <a:spcPts val="0"/>
              </a:spcBef>
            </a:pPr>
            <a:r>
              <a:rPr lang="en-GB" sz="1700" dirty="0">
                <a:latin typeface="Arial"/>
                <a:cs typeface="Arial"/>
              </a:rPr>
              <a:t>Or, complete their own personal response via the following link: </a:t>
            </a:r>
            <a:r>
              <a:rPr lang="en-US" sz="1700" dirty="0"/>
              <a:t/>
            </a:r>
            <a:br>
              <a:rPr lang="en-US" sz="1700" dirty="0"/>
            </a:br>
            <a:r>
              <a:rPr lang="en-GB" sz="1700" dirty="0">
                <a:latin typeface="Arial"/>
                <a:cs typeface="Arial"/>
                <a:hlinkClick r:id="rId4"/>
              </a:rPr>
              <a:t>https://consult.gov.scot/learning-directorate/national-discussion-on-education</a:t>
            </a:r>
            <a:r>
              <a:rPr lang="en-GB" sz="1700" dirty="0">
                <a:latin typeface="Arial"/>
                <a:cs typeface="Arial"/>
              </a:rPr>
              <a:t> </a:t>
            </a:r>
            <a:endParaRPr lang="en-US" sz="1700" dirty="0">
              <a:latin typeface="Arial"/>
              <a:cs typeface="Arial"/>
            </a:endParaRPr>
          </a:p>
          <a:p>
            <a:pPr>
              <a:lnSpc>
                <a:spcPct val="100000"/>
              </a:lnSpc>
              <a:spcBef>
                <a:spcPts val="0"/>
              </a:spcBef>
            </a:pPr>
            <a:endParaRPr lang="en-GB" sz="1700" dirty="0"/>
          </a:p>
          <a:p>
            <a:pPr>
              <a:lnSpc>
                <a:spcPct val="100000"/>
              </a:lnSpc>
              <a:spcBef>
                <a:spcPts val="0"/>
              </a:spcBef>
            </a:pPr>
            <a:r>
              <a:rPr lang="en-US" sz="1700" dirty="0">
                <a:latin typeface="Arial"/>
                <a:cs typeface="Arial"/>
              </a:rPr>
              <a:t>If neither of these options fit your group's needs, you can instead choose to email a summary to: </a:t>
            </a:r>
            <a:r>
              <a:rPr lang="en-US" sz="1700" b="1" dirty="0">
                <a:solidFill>
                  <a:srgbClr val="004AAD"/>
                </a:solidFill>
                <a:latin typeface="Arial"/>
                <a:cs typeface="Arial"/>
                <a:hlinkClick r:id="rId5">
                  <a:extLst>
                    <a:ext uri="{A12FA001-AC4F-418D-AE19-62706E023703}">
                      <ahyp:hlinkClr xmlns="" xmlns:ahyp="http://schemas.microsoft.com/office/drawing/2018/hyperlinkcolor" val="tx"/>
                    </a:ext>
                  </a:extLst>
                </a:hlinkClick>
              </a:rPr>
              <a:t>nationaldiscussiononeducation@gov.scot</a:t>
            </a:r>
            <a:r>
              <a:rPr lang="en-US" sz="1700" b="1" dirty="0">
                <a:latin typeface="Arial"/>
                <a:cs typeface="Arial"/>
              </a:rPr>
              <a:t>,</a:t>
            </a:r>
            <a:r>
              <a:rPr lang="en-US" sz="1700" dirty="0">
                <a:latin typeface="Arial"/>
                <a:cs typeface="Arial"/>
              </a:rPr>
              <a:t> or post on social media </a:t>
            </a:r>
            <a:r>
              <a:rPr lang="en-US" sz="1700" b="1" dirty="0">
                <a:solidFill>
                  <a:srgbClr val="004AAD"/>
                </a:solidFill>
                <a:latin typeface="Arial"/>
                <a:cs typeface="Arial"/>
              </a:rPr>
              <a:t>#</a:t>
            </a:r>
            <a:r>
              <a:rPr lang="en-US" sz="1700" b="1" dirty="0" err="1">
                <a:solidFill>
                  <a:srgbClr val="004AAD"/>
                </a:solidFill>
                <a:latin typeface="Arial"/>
                <a:cs typeface="Arial"/>
              </a:rPr>
              <a:t>TalkScottishEducation</a:t>
            </a:r>
            <a:r>
              <a:rPr lang="en-US" sz="1700" b="1" dirty="0">
                <a:solidFill>
                  <a:srgbClr val="004AAD"/>
                </a:solidFill>
                <a:latin typeface="Arial"/>
                <a:cs typeface="Arial"/>
              </a:rPr>
              <a:t> </a:t>
            </a:r>
            <a:br>
              <a:rPr lang="en-US" sz="1700" b="1" dirty="0">
                <a:solidFill>
                  <a:srgbClr val="004AAD"/>
                </a:solidFill>
                <a:latin typeface="Arial"/>
                <a:cs typeface="Arial"/>
              </a:rPr>
            </a:br>
            <a:r>
              <a:rPr lang="en-US" sz="1700" dirty="0">
                <a:latin typeface="Arial"/>
                <a:cs typeface="Arial"/>
              </a:rPr>
              <a:t>(via Instagram or Twitter). Please remember to include a rough description of who was in your group and how many people took part. </a:t>
            </a:r>
            <a:endParaRPr lang="en-GB" sz="1700" dirty="0">
              <a:solidFill>
                <a:srgbClr val="000000"/>
              </a:solidFill>
              <a:latin typeface="Arial"/>
              <a:cs typeface="Arial"/>
            </a:endParaRPr>
          </a:p>
        </p:txBody>
      </p:sp>
    </p:spTree>
    <p:extLst>
      <p:ext uri="{BB962C8B-B14F-4D97-AF65-F5344CB8AC3E}">
        <p14:creationId xmlns:p14="http://schemas.microsoft.com/office/powerpoint/2010/main" val="3705626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9CB510-EF02-FC11-AB31-30BAEF6ACD6E}"/>
              </a:ext>
            </a:extLst>
          </p:cNvPr>
          <p:cNvSpPr>
            <a:spLocks noGrp="1"/>
          </p:cNvSpPr>
          <p:nvPr>
            <p:ph idx="11"/>
          </p:nvPr>
        </p:nvSpPr>
        <p:spPr>
          <a:xfrm>
            <a:off x="1203765" y="1331843"/>
            <a:ext cx="8921869" cy="5082404"/>
          </a:xfrm>
        </p:spPr>
        <p:txBody>
          <a:bodyPr>
            <a:normAutofit/>
          </a:bodyPr>
          <a:lstStyle/>
          <a:p>
            <a:r>
              <a:rPr lang="en-US" sz="2000">
                <a:solidFill>
                  <a:srgbClr val="004AAD"/>
                </a:solidFill>
              </a:rPr>
              <a:t>Outline</a:t>
            </a:r>
          </a:p>
          <a:p>
            <a:r>
              <a:rPr lang="en-US"/>
              <a:t>Facilitator-led context setting: what it means to be successful and ICEA report (10 mins)</a:t>
            </a:r>
            <a:br>
              <a:rPr lang="en-US"/>
            </a:br>
            <a:r>
              <a:rPr lang="en-US"/>
              <a:t>Individual, pair or group idea generation options (15 mins):</a:t>
            </a:r>
          </a:p>
          <a:p>
            <a:pPr marL="285750" indent="-285750">
              <a:buFont typeface="Arial" panose="020B0604020202020204" pitchFamily="34" charset="0"/>
              <a:buChar char="•"/>
            </a:pPr>
            <a:r>
              <a:rPr lang="en-US"/>
              <a:t>Mind-map</a:t>
            </a:r>
          </a:p>
          <a:p>
            <a:pPr marL="285750" indent="-285750">
              <a:buFont typeface="Arial" panose="020B0604020202020204" pitchFamily="34" charset="0"/>
              <a:buChar char="•"/>
            </a:pPr>
            <a:r>
              <a:rPr lang="en-US"/>
              <a:t>ABC Avalanche</a:t>
            </a:r>
          </a:p>
          <a:p>
            <a:pPr marL="285750" indent="-285750">
              <a:buFont typeface="Arial" panose="020B0604020202020204" pitchFamily="34" charset="0"/>
              <a:buChar char="•"/>
            </a:pPr>
            <a:r>
              <a:rPr lang="en-US"/>
              <a:t>Tomorrow's News </a:t>
            </a:r>
          </a:p>
          <a:p>
            <a:r>
              <a:rPr lang="en-US">
                <a:solidFill>
                  <a:srgbClr val="004AAD"/>
                </a:solidFill>
              </a:rPr>
              <a:t>Facilitated discussion (10 mins)</a:t>
            </a:r>
            <a:br>
              <a:rPr lang="en-US">
                <a:solidFill>
                  <a:srgbClr val="004AAD"/>
                </a:solidFill>
              </a:rPr>
            </a:br>
            <a:r>
              <a:rPr lang="en-US"/>
              <a:t>Time to respond to survey questions and </a:t>
            </a:r>
            <a:r>
              <a:rPr lang="en-US" err="1"/>
              <a:t>summarise</a:t>
            </a:r>
            <a:r>
              <a:rPr lang="en-US"/>
              <a:t> responses (15 mins)</a:t>
            </a:r>
          </a:p>
          <a:p>
            <a:r>
              <a:rPr lang="en-US" sz="1800">
                <a:solidFill>
                  <a:srgbClr val="004AAD"/>
                </a:solidFill>
              </a:rPr>
              <a:t>Anticipated outputs</a:t>
            </a:r>
          </a:p>
          <a:p>
            <a:r>
              <a:rPr lang="en-US"/>
              <a:t>Ideas list from class or groups – our top ideas</a:t>
            </a:r>
            <a:br>
              <a:rPr lang="en-US"/>
            </a:br>
            <a:r>
              <a:rPr lang="en-US" err="1"/>
              <a:t>Summarised</a:t>
            </a:r>
            <a:r>
              <a:rPr lang="en-US"/>
              <a:t> ideas</a:t>
            </a:r>
            <a:br>
              <a:rPr lang="en-US"/>
            </a:br>
            <a:r>
              <a:rPr lang="en-US"/>
              <a:t>Photos or scans of mind-maps, ABC grids or Newspaper covers</a:t>
            </a:r>
            <a:br>
              <a:rPr lang="en-US"/>
            </a:br>
            <a:r>
              <a:rPr lang="en-US"/>
              <a:t>Readiness to complete survey questions</a:t>
            </a:r>
          </a:p>
          <a:p>
            <a:endParaRPr lang="en-US"/>
          </a:p>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B66BD598-261C-00B6-788D-7C5E1D156913}"/>
              </a:ext>
            </a:extLst>
          </p:cNvPr>
          <p:cNvSpPr>
            <a:spLocks noGrp="1"/>
          </p:cNvSpPr>
          <p:nvPr>
            <p:ph type="title"/>
          </p:nvPr>
        </p:nvSpPr>
        <p:spPr/>
        <p:txBody>
          <a:bodyPr/>
          <a:lstStyle/>
          <a:p>
            <a:r>
              <a:rPr lang="en-US" sz="2800">
                <a:latin typeface="Arial" panose="020B0604020202020204" pitchFamily="34" charset="0"/>
              </a:rPr>
              <a:t>Task 2: Imagine if…</a:t>
            </a:r>
          </a:p>
        </p:txBody>
      </p:sp>
    </p:spTree>
    <p:extLst>
      <p:ext uri="{BB962C8B-B14F-4D97-AF65-F5344CB8AC3E}">
        <p14:creationId xmlns:p14="http://schemas.microsoft.com/office/powerpoint/2010/main" val="4244171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a:extLst>
              <a:ext uri="{FF2B5EF4-FFF2-40B4-BE49-F238E27FC236}">
                <a16:creationId xmlns:a16="http://schemas.microsoft.com/office/drawing/2014/main" id="{288D552E-9B73-E7C0-5E45-73F4F6B6460C}"/>
              </a:ext>
            </a:extLst>
          </p:cNvPr>
          <p:cNvSpPr/>
          <p:nvPr/>
        </p:nvSpPr>
        <p:spPr>
          <a:xfrm>
            <a:off x="991253" y="1601576"/>
            <a:ext cx="6855527" cy="3589279"/>
          </a:xfrm>
          <a:prstGeom prst="wedgeRoundRectCallout">
            <a:avLst>
              <a:gd name="adj1" fmla="val 35800"/>
              <a:gd name="adj2" fmla="val 63401"/>
              <a:gd name="adj3" fmla="val 16667"/>
            </a:avLst>
          </a:prstGeom>
          <a:solidFill>
            <a:srgbClr val="004AAD"/>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srgbClr val="004AAD"/>
                </a:solidFill>
                <a:latin typeface="Comic Sans MS" panose="030F0902030302020204" pitchFamily="66" charset="0"/>
              </a:rPr>
              <a:t>National Discussion on Scottish Education</a:t>
            </a:r>
          </a:p>
        </p:txBody>
      </p:sp>
      <p:sp>
        <p:nvSpPr>
          <p:cNvPr id="9" name="Rounded Rectangular Callout 8">
            <a:extLst>
              <a:ext uri="{FF2B5EF4-FFF2-40B4-BE49-F238E27FC236}">
                <a16:creationId xmlns:a16="http://schemas.microsoft.com/office/drawing/2014/main" id="{8DF31FE1-78F8-81CC-0124-52DA855C4CB4}"/>
              </a:ext>
            </a:extLst>
          </p:cNvPr>
          <p:cNvSpPr/>
          <p:nvPr/>
        </p:nvSpPr>
        <p:spPr>
          <a:xfrm>
            <a:off x="728614" y="1311490"/>
            <a:ext cx="6855527" cy="3589279"/>
          </a:xfrm>
          <a:prstGeom prst="wedgeRoundRectCallout">
            <a:avLst>
              <a:gd name="adj1" fmla="val 35800"/>
              <a:gd name="adj2" fmla="val 63776"/>
              <a:gd name="adj3" fmla="val 16667"/>
            </a:avLst>
          </a:pr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a:solidFill>
                <a:srgbClr val="004AAD"/>
              </a:solidFill>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8485094" y="1658396"/>
            <a:ext cx="3238375" cy="244822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B42DCA0C-96F4-9035-351F-85BE62578373}"/>
              </a:ext>
            </a:extLst>
          </p:cNvPr>
          <p:cNvSpPr txBox="1">
            <a:spLocks/>
          </p:cNvSpPr>
          <p:nvPr/>
        </p:nvSpPr>
        <p:spPr>
          <a:xfrm>
            <a:off x="633286" y="756860"/>
            <a:ext cx="4799325" cy="55463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solidFill>
                  <a:srgbClr val="004AAD"/>
                </a:solidFill>
              </a:rPr>
              <a:t>What does it mean to be successful?</a:t>
            </a:r>
          </a:p>
        </p:txBody>
      </p:sp>
      <p:sp>
        <p:nvSpPr>
          <p:cNvPr id="7" name="TextBox 6">
            <a:extLst>
              <a:ext uri="{FF2B5EF4-FFF2-40B4-BE49-F238E27FC236}">
                <a16:creationId xmlns:a16="http://schemas.microsoft.com/office/drawing/2014/main" id="{991D8B5A-98E3-13D5-A543-674D70602FB0}"/>
              </a:ext>
            </a:extLst>
          </p:cNvPr>
          <p:cNvSpPr txBox="1"/>
          <p:nvPr/>
        </p:nvSpPr>
        <p:spPr>
          <a:xfrm>
            <a:off x="1084049" y="1535717"/>
            <a:ext cx="6144656" cy="3293209"/>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“In judging out progress as individuals we tend to concentrate on external factors such as one’s social position, influence and popularity, wealth and standard of education. These are, of course, important in measuring one’s success in material matters and it is perfectly understandable if many people exert themselves mainly to achieve all these.</a:t>
            </a:r>
          </a:p>
          <a:p>
            <a:endParaRPr lang="en-GB" sz="1600">
              <a:latin typeface="Arial" panose="020B0604020202020204" pitchFamily="34" charset="0"/>
              <a:cs typeface="Arial" panose="020B0604020202020204" pitchFamily="34" charset="0"/>
            </a:endParaRPr>
          </a:p>
          <a:p>
            <a:r>
              <a:rPr lang="en-GB" sz="1600">
                <a:latin typeface="Arial" panose="020B0604020202020204" pitchFamily="34" charset="0"/>
                <a:cs typeface="Arial" panose="020B0604020202020204" pitchFamily="34" charset="0"/>
              </a:rPr>
              <a:t>But internal factors may be even more crucial in assessing one’s development as a human being. Honesty, sincerity, simplicity, humility, pure generosity, absence of vanity, readiness to serve others – qualities which are within the reach of every soul – are the foundation of one’s life.”</a:t>
            </a:r>
          </a:p>
          <a:p>
            <a:r>
              <a:rPr lang="en-GB" sz="1600">
                <a:latin typeface="Arial" panose="020B0604020202020204" pitchFamily="34" charset="0"/>
                <a:cs typeface="Arial" panose="020B0604020202020204" pitchFamily="34" charset="0"/>
              </a:rPr>
              <a:t>				Nelson Mandela</a:t>
            </a:r>
          </a:p>
        </p:txBody>
      </p:sp>
    </p:spTree>
    <p:extLst>
      <p:ext uri="{BB962C8B-B14F-4D97-AF65-F5344CB8AC3E}">
        <p14:creationId xmlns:p14="http://schemas.microsoft.com/office/powerpoint/2010/main" val="358256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157592-CA23-5AF6-657E-DC13A490C3C9}"/>
              </a:ext>
            </a:extLst>
          </p:cNvPr>
          <p:cNvSpPr>
            <a:spLocks noGrp="1"/>
          </p:cNvSpPr>
          <p:nvPr>
            <p:ph type="body" idx="1"/>
          </p:nvPr>
        </p:nvSpPr>
        <p:spPr/>
        <p:txBody>
          <a:bodyPr/>
          <a:lstStyle/>
          <a:p>
            <a:r>
              <a:rPr lang="en-US"/>
              <a:t>Contents page</a:t>
            </a:r>
          </a:p>
        </p:txBody>
      </p:sp>
      <p:sp>
        <p:nvSpPr>
          <p:cNvPr id="3" name="Content Placeholder 2">
            <a:extLst>
              <a:ext uri="{FF2B5EF4-FFF2-40B4-BE49-F238E27FC236}">
                <a16:creationId xmlns:a16="http://schemas.microsoft.com/office/drawing/2014/main" id="{C8C55F08-57CB-7C61-E3FC-5623A14EBAC5}"/>
              </a:ext>
            </a:extLst>
          </p:cNvPr>
          <p:cNvSpPr>
            <a:spLocks noGrp="1"/>
          </p:cNvSpPr>
          <p:nvPr>
            <p:ph sz="half" idx="2"/>
          </p:nvPr>
        </p:nvSpPr>
        <p:spPr>
          <a:xfrm>
            <a:off x="633286" y="1325908"/>
            <a:ext cx="10742255" cy="4494124"/>
          </a:xfrm>
        </p:spPr>
        <p:txBody>
          <a:bodyPr vert="horz" lIns="91440" tIns="45720" rIns="91440" bIns="45720" rtlCol="0" anchor="t">
            <a:normAutofit fontScale="70000" lnSpcReduction="20000"/>
          </a:bodyPr>
          <a:lstStyle/>
          <a:p>
            <a:pPr marL="342900" indent="-342900">
              <a:buAutoNum type="arabicPeriod"/>
            </a:pPr>
            <a:r>
              <a:rPr lang="en-GB" sz="2600" dirty="0">
                <a:latin typeface="Arial"/>
                <a:ea typeface="+mn-lt"/>
                <a:cs typeface="+mn-lt"/>
                <a:hlinkClick r:id="rId3" action="ppaction://hlinksldjump">
                  <a:extLst>
                    <a:ext uri="{A12FA001-AC4F-418D-AE19-62706E023703}">
                      <ahyp:hlinkClr xmlns="" xmlns:ahyp="http://schemas.microsoft.com/office/drawing/2018/hyperlinkcolor" val="tx"/>
                    </a:ext>
                  </a:extLst>
                </a:hlinkClick>
              </a:rPr>
              <a:t>Introduction</a:t>
            </a:r>
            <a:endParaRPr lang="en-GB" sz="2600" dirty="0">
              <a:latin typeface="Arial"/>
              <a:ea typeface="+mn-lt"/>
              <a:cs typeface="+mn-lt"/>
            </a:endParaRPr>
          </a:p>
          <a:p>
            <a:pPr marL="342900" indent="-342900">
              <a:buAutoNum type="arabicPeriod"/>
            </a:pPr>
            <a:r>
              <a:rPr lang="en-GB" sz="2600" dirty="0">
                <a:latin typeface="Arial"/>
                <a:ea typeface="+mn-lt"/>
                <a:cs typeface="+mn-lt"/>
                <a:hlinkClick r:id="rId4" action="ppaction://hlinksldjump">
                  <a:extLst>
                    <a:ext uri="{A12FA001-AC4F-418D-AE19-62706E023703}">
                      <ahyp:hlinkClr xmlns="" xmlns:ahyp="http://schemas.microsoft.com/office/drawing/2018/hyperlinkcolor" val="tx"/>
                    </a:ext>
                  </a:extLst>
                </a:hlinkClick>
              </a:rPr>
              <a:t>Welcome video</a:t>
            </a:r>
            <a:endParaRPr lang="en-GB" sz="2600" dirty="0">
              <a:latin typeface="Arial"/>
              <a:cs typeface="Calibri"/>
            </a:endParaRPr>
          </a:p>
          <a:p>
            <a:pPr marL="342900" indent="-342900">
              <a:buAutoNum type="arabicPeriod"/>
            </a:pPr>
            <a:r>
              <a:rPr lang="en-GB" sz="2600" dirty="0">
                <a:latin typeface="Arial"/>
                <a:ea typeface="+mn-lt"/>
                <a:cs typeface="+mn-lt"/>
                <a:hlinkClick r:id="rId5" action="ppaction://hlinksldjump">
                  <a:extLst>
                    <a:ext uri="{A12FA001-AC4F-418D-AE19-62706E023703}">
                      <ahyp:hlinkClr xmlns="" xmlns:ahyp="http://schemas.microsoft.com/office/drawing/2018/hyperlinkcolor" val="tx"/>
                    </a:ext>
                  </a:extLst>
                </a:hlinkClick>
              </a:rPr>
              <a:t>The National Discussion's Questions </a:t>
            </a:r>
            <a:endParaRPr lang="en-US" sz="2600" dirty="0">
              <a:latin typeface="Arial"/>
              <a:ea typeface="+mn-lt"/>
              <a:cs typeface="+mn-lt"/>
            </a:endParaRPr>
          </a:p>
          <a:p>
            <a:pPr marL="342900" indent="-342900">
              <a:buAutoNum type="arabicPeriod"/>
            </a:pPr>
            <a:r>
              <a:rPr lang="en-GB" sz="2600" u="sng" dirty="0">
                <a:latin typeface="Arial"/>
                <a:ea typeface="+mn-lt"/>
                <a:cs typeface="+mn-lt"/>
              </a:rPr>
              <a:t>Task Menu</a:t>
            </a:r>
          </a:p>
          <a:p>
            <a:pPr marL="457200" lvl="1" indent="0">
              <a:lnSpc>
                <a:spcPct val="120000"/>
              </a:lnSpc>
              <a:buNone/>
            </a:pPr>
            <a:r>
              <a:rPr lang="en-GB" sz="2300" u="sng" dirty="0">
                <a:latin typeface="Arial"/>
                <a:cs typeface="Arial"/>
                <a:hlinkClick r:id="rId6" action="ppaction://hlinksldjump">
                  <a:extLst>
                    <a:ext uri="{A12FA001-AC4F-418D-AE19-62706E023703}">
                      <ahyp:hlinkClr xmlns="" xmlns:ahyp="http://schemas.microsoft.com/office/drawing/2018/hyperlinkcolor" val="tx"/>
                    </a:ext>
                  </a:extLst>
                </a:hlinkClick>
              </a:rPr>
              <a:t>Task 1: </a:t>
            </a:r>
            <a:r>
              <a:rPr lang="en-US" sz="2300" dirty="0">
                <a:latin typeface="Arial"/>
                <a:cs typeface="Arial"/>
                <a:hlinkClick r:id="rId6" action="ppaction://hlinksldjump">
                  <a:extLst>
                    <a:ext uri="{A12FA001-AC4F-418D-AE19-62706E023703}">
                      <ahyp:hlinkClr xmlns="" xmlns:ahyp="http://schemas.microsoft.com/office/drawing/2018/hyperlinkcolor" val="tx"/>
                    </a:ext>
                  </a:extLst>
                </a:hlinkClick>
              </a:rPr>
              <a:t>Draw the perfect place for learning in the future</a:t>
            </a:r>
            <a:r>
              <a:rPr lang="en-GB" sz="2300" dirty="0"/>
              <a:t/>
            </a:r>
            <a:br>
              <a:rPr lang="en-GB" sz="2300" dirty="0"/>
            </a:br>
            <a:r>
              <a:rPr lang="en-GB" sz="2300" dirty="0">
                <a:latin typeface="Arial"/>
                <a:cs typeface="Arial"/>
              </a:rPr>
              <a:t>This option has learner to draw their ideal place of learning. Followed by a facilitated discussion.</a:t>
            </a:r>
          </a:p>
          <a:p>
            <a:pPr marL="457200" lvl="1" indent="0">
              <a:lnSpc>
                <a:spcPct val="120000"/>
              </a:lnSpc>
              <a:buNone/>
            </a:pPr>
            <a:r>
              <a:rPr lang="en-GB" sz="2300" u="sng" dirty="0">
                <a:latin typeface="Arial"/>
                <a:cs typeface="Arial"/>
                <a:hlinkClick r:id="rId7" action="ppaction://hlinksldjump">
                  <a:extLst>
                    <a:ext uri="{A12FA001-AC4F-418D-AE19-62706E023703}">
                      <ahyp:hlinkClr xmlns="" xmlns:ahyp="http://schemas.microsoft.com/office/drawing/2018/hyperlinkcolor" val="tx"/>
                    </a:ext>
                  </a:extLst>
                </a:hlinkClick>
              </a:rPr>
              <a:t>Task 2: Imagine if…</a:t>
            </a:r>
            <a:r>
              <a:rPr lang="en-GB" sz="2300" dirty="0"/>
              <a:t/>
            </a:r>
            <a:br>
              <a:rPr lang="en-GB" sz="2300" dirty="0"/>
            </a:br>
            <a:r>
              <a:rPr lang="en-GB" sz="2300" dirty="0">
                <a:latin typeface="Arial"/>
                <a:cs typeface="Arial"/>
              </a:rPr>
              <a:t>This option sees learners critique scenarios for future learning.</a:t>
            </a:r>
          </a:p>
          <a:p>
            <a:pPr marL="457200" lvl="1" indent="0">
              <a:lnSpc>
                <a:spcPct val="120000"/>
              </a:lnSpc>
              <a:buNone/>
            </a:pPr>
            <a:r>
              <a:rPr lang="en-GB" sz="2300" u="sng" dirty="0">
                <a:latin typeface="Arial"/>
                <a:cs typeface="Arial"/>
                <a:hlinkClick r:id="rId8" action="ppaction://hlinksldjump">
                  <a:extLst>
                    <a:ext uri="{A12FA001-AC4F-418D-AE19-62706E023703}">
                      <ahyp:hlinkClr xmlns="" xmlns:ahyp="http://schemas.microsoft.com/office/drawing/2018/hyperlinkcolor" val="tx"/>
                    </a:ext>
                  </a:extLst>
                </a:hlinkClick>
              </a:rPr>
              <a:t>Task 3: UNCRC for me?</a:t>
            </a:r>
            <a:r>
              <a:rPr lang="en-GB" sz="2300" dirty="0"/>
              <a:t/>
            </a:r>
            <a:br>
              <a:rPr lang="en-GB" sz="2300" dirty="0"/>
            </a:br>
            <a:r>
              <a:rPr lang="en-GB" sz="2300" dirty="0">
                <a:latin typeface="Arial"/>
                <a:cs typeface="Arial"/>
              </a:rPr>
              <a:t>This option sees learners reflect on their</a:t>
            </a:r>
            <a:r>
              <a:rPr lang="en-GB" sz="2300" dirty="0">
                <a:solidFill>
                  <a:srgbClr val="FF0000"/>
                </a:solidFill>
                <a:latin typeface="Arial"/>
                <a:cs typeface="Arial"/>
              </a:rPr>
              <a:t> r</a:t>
            </a:r>
            <a:r>
              <a:rPr lang="en-GB" sz="2300" dirty="0">
                <a:latin typeface="Arial"/>
                <a:cs typeface="Arial"/>
              </a:rPr>
              <a:t>ight to an education that develops their personality, talents, mental &amp; physical abilities to their fullest potential. </a:t>
            </a:r>
          </a:p>
          <a:p>
            <a:pPr marL="457200" lvl="1" indent="0">
              <a:lnSpc>
                <a:spcPct val="120000"/>
              </a:lnSpc>
              <a:buNone/>
            </a:pPr>
            <a:r>
              <a:rPr lang="en-GB" sz="2300" u="sng" dirty="0">
                <a:latin typeface="Arial"/>
                <a:cs typeface="Arial"/>
                <a:hlinkClick r:id="rId9" action="ppaction://hlinksldjump">
                  <a:extLst>
                    <a:ext uri="{A12FA001-AC4F-418D-AE19-62706E023703}">
                      <ahyp:hlinkClr xmlns="" xmlns:ahyp="http://schemas.microsoft.com/office/drawing/2018/hyperlinkcolor" val="tx"/>
                    </a:ext>
                  </a:extLst>
                </a:hlinkClick>
              </a:rPr>
              <a:t>Task 4: Open-ended, creative response</a:t>
            </a:r>
            <a:r>
              <a:rPr lang="en-GB" sz="2300" dirty="0"/>
              <a:t/>
            </a:r>
            <a:br>
              <a:rPr lang="en-GB" sz="2300" dirty="0"/>
            </a:br>
            <a:r>
              <a:rPr lang="en-GB" sz="2300" dirty="0">
                <a:latin typeface="Arial"/>
                <a:cs typeface="Calibri"/>
              </a:rPr>
              <a:t>This option sees groups of learners respond directly to the National Discussion's consultation questions</a:t>
            </a:r>
          </a:p>
          <a:p>
            <a:pPr marL="342900" indent="-342900">
              <a:buAutoNum type="arabicPeriod"/>
            </a:pPr>
            <a:r>
              <a:rPr lang="en-GB" sz="2600" dirty="0">
                <a:latin typeface="Arial"/>
                <a:ea typeface="+mn-lt"/>
                <a:cs typeface="+mn-lt"/>
                <a:hlinkClick r:id="rId10" action="ppaction://hlinksldjump">
                  <a:extLst>
                    <a:ext uri="{A12FA001-AC4F-418D-AE19-62706E023703}">
                      <ahyp:hlinkClr xmlns="" xmlns:ahyp="http://schemas.microsoft.com/office/drawing/2018/hyperlinkcolor" val="tx"/>
                    </a:ext>
                  </a:extLst>
                </a:hlinkClick>
              </a:rPr>
              <a:t>Creative feedback suggestions</a:t>
            </a:r>
            <a:endParaRPr lang="en-GB" sz="2600" dirty="0">
              <a:latin typeface="Arial"/>
              <a:ea typeface="+mn-lt"/>
              <a:cs typeface="+mn-lt"/>
            </a:endParaRPr>
          </a:p>
          <a:p>
            <a:pPr marL="342900" indent="-342900">
              <a:buAutoNum type="arabicPeriod"/>
            </a:pPr>
            <a:r>
              <a:rPr lang="en-GB" sz="2600" dirty="0">
                <a:latin typeface="Arial"/>
                <a:ea typeface="+mn-lt"/>
                <a:cs typeface="+mn-lt"/>
                <a:hlinkClick r:id="rId11" action="ppaction://hlinksldjump">
                  <a:extLst>
                    <a:ext uri="{A12FA001-AC4F-418D-AE19-62706E023703}">
                      <ahyp:hlinkClr xmlns="" xmlns:ahyp="http://schemas.microsoft.com/office/drawing/2018/hyperlinkcolor" val="tx"/>
                    </a:ext>
                  </a:extLst>
                </a:hlinkClick>
              </a:rPr>
              <a:t>What happens next?</a:t>
            </a:r>
            <a:endParaRPr lang="en-GB" sz="2600" dirty="0">
              <a:latin typeface="Arial"/>
            </a:endParaRPr>
          </a:p>
        </p:txBody>
      </p:sp>
    </p:spTree>
    <p:extLst>
      <p:ext uri="{BB962C8B-B14F-4D97-AF65-F5344CB8AC3E}">
        <p14:creationId xmlns:p14="http://schemas.microsoft.com/office/powerpoint/2010/main" val="4104032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C634FE09-87A9-4877-BA08-7E84FFABDE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5377" y="756859"/>
            <a:ext cx="6826624" cy="5109808"/>
          </a:xfrm>
          <a:prstGeom prst="rect">
            <a:avLst/>
          </a:prstGeom>
          <a:ln w="28575">
            <a:noFill/>
          </a:ln>
        </p:spPr>
      </p:pic>
      <p:pic>
        <p:nvPicPr>
          <p:cNvPr id="5" name="Picture 4" descr="Free photos of Telewor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96164" y="2000998"/>
            <a:ext cx="2569213" cy="3853820"/>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CDBB4480-7360-1102-369B-5304199B2320}"/>
              </a:ext>
            </a:extLst>
          </p:cNvPr>
          <p:cNvSpPr>
            <a:spLocks noGrp="1"/>
          </p:cNvSpPr>
          <p:nvPr>
            <p:ph type="body" idx="1"/>
          </p:nvPr>
        </p:nvSpPr>
        <p:spPr/>
        <p:txBody>
          <a:bodyPr>
            <a:normAutofit/>
          </a:bodyPr>
          <a:lstStyle/>
          <a:p>
            <a:r>
              <a:rPr lang="en-US" sz="2000" b="0"/>
              <a:t>We’ve seen that learning can change..</a:t>
            </a:r>
          </a:p>
        </p:txBody>
      </p:sp>
      <p:sp>
        <p:nvSpPr>
          <p:cNvPr id="8" name="Rounded Rectangular Callout 1">
            <a:extLst>
              <a:ext uri="{FF2B5EF4-FFF2-40B4-BE49-F238E27FC236}">
                <a16:creationId xmlns:a16="http://schemas.microsoft.com/office/drawing/2014/main" id="{E6D1770D-CEE5-B6E6-D15F-8EE2F80893B6}"/>
              </a:ext>
            </a:extLst>
          </p:cNvPr>
          <p:cNvSpPr/>
          <p:nvPr/>
        </p:nvSpPr>
        <p:spPr>
          <a:xfrm>
            <a:off x="8615134" y="5395287"/>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600" b="1">
              <a:solidFill>
                <a:srgbClr val="004AAD"/>
              </a:solidFill>
              <a:latin typeface="Comic Sans MS" panose="030F0902030302020204" pitchFamily="66" charset="0"/>
            </a:endParaRPr>
          </a:p>
        </p:txBody>
      </p:sp>
      <p:sp>
        <p:nvSpPr>
          <p:cNvPr id="9" name="TextBox 8">
            <a:extLst>
              <a:ext uri="{FF2B5EF4-FFF2-40B4-BE49-F238E27FC236}">
                <a16:creationId xmlns:a16="http://schemas.microsoft.com/office/drawing/2014/main" id="{3D4986F5-DB63-04E5-94C5-EF11FDF1BFC0}"/>
              </a:ext>
            </a:extLst>
          </p:cNvPr>
          <p:cNvSpPr txBox="1"/>
          <p:nvPr/>
        </p:nvSpPr>
        <p:spPr>
          <a:xfrm>
            <a:off x="8628431" y="5916541"/>
            <a:ext cx="2990101" cy="323165"/>
          </a:xfrm>
          <a:prstGeom prst="rect">
            <a:avLst/>
          </a:prstGeom>
          <a:noFill/>
        </p:spPr>
        <p:txBody>
          <a:bodyPr wrap="square" anchor="ctr">
            <a:spAutoFit/>
          </a:bodyPr>
          <a:lstStyle/>
          <a:p>
            <a:pPr algn="ctr"/>
            <a:r>
              <a:rPr lang="en-US" sz="1500" b="1">
                <a:solidFill>
                  <a:srgbClr val="004AAD"/>
                </a:solidFill>
                <a:latin typeface="Arial" panose="020B0604020202020204" pitchFamily="34" charset="0"/>
                <a:cs typeface="Arial" panose="020B0604020202020204" pitchFamily="34" charset="0"/>
              </a:rPr>
              <a:t> #</a:t>
            </a:r>
            <a:r>
              <a:rPr lang="en-US" sz="1500" b="1" err="1">
                <a:solidFill>
                  <a:srgbClr val="004AAD"/>
                </a:solidFill>
                <a:latin typeface="Arial" panose="020B0604020202020204" pitchFamily="34" charset="0"/>
                <a:cs typeface="Arial" panose="020B0604020202020204" pitchFamily="34" charset="0"/>
              </a:rPr>
              <a:t>TalkScottishEducation</a:t>
            </a:r>
            <a:endParaRPr lang="en-US" sz="1500" b="1">
              <a:solidFill>
                <a:srgbClr val="004AA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0539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application, timeline&#10;&#10;Description automatically generated">
            <a:extLst>
              <a:ext uri="{FF2B5EF4-FFF2-40B4-BE49-F238E27FC236}">
                <a16:creationId xmlns:a16="http://schemas.microsoft.com/office/drawing/2014/main" id="{712029B3-FF33-5999-E210-71CD4D403D1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39634" y="262639"/>
            <a:ext cx="3972859" cy="5398573"/>
          </a:xfrm>
          <a:prstGeom prst="rect">
            <a:avLst/>
          </a:prstGeom>
        </p:spPr>
      </p:pic>
      <p:sp>
        <p:nvSpPr>
          <p:cNvPr id="5" name="Text Placeholder 4">
            <a:extLst>
              <a:ext uri="{FF2B5EF4-FFF2-40B4-BE49-F238E27FC236}">
                <a16:creationId xmlns:a16="http://schemas.microsoft.com/office/drawing/2014/main" id="{AA7C1D29-38FB-F7DD-CB00-998BD0DD9B01}"/>
              </a:ext>
            </a:extLst>
          </p:cNvPr>
          <p:cNvSpPr>
            <a:spLocks noGrp="1"/>
          </p:cNvSpPr>
          <p:nvPr>
            <p:ph type="body" idx="4294967295"/>
          </p:nvPr>
        </p:nvSpPr>
        <p:spPr>
          <a:xfrm>
            <a:off x="621997" y="716518"/>
            <a:ext cx="10742255" cy="569049"/>
          </a:xfrm>
        </p:spPr>
        <p:txBody>
          <a:bodyPr anchor="t">
            <a:normAutofit/>
          </a:bodyPr>
          <a:lstStyle/>
          <a:p>
            <a:r>
              <a:rPr lang="en-US" sz="2000" b="0">
                <a:solidFill>
                  <a:srgbClr val="004AAD"/>
                </a:solidFill>
              </a:rPr>
              <a:t>Think about this quotation…</a:t>
            </a:r>
          </a:p>
        </p:txBody>
      </p:sp>
      <p:sp>
        <p:nvSpPr>
          <p:cNvPr id="6" name="Content Placeholder 5">
            <a:extLst>
              <a:ext uri="{FF2B5EF4-FFF2-40B4-BE49-F238E27FC236}">
                <a16:creationId xmlns:a16="http://schemas.microsoft.com/office/drawing/2014/main" id="{987EECD5-F96B-C13C-2DCC-B9E172F3D2DE}"/>
              </a:ext>
            </a:extLst>
          </p:cNvPr>
          <p:cNvSpPr>
            <a:spLocks noGrp="1"/>
          </p:cNvSpPr>
          <p:nvPr>
            <p:ph sz="half" idx="4294967295"/>
          </p:nvPr>
        </p:nvSpPr>
        <p:spPr>
          <a:xfrm>
            <a:off x="621997" y="1325908"/>
            <a:ext cx="10742255" cy="3910930"/>
          </a:xfrm>
        </p:spPr>
        <p:txBody>
          <a:bodyPr>
            <a:normAutofit/>
          </a:bodyPr>
          <a:lstStyle/>
          <a:p>
            <a:pPr>
              <a:lnSpc>
                <a:spcPct val="100000"/>
              </a:lnSpc>
            </a:pPr>
            <a:r>
              <a:rPr lang="en-US" sz="2400"/>
              <a:t>The future Scottish educational </a:t>
            </a:r>
            <a:br>
              <a:rPr lang="en-US" sz="2400"/>
            </a:br>
            <a:r>
              <a:rPr lang="en-US" sz="2400"/>
              <a:t>system ''will be both more digital </a:t>
            </a:r>
            <a:br>
              <a:rPr lang="en-US" sz="2400"/>
            </a:br>
            <a:r>
              <a:rPr lang="en-US" sz="2400"/>
              <a:t>and more natural. </a:t>
            </a:r>
          </a:p>
          <a:p>
            <a:pPr>
              <a:lnSpc>
                <a:spcPct val="100000"/>
              </a:lnSpc>
            </a:pPr>
            <a:r>
              <a:rPr lang="en-US" sz="2400"/>
              <a:t>It will also be a more sustainable </a:t>
            </a:r>
            <a:br>
              <a:rPr lang="en-US" sz="2400"/>
            </a:br>
            <a:r>
              <a:rPr lang="en-US" sz="2400"/>
              <a:t>education system." </a:t>
            </a:r>
          </a:p>
          <a:p>
            <a:pPr>
              <a:lnSpc>
                <a:spcPct val="100000"/>
              </a:lnSpc>
            </a:pPr>
            <a:r>
              <a:rPr lang="en-US" sz="2400"/>
              <a:t>(ICEA, 2021) </a:t>
            </a:r>
          </a:p>
        </p:txBody>
      </p:sp>
    </p:spTree>
    <p:extLst>
      <p:ext uri="{BB962C8B-B14F-4D97-AF65-F5344CB8AC3E}">
        <p14:creationId xmlns:p14="http://schemas.microsoft.com/office/powerpoint/2010/main" val="2325374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D687B6-8B00-5CDD-865B-A51009BE9E24}"/>
              </a:ext>
            </a:extLst>
          </p:cNvPr>
          <p:cNvSpPr>
            <a:spLocks noGrp="1"/>
          </p:cNvSpPr>
          <p:nvPr>
            <p:ph type="body" idx="1"/>
          </p:nvPr>
        </p:nvSpPr>
        <p:spPr/>
        <p:txBody>
          <a:bodyPr>
            <a:normAutofit/>
          </a:bodyPr>
          <a:lstStyle/>
          <a:p>
            <a:r>
              <a:rPr lang="en-US" sz="2000" b="0"/>
              <a:t>Think broadly about the future…</a:t>
            </a:r>
          </a:p>
        </p:txBody>
      </p:sp>
      <p:sp>
        <p:nvSpPr>
          <p:cNvPr id="8" name="Rounded Rectangular Callout 7">
            <a:extLst>
              <a:ext uri="{FF2B5EF4-FFF2-40B4-BE49-F238E27FC236}">
                <a16:creationId xmlns:a16="http://schemas.microsoft.com/office/drawing/2014/main" id="{239A87BB-3D36-F8E8-49F3-1D00A310C52B}"/>
              </a:ext>
            </a:extLst>
          </p:cNvPr>
          <p:cNvSpPr/>
          <p:nvPr/>
        </p:nvSpPr>
        <p:spPr>
          <a:xfrm>
            <a:off x="895925" y="1989110"/>
            <a:ext cx="3411109" cy="1971923"/>
          </a:xfrm>
          <a:prstGeom prst="wedgeRoundRectCallout">
            <a:avLst>
              <a:gd name="adj1" fmla="val 35800"/>
              <a:gd name="adj2" fmla="val 63401"/>
              <a:gd name="adj3" fmla="val 16667"/>
            </a:avLst>
          </a:prstGeom>
          <a:solidFill>
            <a:srgbClr val="004AAD"/>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srgbClr val="004AAD"/>
                </a:solidFill>
                <a:latin typeface="Comic Sans MS" panose="030F0902030302020204" pitchFamily="66" charset="0"/>
              </a:rPr>
              <a:t>National Discussion on Scottish Education</a:t>
            </a:r>
          </a:p>
        </p:txBody>
      </p:sp>
      <p:sp>
        <p:nvSpPr>
          <p:cNvPr id="9" name="Rounded Rectangular Callout 8">
            <a:extLst>
              <a:ext uri="{FF2B5EF4-FFF2-40B4-BE49-F238E27FC236}">
                <a16:creationId xmlns:a16="http://schemas.microsoft.com/office/drawing/2014/main" id="{74D6A2A8-B97B-6AD1-EC41-1FA5ED7F1A10}"/>
              </a:ext>
            </a:extLst>
          </p:cNvPr>
          <p:cNvSpPr/>
          <p:nvPr/>
        </p:nvSpPr>
        <p:spPr>
          <a:xfrm>
            <a:off x="633286" y="1699024"/>
            <a:ext cx="3411109" cy="1971923"/>
          </a:xfrm>
          <a:prstGeom prst="wedgeRoundRectCallout">
            <a:avLst>
              <a:gd name="adj1" fmla="val 35800"/>
              <a:gd name="adj2" fmla="val 63776"/>
              <a:gd name="adj3" fmla="val 16667"/>
            </a:avLst>
          </a:pr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a:solidFill>
                <a:srgbClr val="004AAD"/>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FBB273D-6A78-930B-8E06-39398594B4F1}"/>
              </a:ext>
            </a:extLst>
          </p:cNvPr>
          <p:cNvSpPr txBox="1"/>
          <p:nvPr/>
        </p:nvSpPr>
        <p:spPr>
          <a:xfrm>
            <a:off x="988721" y="1923251"/>
            <a:ext cx="2575909" cy="1569660"/>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“If I asked people what they wanted, they would have said ‘faster horses’.”</a:t>
            </a:r>
          </a:p>
          <a:p>
            <a:endParaRPr lang="en-GB" sz="1600">
              <a:latin typeface="Arial" panose="020B0604020202020204" pitchFamily="34" charset="0"/>
              <a:cs typeface="Arial" panose="020B0604020202020204" pitchFamily="34" charset="0"/>
            </a:endParaRPr>
          </a:p>
          <a:p>
            <a:r>
              <a:rPr lang="en-GB" sz="1600" b="1">
                <a:latin typeface="Arial" panose="020B0604020202020204" pitchFamily="34" charset="0"/>
                <a:cs typeface="Arial" panose="020B0604020202020204" pitchFamily="34" charset="0"/>
              </a:rPr>
              <a:t>Henry Ford</a:t>
            </a:r>
          </a:p>
          <a:p>
            <a:endParaRPr lang="en-GB" sz="1600">
              <a:latin typeface="Arial" panose="020B0604020202020204" pitchFamily="34" charset="0"/>
              <a:cs typeface="Arial" panose="020B0604020202020204" pitchFamily="34" charset="0"/>
            </a:endParaRPr>
          </a:p>
        </p:txBody>
      </p:sp>
      <p:sp>
        <p:nvSpPr>
          <p:cNvPr id="11" name="Rounded Rectangular Callout 10">
            <a:extLst>
              <a:ext uri="{FF2B5EF4-FFF2-40B4-BE49-F238E27FC236}">
                <a16:creationId xmlns:a16="http://schemas.microsoft.com/office/drawing/2014/main" id="{D406ABD9-504C-5024-A95E-2927F242BFE6}"/>
              </a:ext>
            </a:extLst>
          </p:cNvPr>
          <p:cNvSpPr/>
          <p:nvPr/>
        </p:nvSpPr>
        <p:spPr>
          <a:xfrm>
            <a:off x="5239325" y="1989110"/>
            <a:ext cx="3411109" cy="1971923"/>
          </a:xfrm>
          <a:prstGeom prst="wedgeRoundRectCallout">
            <a:avLst>
              <a:gd name="adj1" fmla="val 35800"/>
              <a:gd name="adj2" fmla="val 63401"/>
              <a:gd name="adj3" fmla="val 16667"/>
            </a:avLst>
          </a:prstGeom>
          <a:solidFill>
            <a:srgbClr val="004AAD"/>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solidFill>
                  <a:srgbClr val="004AAD"/>
                </a:solidFill>
                <a:latin typeface="Comic Sans MS" panose="030F0902030302020204" pitchFamily="66" charset="0"/>
              </a:rPr>
              <a:t>National Discussion on Scottish Education</a:t>
            </a:r>
          </a:p>
        </p:txBody>
      </p:sp>
      <p:sp>
        <p:nvSpPr>
          <p:cNvPr id="12" name="Rounded Rectangular Callout 11">
            <a:extLst>
              <a:ext uri="{FF2B5EF4-FFF2-40B4-BE49-F238E27FC236}">
                <a16:creationId xmlns:a16="http://schemas.microsoft.com/office/drawing/2014/main" id="{2EBCECF7-7A14-D37F-1CCA-68A9C3EA43C1}"/>
              </a:ext>
            </a:extLst>
          </p:cNvPr>
          <p:cNvSpPr/>
          <p:nvPr/>
        </p:nvSpPr>
        <p:spPr>
          <a:xfrm>
            <a:off x="4976686" y="1699024"/>
            <a:ext cx="3411109" cy="1971923"/>
          </a:xfrm>
          <a:prstGeom prst="wedgeRoundRectCallout">
            <a:avLst>
              <a:gd name="adj1" fmla="val 35800"/>
              <a:gd name="adj2" fmla="val 63776"/>
              <a:gd name="adj3" fmla="val 16667"/>
            </a:avLst>
          </a:pr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a:solidFill>
                <a:srgbClr val="004AAD"/>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B2DE10B-29AE-308E-D261-F775EE642D07}"/>
              </a:ext>
            </a:extLst>
          </p:cNvPr>
          <p:cNvSpPr txBox="1"/>
          <p:nvPr/>
        </p:nvSpPr>
        <p:spPr>
          <a:xfrm>
            <a:off x="5332122" y="1923251"/>
            <a:ext cx="2803350" cy="1815882"/>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“The horse is here to stay but the automobile is only </a:t>
            </a:r>
            <a:br>
              <a:rPr lang="en-GB" sz="16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a novelty – a fad.” </a:t>
            </a:r>
          </a:p>
          <a:p>
            <a:endParaRPr lang="en-GB" sz="1600">
              <a:latin typeface="Arial" panose="020B0604020202020204" pitchFamily="34" charset="0"/>
              <a:cs typeface="Arial" panose="020B0604020202020204" pitchFamily="34" charset="0"/>
            </a:endParaRPr>
          </a:p>
          <a:p>
            <a:r>
              <a:rPr lang="en-GB" sz="1600" b="1">
                <a:latin typeface="Arial" panose="020B0604020202020204" pitchFamily="34" charset="0"/>
                <a:cs typeface="Arial" panose="020B0604020202020204" pitchFamily="34" charset="0"/>
              </a:rPr>
              <a:t>President of Michigan Savings Bank</a:t>
            </a:r>
          </a:p>
          <a:p>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6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25E9E9-3680-69A1-3CBC-C21F98B18A38}"/>
              </a:ext>
            </a:extLst>
          </p:cNvPr>
          <p:cNvSpPr>
            <a:spLocks noGrp="1"/>
          </p:cNvSpPr>
          <p:nvPr>
            <p:ph type="body" idx="4294967295"/>
          </p:nvPr>
        </p:nvSpPr>
        <p:spPr>
          <a:xfrm>
            <a:off x="621997" y="756859"/>
            <a:ext cx="10742255" cy="569049"/>
          </a:xfrm>
        </p:spPr>
        <p:txBody>
          <a:bodyPr anchor="t">
            <a:normAutofit/>
          </a:bodyPr>
          <a:lstStyle/>
          <a:p>
            <a:r>
              <a:rPr lang="en-US" sz="2000" b="0">
                <a:solidFill>
                  <a:srgbClr val="004AAD"/>
                </a:solidFill>
              </a:rPr>
              <a:t>Imagine if…</a:t>
            </a:r>
          </a:p>
        </p:txBody>
      </p:sp>
      <p:sp>
        <p:nvSpPr>
          <p:cNvPr id="4" name="Content Placeholder 3">
            <a:extLst>
              <a:ext uri="{FF2B5EF4-FFF2-40B4-BE49-F238E27FC236}">
                <a16:creationId xmlns:a16="http://schemas.microsoft.com/office/drawing/2014/main" id="{615162DD-6F57-0AA5-E821-A6F3C68DFE0F}"/>
              </a:ext>
            </a:extLst>
          </p:cNvPr>
          <p:cNvSpPr>
            <a:spLocks noGrp="1"/>
          </p:cNvSpPr>
          <p:nvPr>
            <p:ph sz="half" idx="4294967295"/>
          </p:nvPr>
        </p:nvSpPr>
        <p:spPr>
          <a:xfrm>
            <a:off x="621997" y="1325908"/>
            <a:ext cx="10742255" cy="3910930"/>
          </a:xfrm>
        </p:spPr>
        <p:txBody>
          <a:bodyPr>
            <a:normAutofit/>
          </a:bodyPr>
          <a:lstStyle/>
          <a:p>
            <a:r>
              <a:rPr lang="en-US"/>
              <a:t>… all schools were connected internationally…</a:t>
            </a:r>
          </a:p>
          <a:p>
            <a:endParaRPr lang="en-US"/>
          </a:p>
          <a:p>
            <a:r>
              <a:rPr lang="en-US"/>
              <a:t>… you could select learning from a menu like Netflix…</a:t>
            </a:r>
          </a:p>
          <a:p>
            <a:endParaRPr lang="en-US"/>
          </a:p>
          <a:p>
            <a:r>
              <a:rPr lang="en-US"/>
              <a:t>… Artificial Intelligence meant you take assessments when you felt ready…</a:t>
            </a:r>
          </a:p>
          <a:p>
            <a:endParaRPr lang="en-US"/>
          </a:p>
          <a:p>
            <a:r>
              <a:rPr lang="en-US"/>
              <a:t>… learning was anytime anywhere…</a:t>
            </a:r>
          </a:p>
        </p:txBody>
      </p:sp>
    </p:spTree>
    <p:extLst>
      <p:ext uri="{BB962C8B-B14F-4D97-AF65-F5344CB8AC3E}">
        <p14:creationId xmlns:p14="http://schemas.microsoft.com/office/powerpoint/2010/main" val="636532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102169" y="2050566"/>
            <a:ext cx="1550843" cy="923330"/>
          </a:xfrm>
          <a:prstGeom prst="rect">
            <a:avLst/>
          </a:prstGeom>
          <a:solidFill>
            <a:schemeClr val="bg1"/>
          </a:solidFill>
          <a:ln>
            <a:noFill/>
          </a:ln>
        </p:spPr>
        <p:txBody>
          <a:bodyPr wrap="square" lIns="91440" tIns="45720" rIns="91440" bIns="45720" rtlCol="0" anchor="t">
            <a:spAutoFit/>
          </a:bodyPr>
          <a:lstStyle/>
          <a:p>
            <a:pPr algn="ctr"/>
            <a:r>
              <a:rPr lang="en-GB">
                <a:latin typeface="Arial" panose="020B0604020202020204" pitchFamily="34" charset="0"/>
                <a:ea typeface="Calibri"/>
                <a:cs typeface="Arial" panose="020B0604020202020204" pitchFamily="34" charset="0"/>
              </a:rPr>
              <a:t>Education </a:t>
            </a:r>
            <a:endParaRPr lang="en-US">
              <a:latin typeface="Arial" panose="020B0604020202020204" pitchFamily="34" charset="0"/>
              <a:ea typeface="Calibri"/>
              <a:cs typeface="Arial" panose="020B0604020202020204" pitchFamily="34" charset="0"/>
            </a:endParaRPr>
          </a:p>
          <a:p>
            <a:pPr algn="ctr"/>
            <a:r>
              <a:rPr lang="en-GB">
                <a:latin typeface="Arial" panose="020B0604020202020204" pitchFamily="34" charset="0"/>
                <a:ea typeface="Calibri"/>
                <a:cs typeface="Arial" panose="020B0604020202020204" pitchFamily="34" charset="0"/>
              </a:rPr>
              <a:t>in the year 2042</a:t>
            </a:r>
            <a:endParaRPr lang="en-US">
              <a:latin typeface="Arial" panose="020B0604020202020204" pitchFamily="34" charset="0"/>
              <a:ea typeface="Calibri"/>
              <a:cs typeface="Arial" panose="020B0604020202020204" pitchFamily="34" charset="0"/>
            </a:endParaRPr>
          </a:p>
        </p:txBody>
      </p:sp>
      <p:sp>
        <p:nvSpPr>
          <p:cNvPr id="10" name="Oval 9"/>
          <p:cNvSpPr/>
          <p:nvPr/>
        </p:nvSpPr>
        <p:spPr>
          <a:xfrm>
            <a:off x="2153812" y="1544384"/>
            <a:ext cx="1574325" cy="1592352"/>
          </a:xfrm>
          <a:prstGeom prst="ellipse">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bg1"/>
                </a:solidFill>
                <a:latin typeface="Arial" panose="020B0604020202020204" pitchFamily="34" charset="0"/>
                <a:cs typeface="Arial" panose="020B0604020202020204" pitchFamily="34" charset="0"/>
              </a:rPr>
              <a:t>More digital</a:t>
            </a:r>
            <a:endParaRPr lang="en-US" sz="2000" b="1">
              <a:solidFill>
                <a:schemeClr val="bg1"/>
              </a:solidFill>
              <a:latin typeface="Arial" panose="020B0604020202020204" pitchFamily="34" charset="0"/>
              <a:cs typeface="Arial" panose="020B0604020202020204" pitchFamily="34" charset="0"/>
            </a:endParaRPr>
          </a:p>
        </p:txBody>
      </p:sp>
      <p:sp>
        <p:nvSpPr>
          <p:cNvPr id="12" name="Oval 11"/>
          <p:cNvSpPr/>
          <p:nvPr/>
        </p:nvSpPr>
        <p:spPr>
          <a:xfrm>
            <a:off x="8027044" y="1587067"/>
            <a:ext cx="1574325" cy="1592352"/>
          </a:xfrm>
          <a:prstGeom prst="ellipse">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bg1"/>
                </a:solidFill>
                <a:latin typeface="Arial" panose="020B0604020202020204" pitchFamily="34" charset="0"/>
                <a:cs typeface="Arial" panose="020B0604020202020204" pitchFamily="34" charset="0"/>
              </a:rPr>
              <a:t>More natural </a:t>
            </a:r>
            <a:endParaRPr lang="en-US" sz="2000" b="1">
              <a:solidFill>
                <a:schemeClr val="bg1"/>
              </a:solidFill>
              <a:latin typeface="Arial" panose="020B0604020202020204" pitchFamily="34" charset="0"/>
              <a:cs typeface="Arial" panose="020B0604020202020204" pitchFamily="34" charset="0"/>
            </a:endParaRPr>
          </a:p>
        </p:txBody>
      </p:sp>
      <p:sp>
        <p:nvSpPr>
          <p:cNvPr id="6" name="Arrow: Right 5">
            <a:extLst>
              <a:ext uri="{FF2B5EF4-FFF2-40B4-BE49-F238E27FC236}">
                <a16:creationId xmlns:a16="http://schemas.microsoft.com/office/drawing/2014/main" id="{726684C2-5C33-4C59-F9C0-38F97833429A}"/>
              </a:ext>
            </a:extLst>
          </p:cNvPr>
          <p:cNvSpPr/>
          <p:nvPr/>
        </p:nvSpPr>
        <p:spPr>
          <a:xfrm rot="10800000">
            <a:off x="3927538" y="2050566"/>
            <a:ext cx="1138385" cy="383066"/>
          </a:xfrm>
          <a:prstGeom prst="rightArrow">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8490A3C-54CD-6643-8862-F683573B7EB7}"/>
              </a:ext>
            </a:extLst>
          </p:cNvPr>
          <p:cNvSpPr/>
          <p:nvPr/>
        </p:nvSpPr>
        <p:spPr>
          <a:xfrm>
            <a:off x="5068461" y="3954209"/>
            <a:ext cx="1574325" cy="1592352"/>
          </a:xfrm>
          <a:prstGeom prst="ellipse">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bg1"/>
                </a:solidFill>
                <a:latin typeface="Arial" panose="020B0604020202020204" pitchFamily="34" charset="0"/>
                <a:cs typeface="Arial" panose="020B0604020202020204" pitchFamily="34" charset="0"/>
              </a:rPr>
              <a:t>More...???</a:t>
            </a:r>
            <a:endParaRPr lang="en-US" sz="2000" b="1">
              <a:solidFill>
                <a:schemeClr val="bg1"/>
              </a:solidFill>
              <a:latin typeface="Arial" panose="020B0604020202020204" pitchFamily="34" charset="0"/>
              <a:ea typeface="Calibri" panose="020F0502020204030204"/>
              <a:cs typeface="Arial" panose="020B0604020202020204" pitchFamily="34" charset="0"/>
            </a:endParaRPr>
          </a:p>
        </p:txBody>
      </p:sp>
      <p:sp>
        <p:nvSpPr>
          <p:cNvPr id="16" name="Arrow: Right 15">
            <a:extLst>
              <a:ext uri="{FF2B5EF4-FFF2-40B4-BE49-F238E27FC236}">
                <a16:creationId xmlns:a16="http://schemas.microsoft.com/office/drawing/2014/main" id="{2252D93A-0074-2CCE-4F98-7B8BADD1934F}"/>
              </a:ext>
            </a:extLst>
          </p:cNvPr>
          <p:cNvSpPr/>
          <p:nvPr/>
        </p:nvSpPr>
        <p:spPr>
          <a:xfrm rot="5400000">
            <a:off x="5490768" y="3358267"/>
            <a:ext cx="773643" cy="383066"/>
          </a:xfrm>
          <a:prstGeom prst="rightArrow">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27F5634A-AE67-B30A-EC3F-0EB9A10D62BC}"/>
              </a:ext>
            </a:extLst>
          </p:cNvPr>
          <p:cNvSpPr/>
          <p:nvPr/>
        </p:nvSpPr>
        <p:spPr>
          <a:xfrm rot="4320000">
            <a:off x="2940363" y="3132388"/>
            <a:ext cx="773643" cy="383066"/>
          </a:xfrm>
          <a:prstGeom prst="rightArrow">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549969C4-0E62-2CD8-BE75-D1E989EEF7B0}"/>
              </a:ext>
            </a:extLst>
          </p:cNvPr>
          <p:cNvSpPr/>
          <p:nvPr/>
        </p:nvSpPr>
        <p:spPr>
          <a:xfrm rot="7380000">
            <a:off x="1704310" y="2823602"/>
            <a:ext cx="773643" cy="383066"/>
          </a:xfrm>
          <a:prstGeom prst="rightArrow">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B143406B-31E7-5E48-A1DF-5E349AC9723D}"/>
              </a:ext>
            </a:extLst>
          </p:cNvPr>
          <p:cNvSpPr/>
          <p:nvPr/>
        </p:nvSpPr>
        <p:spPr>
          <a:xfrm rot="1560000">
            <a:off x="9398022" y="2583819"/>
            <a:ext cx="773643" cy="383066"/>
          </a:xfrm>
          <a:prstGeom prst="rightArrow">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0E850BF8-969B-2BD1-D720-0BFF649865B9}"/>
              </a:ext>
            </a:extLst>
          </p:cNvPr>
          <p:cNvSpPr/>
          <p:nvPr/>
        </p:nvSpPr>
        <p:spPr>
          <a:xfrm rot="9300000">
            <a:off x="4418568" y="4756725"/>
            <a:ext cx="773643" cy="383066"/>
          </a:xfrm>
          <a:prstGeom prst="rightArrow">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BE54CDEA-B296-BD9C-6D3E-979089A54020}"/>
              </a:ext>
            </a:extLst>
          </p:cNvPr>
          <p:cNvSpPr/>
          <p:nvPr/>
        </p:nvSpPr>
        <p:spPr>
          <a:xfrm rot="1380000">
            <a:off x="6565404" y="4741270"/>
            <a:ext cx="773643" cy="383066"/>
          </a:xfrm>
          <a:prstGeom prst="rightArrow">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82696A27-BDD3-E1C1-69AE-6090F9CDD78C}"/>
              </a:ext>
            </a:extLst>
          </p:cNvPr>
          <p:cNvSpPr>
            <a:spLocks noGrp="1"/>
          </p:cNvSpPr>
          <p:nvPr>
            <p:ph type="body" idx="1"/>
          </p:nvPr>
        </p:nvSpPr>
        <p:spPr/>
        <p:txBody>
          <a:bodyPr>
            <a:normAutofit/>
          </a:bodyPr>
          <a:lstStyle/>
          <a:p>
            <a:r>
              <a:rPr lang="en-US" sz="2000" b="0"/>
              <a:t>What do you think this could mean for the future of Scottish education?</a:t>
            </a:r>
          </a:p>
        </p:txBody>
      </p:sp>
      <p:sp>
        <p:nvSpPr>
          <p:cNvPr id="7" name="Arrow: Right 5">
            <a:extLst>
              <a:ext uri="{FF2B5EF4-FFF2-40B4-BE49-F238E27FC236}">
                <a16:creationId xmlns:a16="http://schemas.microsoft.com/office/drawing/2014/main" id="{E2EDAF51-EA77-0CEE-DFA6-6957AA4B77BB}"/>
              </a:ext>
            </a:extLst>
          </p:cNvPr>
          <p:cNvSpPr/>
          <p:nvPr/>
        </p:nvSpPr>
        <p:spPr>
          <a:xfrm>
            <a:off x="6705184" y="2050566"/>
            <a:ext cx="1138385" cy="383066"/>
          </a:xfrm>
          <a:prstGeom prst="rightArrow">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6">
            <a:extLst>
              <a:ext uri="{FF2B5EF4-FFF2-40B4-BE49-F238E27FC236}">
                <a16:creationId xmlns:a16="http://schemas.microsoft.com/office/drawing/2014/main" id="{5A7701CE-9469-5E8E-9B4D-9C269F2926D7}"/>
              </a:ext>
            </a:extLst>
          </p:cNvPr>
          <p:cNvSpPr/>
          <p:nvPr/>
        </p:nvSpPr>
        <p:spPr>
          <a:xfrm rot="4320000">
            <a:off x="8736045" y="3132388"/>
            <a:ext cx="773643" cy="383066"/>
          </a:xfrm>
          <a:prstGeom prst="rightArrow">
            <a:avLst/>
          </a:prstGeom>
          <a:solidFill>
            <a:srgbClr val="004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809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hart&#10;&#10;Description automatically generated">
            <a:extLst>
              <a:ext uri="{FF2B5EF4-FFF2-40B4-BE49-F238E27FC236}">
                <a16:creationId xmlns:a16="http://schemas.microsoft.com/office/drawing/2014/main" id="{E2747F10-3E91-64D8-64F7-E74618E6E0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2964" y="1331843"/>
            <a:ext cx="6076950" cy="4301218"/>
          </a:xfrm>
          <a:prstGeom prst="rect">
            <a:avLst/>
          </a:prstGeom>
        </p:spPr>
      </p:pic>
      <p:sp>
        <p:nvSpPr>
          <p:cNvPr id="4" name="TextBox 3">
            <a:extLst>
              <a:ext uri="{FF2B5EF4-FFF2-40B4-BE49-F238E27FC236}">
                <a16:creationId xmlns:a16="http://schemas.microsoft.com/office/drawing/2014/main" id="{5ED85D16-E5C7-DDFD-3C89-0149F78A19F9}"/>
              </a:ext>
            </a:extLst>
          </p:cNvPr>
          <p:cNvSpPr txBox="1"/>
          <p:nvPr/>
        </p:nvSpPr>
        <p:spPr>
          <a:xfrm>
            <a:off x="581025" y="1495424"/>
            <a:ext cx="35623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ea typeface="Calibri"/>
              <a:cs typeface="Calibri"/>
            </a:endParaRPr>
          </a:p>
        </p:txBody>
      </p:sp>
      <p:sp>
        <p:nvSpPr>
          <p:cNvPr id="7" name="Text Placeholder 6">
            <a:extLst>
              <a:ext uri="{FF2B5EF4-FFF2-40B4-BE49-F238E27FC236}">
                <a16:creationId xmlns:a16="http://schemas.microsoft.com/office/drawing/2014/main" id="{CDC7351B-55F4-2C96-4938-0A9877989C76}"/>
              </a:ext>
            </a:extLst>
          </p:cNvPr>
          <p:cNvSpPr>
            <a:spLocks noGrp="1"/>
          </p:cNvSpPr>
          <p:nvPr>
            <p:ph type="body" idx="1"/>
          </p:nvPr>
        </p:nvSpPr>
        <p:spPr/>
        <p:txBody>
          <a:bodyPr anchor="t">
            <a:normAutofit/>
          </a:bodyPr>
          <a:lstStyle/>
          <a:p>
            <a:r>
              <a:rPr lang="en-US" sz="2000" b="0"/>
              <a:t>What do you think this could mean for the future of Scottish education?</a:t>
            </a:r>
          </a:p>
        </p:txBody>
      </p:sp>
      <p:sp>
        <p:nvSpPr>
          <p:cNvPr id="6" name="Content Placeholder 5">
            <a:extLst>
              <a:ext uri="{FF2B5EF4-FFF2-40B4-BE49-F238E27FC236}">
                <a16:creationId xmlns:a16="http://schemas.microsoft.com/office/drawing/2014/main" id="{E2BAFD8F-7D00-A907-DD7A-85B6256117E3}"/>
              </a:ext>
            </a:extLst>
          </p:cNvPr>
          <p:cNvSpPr>
            <a:spLocks noGrp="1"/>
          </p:cNvSpPr>
          <p:nvPr>
            <p:ph sz="half" idx="2"/>
          </p:nvPr>
        </p:nvSpPr>
        <p:spPr>
          <a:xfrm>
            <a:off x="621997" y="1325908"/>
            <a:ext cx="4151709" cy="3910930"/>
          </a:xfrm>
        </p:spPr>
        <p:txBody>
          <a:bodyPr/>
          <a:lstStyle/>
          <a:p>
            <a:r>
              <a:rPr lang="en-US" sz="1800"/>
              <a:t>What does "more digital and more natural" mean to you?</a:t>
            </a:r>
          </a:p>
          <a:p>
            <a:r>
              <a:rPr lang="en-US"/>
              <a:t>Come up with at least one idea, starting with each letter of the alphabet for a "more digital and more natural" learning experience.  </a:t>
            </a:r>
          </a:p>
        </p:txBody>
      </p:sp>
    </p:spTree>
    <p:extLst>
      <p:ext uri="{BB962C8B-B14F-4D97-AF65-F5344CB8AC3E}">
        <p14:creationId xmlns:p14="http://schemas.microsoft.com/office/powerpoint/2010/main" val="993744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Shape, rectangle&#10;&#10;Description automatically generated">
            <a:extLst>
              <a:ext uri="{FF2B5EF4-FFF2-40B4-BE49-F238E27FC236}">
                <a16:creationId xmlns:a16="http://schemas.microsoft.com/office/drawing/2014/main" id="{1E257239-0428-662D-1455-8382737E70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5920" y="1331993"/>
            <a:ext cx="2958463" cy="4194014"/>
          </a:xfrm>
          <a:prstGeom prst="rect">
            <a:avLst/>
          </a:prstGeom>
        </p:spPr>
      </p:pic>
      <p:sp>
        <p:nvSpPr>
          <p:cNvPr id="4" name="Content Placeholder 3">
            <a:extLst>
              <a:ext uri="{FF2B5EF4-FFF2-40B4-BE49-F238E27FC236}">
                <a16:creationId xmlns:a16="http://schemas.microsoft.com/office/drawing/2014/main" id="{8E92DE2F-54E7-5269-284A-3D45A5399044}"/>
              </a:ext>
            </a:extLst>
          </p:cNvPr>
          <p:cNvSpPr>
            <a:spLocks noGrp="1"/>
          </p:cNvSpPr>
          <p:nvPr>
            <p:ph sz="half" idx="2"/>
          </p:nvPr>
        </p:nvSpPr>
        <p:spPr>
          <a:xfrm>
            <a:off x="633287" y="1325908"/>
            <a:ext cx="4181475" cy="3910930"/>
          </a:xfrm>
        </p:spPr>
        <p:txBody>
          <a:bodyPr/>
          <a:lstStyle/>
          <a:p>
            <a:r>
              <a:rPr lang="en-US"/>
              <a:t>What does "more digital and more natural" mean to you?</a:t>
            </a:r>
          </a:p>
          <a:p>
            <a:r>
              <a:rPr lang="en-US"/>
              <a:t>Come up with at least one idea, starting with each letter of the alphabet for a "more digital and more natural" learning experience.  </a:t>
            </a:r>
          </a:p>
          <a:p>
            <a:endParaRPr lang="en-US"/>
          </a:p>
        </p:txBody>
      </p:sp>
      <p:sp>
        <p:nvSpPr>
          <p:cNvPr id="10" name="Text Placeholder 6">
            <a:extLst>
              <a:ext uri="{FF2B5EF4-FFF2-40B4-BE49-F238E27FC236}">
                <a16:creationId xmlns:a16="http://schemas.microsoft.com/office/drawing/2014/main" id="{0F2F78B7-6D64-7505-0406-7203ADF7E098}"/>
              </a:ext>
            </a:extLst>
          </p:cNvPr>
          <p:cNvSpPr>
            <a:spLocks noGrp="1"/>
          </p:cNvSpPr>
          <p:nvPr>
            <p:ph type="body" idx="1"/>
          </p:nvPr>
        </p:nvSpPr>
        <p:spPr>
          <a:xfrm>
            <a:off x="621997" y="756859"/>
            <a:ext cx="10742255" cy="569049"/>
          </a:xfrm>
        </p:spPr>
        <p:txBody>
          <a:bodyPr anchor="t">
            <a:normAutofit/>
          </a:bodyPr>
          <a:lstStyle/>
          <a:p>
            <a:r>
              <a:rPr lang="en-US" sz="2000" b="0"/>
              <a:t>What do you think this could mean for the future of Scottish education?</a:t>
            </a:r>
          </a:p>
        </p:txBody>
      </p:sp>
    </p:spTree>
    <p:extLst>
      <p:ext uri="{BB962C8B-B14F-4D97-AF65-F5344CB8AC3E}">
        <p14:creationId xmlns:p14="http://schemas.microsoft.com/office/powerpoint/2010/main" val="663879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771CD2-4D03-FCDF-FEEB-D9C35FF6B2F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886574" y="756861"/>
            <a:ext cx="2672140" cy="2672140"/>
          </a:xfrm>
          <a:prstGeom prst="rect">
            <a:avLst/>
          </a:prstGeom>
        </p:spPr>
      </p:pic>
      <p:sp>
        <p:nvSpPr>
          <p:cNvPr id="10" name="Content Placeholder 2">
            <a:extLst>
              <a:ext uri="{FF2B5EF4-FFF2-40B4-BE49-F238E27FC236}">
                <a16:creationId xmlns:a16="http://schemas.microsoft.com/office/drawing/2014/main" id="{2717A772-C65C-5DBF-CD88-4DD81521C1DB}"/>
              </a:ext>
            </a:extLst>
          </p:cNvPr>
          <p:cNvSpPr txBox="1">
            <a:spLocks/>
          </p:cNvSpPr>
          <p:nvPr/>
        </p:nvSpPr>
        <p:spPr>
          <a:xfrm>
            <a:off x="1203325" y="1881188"/>
            <a:ext cx="6784975" cy="30956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Think about the ideas each group has generated either through the mind-map, ABC Avalanche or Tomorrow's News.</a:t>
            </a:r>
          </a:p>
          <a:p>
            <a:endParaRPr lang="en-GB"/>
          </a:p>
          <a:p>
            <a:r>
              <a:rPr lang="en-GB"/>
              <a:t>Which bits would you like / dislike?</a:t>
            </a:r>
          </a:p>
          <a:p>
            <a:r>
              <a:rPr lang="en-GB"/>
              <a:t>What’s most important to you?</a:t>
            </a:r>
          </a:p>
          <a:p>
            <a:r>
              <a:rPr lang="en-GB"/>
              <a:t>What will most help future children and young people to be successful?</a:t>
            </a:r>
          </a:p>
          <a:p>
            <a:r>
              <a:rPr lang="en-GB"/>
              <a:t>Can we compile a list of the top or agreed ideas as a class?</a:t>
            </a:r>
          </a:p>
          <a:p>
            <a:endParaRPr lang="en-GB"/>
          </a:p>
          <a:p>
            <a:endParaRPr lang="en-GB"/>
          </a:p>
          <a:p>
            <a:endParaRPr lang="en-GB"/>
          </a:p>
          <a:p>
            <a:endParaRPr lang="en-GB"/>
          </a:p>
          <a:p>
            <a:endParaRPr lang="en-GB"/>
          </a:p>
          <a:p>
            <a:endParaRPr lang="en-GB"/>
          </a:p>
          <a:p>
            <a:endParaRPr lang="en-GB"/>
          </a:p>
          <a:p>
            <a:endParaRPr lang="en-GB"/>
          </a:p>
          <a:p>
            <a:endParaRPr lang="en-GB"/>
          </a:p>
        </p:txBody>
      </p:sp>
      <p:sp>
        <p:nvSpPr>
          <p:cNvPr id="11" name="Title 1">
            <a:extLst>
              <a:ext uri="{FF2B5EF4-FFF2-40B4-BE49-F238E27FC236}">
                <a16:creationId xmlns:a16="http://schemas.microsoft.com/office/drawing/2014/main" id="{99D4E356-5CD5-617D-64B1-98D860AF3C4D}"/>
              </a:ext>
            </a:extLst>
          </p:cNvPr>
          <p:cNvSpPr txBox="1">
            <a:spLocks/>
          </p:cNvSpPr>
          <p:nvPr/>
        </p:nvSpPr>
        <p:spPr>
          <a:xfrm>
            <a:off x="1203766" y="1311489"/>
            <a:ext cx="7717990" cy="569049"/>
          </a:xfrm>
          <a:prstGeom prst="rect">
            <a:avLst/>
          </a:prstGeom>
        </p:spPr>
        <p:txBody>
          <a:bodyPr/>
          <a:lstStyle>
            <a:lvl1pPr algn="l" defTabSz="914400" rtl="0" eaLnBrk="1" latinLnBrk="0" hangingPunct="1">
              <a:lnSpc>
                <a:spcPct val="90000"/>
              </a:lnSpc>
              <a:spcBef>
                <a:spcPct val="0"/>
              </a:spcBef>
              <a:buNone/>
              <a:defRPr sz="4000" b="1" kern="1200">
                <a:solidFill>
                  <a:srgbClr val="004AAD"/>
                </a:solidFill>
                <a:latin typeface="Arial" panose="020B0604020202020204" pitchFamily="34" charset="0"/>
                <a:ea typeface="+mj-ea"/>
                <a:cs typeface="Arial" panose="020B0604020202020204" pitchFamily="34" charset="0"/>
              </a:defRPr>
            </a:lvl1pPr>
          </a:lstStyle>
          <a:p>
            <a:r>
              <a:rPr lang="en-US" sz="2800"/>
              <a:t>Group discussion</a:t>
            </a:r>
          </a:p>
        </p:txBody>
      </p:sp>
    </p:spTree>
    <p:extLst>
      <p:ext uri="{BB962C8B-B14F-4D97-AF65-F5344CB8AC3E}">
        <p14:creationId xmlns:p14="http://schemas.microsoft.com/office/powerpoint/2010/main" val="1369539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3BE344-4354-78AC-4E23-430349252391}"/>
              </a:ext>
            </a:extLst>
          </p:cNvPr>
          <p:cNvSpPr>
            <a:spLocks noGrp="1"/>
          </p:cNvSpPr>
          <p:nvPr>
            <p:ph type="body" idx="1"/>
          </p:nvPr>
        </p:nvSpPr>
        <p:spPr/>
        <p:txBody>
          <a:bodyPr anchor="t">
            <a:normAutofit/>
          </a:bodyPr>
          <a:lstStyle/>
          <a:p>
            <a:r>
              <a:rPr lang="en-US" sz="2000" b="0"/>
              <a:t>Responses </a:t>
            </a:r>
          </a:p>
        </p:txBody>
      </p:sp>
      <p:sp>
        <p:nvSpPr>
          <p:cNvPr id="4" name="Content Placeholder 3">
            <a:extLst>
              <a:ext uri="{FF2B5EF4-FFF2-40B4-BE49-F238E27FC236}">
                <a16:creationId xmlns:a16="http://schemas.microsoft.com/office/drawing/2014/main" id="{F83A163E-8EDD-F7EC-1A92-EBFAA6C9685E}"/>
              </a:ext>
            </a:extLst>
          </p:cNvPr>
          <p:cNvSpPr>
            <a:spLocks noGrp="1"/>
          </p:cNvSpPr>
          <p:nvPr>
            <p:ph sz="half" idx="2"/>
          </p:nvPr>
        </p:nvSpPr>
        <p:spPr>
          <a:xfrm>
            <a:off x="633286" y="1325908"/>
            <a:ext cx="10925428" cy="4415986"/>
          </a:xfrm>
        </p:spPr>
        <p:txBody>
          <a:bodyPr vert="horz" lIns="91440" tIns="45720" rIns="91440" bIns="45720" rtlCol="0" anchor="t">
            <a:normAutofit/>
          </a:bodyPr>
          <a:lstStyle/>
          <a:p>
            <a:pPr>
              <a:lnSpc>
                <a:spcPct val="100000"/>
              </a:lnSpc>
              <a:spcBef>
                <a:spcPts val="0"/>
              </a:spcBef>
            </a:pPr>
            <a:r>
              <a:rPr lang="en-GB" sz="1700" dirty="0">
                <a:latin typeface="Arial"/>
                <a:cs typeface="Arial"/>
              </a:rPr>
              <a:t>This task will have helped us all think about some of the National Discussion questions. </a:t>
            </a:r>
          </a:p>
          <a:p>
            <a:pPr>
              <a:lnSpc>
                <a:spcPct val="100000"/>
              </a:lnSpc>
              <a:spcBef>
                <a:spcPts val="0"/>
              </a:spcBef>
            </a:pPr>
            <a:endParaRPr lang="en-GB" sz="1700" dirty="0">
              <a:latin typeface="Arial"/>
              <a:cs typeface="Arial"/>
            </a:endParaRPr>
          </a:p>
          <a:p>
            <a:r>
              <a:rPr lang="en-GB" sz="1700" dirty="0">
                <a:latin typeface="Arial"/>
                <a:cs typeface="Arial"/>
              </a:rPr>
              <a:t>Learners should now either work in groups – or with the facilitator - to complete their group's response </a:t>
            </a:r>
            <a:br>
              <a:rPr lang="en-GB" sz="1700" dirty="0">
                <a:latin typeface="Arial"/>
                <a:cs typeface="Arial"/>
              </a:rPr>
            </a:br>
            <a:r>
              <a:rPr lang="en-GB" sz="1700" dirty="0">
                <a:latin typeface="Arial"/>
                <a:cs typeface="Arial"/>
              </a:rPr>
              <a:t>via the following link: </a:t>
            </a:r>
            <a:r>
              <a:rPr lang="en-GB" sz="1700" dirty="0">
                <a:solidFill>
                  <a:srgbClr val="004AAD"/>
                </a:solidFill>
                <a:latin typeface="Arial"/>
                <a:cs typeface="Arial"/>
                <a:hlinkClick r:id="rId3">
                  <a:extLst>
                    <a:ext uri="{A12FA001-AC4F-418D-AE19-62706E023703}">
                      <ahyp:hlinkClr xmlns="" xmlns:ahyp="http://schemas.microsoft.com/office/drawing/2018/hyperlinkcolor" val="tx"/>
                    </a:ext>
                  </a:extLst>
                </a:hlinkClick>
              </a:rPr>
              <a:t>https://consult.gov.scot/learning-directorate/national-discussion-feedback</a:t>
            </a:r>
            <a:r>
              <a:rPr lang="en-GB" sz="1700" dirty="0">
                <a:solidFill>
                  <a:srgbClr val="004AAD"/>
                </a:solidFill>
                <a:latin typeface="Arial"/>
                <a:cs typeface="Arial"/>
              </a:rPr>
              <a:t> </a:t>
            </a:r>
          </a:p>
          <a:p>
            <a:pPr>
              <a:lnSpc>
                <a:spcPct val="100000"/>
              </a:lnSpc>
              <a:spcBef>
                <a:spcPts val="0"/>
              </a:spcBef>
            </a:pPr>
            <a:endParaRPr lang="en-GB" sz="1700" dirty="0">
              <a:latin typeface="Arial"/>
              <a:cs typeface="Arial"/>
            </a:endParaRPr>
          </a:p>
          <a:p>
            <a:pPr>
              <a:lnSpc>
                <a:spcPct val="100000"/>
              </a:lnSpc>
              <a:spcBef>
                <a:spcPts val="0"/>
              </a:spcBef>
            </a:pPr>
            <a:r>
              <a:rPr lang="en-GB" sz="1700" dirty="0">
                <a:latin typeface="Arial"/>
                <a:cs typeface="Arial"/>
              </a:rPr>
              <a:t>Or, complete their own personal response via the following link: </a:t>
            </a:r>
            <a:r>
              <a:rPr lang="en-US" sz="1700" dirty="0"/>
              <a:t/>
            </a:r>
            <a:br>
              <a:rPr lang="en-US" sz="1700" dirty="0"/>
            </a:br>
            <a:r>
              <a:rPr lang="en-GB" sz="1700" dirty="0">
                <a:solidFill>
                  <a:srgbClr val="004AAD"/>
                </a:solidFill>
                <a:latin typeface="Arial"/>
                <a:cs typeface="Arial"/>
                <a:hlinkClick r:id="rId4">
                  <a:extLst>
                    <a:ext uri="{A12FA001-AC4F-418D-AE19-62706E023703}">
                      <ahyp:hlinkClr xmlns="" xmlns:ahyp="http://schemas.microsoft.com/office/drawing/2018/hyperlinkcolor" val="tx"/>
                    </a:ext>
                  </a:extLst>
                </a:hlinkClick>
              </a:rPr>
              <a:t>https://consult.gov.scot/learning-directorate/national-discussion-on-education</a:t>
            </a:r>
            <a:r>
              <a:rPr lang="en-GB" sz="1700" dirty="0">
                <a:solidFill>
                  <a:srgbClr val="004AAD"/>
                </a:solidFill>
                <a:latin typeface="Arial"/>
                <a:cs typeface="Arial"/>
              </a:rPr>
              <a:t> </a:t>
            </a:r>
            <a:endParaRPr lang="en-GB" sz="1700" dirty="0">
              <a:solidFill>
                <a:srgbClr val="004AAD"/>
              </a:solidFill>
            </a:endParaRPr>
          </a:p>
          <a:p>
            <a:pPr>
              <a:lnSpc>
                <a:spcPct val="100000"/>
              </a:lnSpc>
              <a:spcBef>
                <a:spcPts val="0"/>
              </a:spcBef>
            </a:pPr>
            <a:endParaRPr lang="en-GB" sz="1700" dirty="0">
              <a:latin typeface="Arial"/>
              <a:cs typeface="Arial"/>
            </a:endParaRPr>
          </a:p>
          <a:p>
            <a:pPr>
              <a:lnSpc>
                <a:spcPct val="100000"/>
              </a:lnSpc>
              <a:spcBef>
                <a:spcPts val="0"/>
              </a:spcBef>
            </a:pPr>
            <a:r>
              <a:rPr lang="en-US" sz="1700" dirty="0">
                <a:latin typeface="Arial"/>
                <a:cs typeface="Arial"/>
              </a:rPr>
              <a:t>If neither of these options fit your group's needs, you can instead choose to email a summary to: </a:t>
            </a:r>
            <a:r>
              <a:rPr lang="en-US" sz="1700" b="1" dirty="0">
                <a:solidFill>
                  <a:srgbClr val="004AAD"/>
                </a:solidFill>
                <a:latin typeface="Arial"/>
                <a:cs typeface="Arial"/>
                <a:hlinkClick r:id="rId5">
                  <a:extLst>
                    <a:ext uri="{A12FA001-AC4F-418D-AE19-62706E023703}">
                      <ahyp:hlinkClr xmlns="" xmlns:ahyp="http://schemas.microsoft.com/office/drawing/2018/hyperlinkcolor" val="tx"/>
                    </a:ext>
                  </a:extLst>
                </a:hlinkClick>
              </a:rPr>
              <a:t>nationaldiscussiononeducation@gov.scot</a:t>
            </a:r>
            <a:r>
              <a:rPr lang="en-US" sz="1700" b="1" dirty="0">
                <a:latin typeface="Arial"/>
                <a:cs typeface="Arial"/>
              </a:rPr>
              <a:t>,</a:t>
            </a:r>
            <a:r>
              <a:rPr lang="en-US" sz="1700" dirty="0">
                <a:latin typeface="Arial"/>
                <a:cs typeface="Arial"/>
              </a:rPr>
              <a:t> or post on social media </a:t>
            </a:r>
            <a:r>
              <a:rPr lang="en-US" sz="1700" b="1" dirty="0">
                <a:solidFill>
                  <a:srgbClr val="004AAD"/>
                </a:solidFill>
                <a:latin typeface="Arial"/>
                <a:cs typeface="Arial"/>
              </a:rPr>
              <a:t>#</a:t>
            </a:r>
            <a:r>
              <a:rPr lang="en-US" sz="1700" b="1" dirty="0" err="1">
                <a:solidFill>
                  <a:srgbClr val="004AAD"/>
                </a:solidFill>
                <a:latin typeface="Arial"/>
                <a:cs typeface="Arial"/>
              </a:rPr>
              <a:t>TalkScottishEducation</a:t>
            </a:r>
            <a:r>
              <a:rPr lang="en-US" sz="1700" b="1" dirty="0">
                <a:solidFill>
                  <a:srgbClr val="004AAD"/>
                </a:solidFill>
                <a:latin typeface="Arial"/>
                <a:cs typeface="Arial"/>
              </a:rPr>
              <a:t> </a:t>
            </a:r>
            <a:r>
              <a:rPr lang="en-US" sz="1700" dirty="0">
                <a:latin typeface="Arial"/>
                <a:cs typeface="Arial"/>
              </a:rPr>
              <a:t>(via Instagram or Twitter). Please remember to include a rough description of who was in your group and how many people took part. </a:t>
            </a:r>
            <a:endParaRPr lang="en-US" sz="1700" dirty="0"/>
          </a:p>
        </p:txBody>
      </p:sp>
    </p:spTree>
    <p:extLst>
      <p:ext uri="{BB962C8B-B14F-4D97-AF65-F5344CB8AC3E}">
        <p14:creationId xmlns:p14="http://schemas.microsoft.com/office/powerpoint/2010/main" val="7035135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BB8597-0331-6EA2-D27C-9A7FC9BF5B17}"/>
              </a:ext>
            </a:extLst>
          </p:cNvPr>
          <p:cNvSpPr>
            <a:spLocks noGrp="1"/>
          </p:cNvSpPr>
          <p:nvPr>
            <p:ph idx="11"/>
          </p:nvPr>
        </p:nvSpPr>
        <p:spPr>
          <a:xfrm>
            <a:off x="1203766" y="1331843"/>
            <a:ext cx="7153156" cy="4248686"/>
          </a:xfrm>
        </p:spPr>
        <p:txBody>
          <a:bodyPr>
            <a:normAutofit/>
          </a:bodyPr>
          <a:lstStyle/>
          <a:p>
            <a:r>
              <a:rPr lang="en-US" sz="2000">
                <a:solidFill>
                  <a:srgbClr val="004AAD"/>
                </a:solidFill>
                <a:cs typeface="Calibri"/>
              </a:rPr>
              <a:t>Outline</a:t>
            </a:r>
          </a:p>
          <a:p>
            <a:r>
              <a:rPr lang="en-US">
                <a:cs typeface="Calibri"/>
              </a:rPr>
              <a:t>Facilitator-led context setting: the UNCRC (10 mins)</a:t>
            </a:r>
            <a:br>
              <a:rPr lang="en-US">
                <a:cs typeface="Calibri"/>
              </a:rPr>
            </a:br>
            <a:r>
              <a:rPr lang="en-US">
                <a:cs typeface="Calibri"/>
              </a:rPr>
              <a:t>Group knowledge capture task (15 mins)</a:t>
            </a:r>
            <a:br>
              <a:rPr lang="en-US">
                <a:cs typeface="Calibri"/>
              </a:rPr>
            </a:br>
            <a:r>
              <a:rPr lang="en-US">
                <a:cs typeface="Calibri"/>
              </a:rPr>
              <a:t>Facilitated discussion (10 mins)</a:t>
            </a:r>
            <a:br>
              <a:rPr lang="en-US">
                <a:cs typeface="Calibri"/>
              </a:rPr>
            </a:br>
            <a:r>
              <a:rPr lang="en-US">
                <a:cs typeface="Calibri"/>
              </a:rPr>
              <a:t>Time to respond to survey questions and </a:t>
            </a:r>
            <a:r>
              <a:rPr lang="en-US" err="1">
                <a:cs typeface="Calibri"/>
              </a:rPr>
              <a:t>summarise</a:t>
            </a:r>
            <a:r>
              <a:rPr lang="en-US">
                <a:cs typeface="Calibri"/>
              </a:rPr>
              <a:t> responses (15 mins)</a:t>
            </a:r>
          </a:p>
          <a:p>
            <a:endParaRPr lang="en-US">
              <a:cs typeface="Calibri"/>
            </a:endParaRPr>
          </a:p>
          <a:p>
            <a:r>
              <a:rPr lang="en-US" sz="2000">
                <a:solidFill>
                  <a:srgbClr val="004AAD"/>
                </a:solidFill>
                <a:cs typeface="Calibri"/>
              </a:rPr>
              <a:t>Anticipated outputs</a:t>
            </a:r>
          </a:p>
          <a:p>
            <a:r>
              <a:rPr lang="en-US">
                <a:cs typeface="Calibri"/>
              </a:rPr>
              <a:t>Knowledge capture grids</a:t>
            </a:r>
            <a:r>
              <a:rPr lang="en-US" u="sng">
                <a:cs typeface="Calibri"/>
              </a:rPr>
              <a:t/>
            </a:r>
            <a:br>
              <a:rPr lang="en-US" u="sng">
                <a:cs typeface="Calibri"/>
              </a:rPr>
            </a:br>
            <a:r>
              <a:rPr lang="en-US">
                <a:cs typeface="Calibri"/>
              </a:rPr>
              <a:t>Summary statements or bullet points</a:t>
            </a:r>
            <a:br>
              <a:rPr lang="en-US">
                <a:cs typeface="Calibri"/>
              </a:rPr>
            </a:br>
            <a:r>
              <a:rPr lang="en-US">
                <a:cs typeface="Calibri"/>
              </a:rPr>
              <a:t>Readiness to answer the national discussion's consultation questions </a:t>
            </a:r>
            <a:endParaRPr lang="en-US">
              <a:ea typeface="Calibri"/>
              <a:cs typeface="Calibri"/>
            </a:endParaRPr>
          </a:p>
        </p:txBody>
      </p:sp>
      <p:sp>
        <p:nvSpPr>
          <p:cNvPr id="2" name="Title 1">
            <a:extLst>
              <a:ext uri="{FF2B5EF4-FFF2-40B4-BE49-F238E27FC236}">
                <a16:creationId xmlns:a16="http://schemas.microsoft.com/office/drawing/2014/main" id="{A520E892-C03B-B2DC-3723-AFE7C1A7EAD6}"/>
              </a:ext>
            </a:extLst>
          </p:cNvPr>
          <p:cNvSpPr>
            <a:spLocks noGrp="1"/>
          </p:cNvSpPr>
          <p:nvPr>
            <p:ph type="title"/>
          </p:nvPr>
        </p:nvSpPr>
        <p:spPr>
          <a:xfrm>
            <a:off x="638932" y="762794"/>
            <a:ext cx="7717990" cy="569049"/>
          </a:xfrm>
        </p:spPr>
        <p:txBody>
          <a:bodyPr/>
          <a:lstStyle/>
          <a:p>
            <a:r>
              <a:rPr lang="en-US"/>
              <a:t>Task 3: UNCRC for me? (50 mins)</a:t>
            </a:r>
          </a:p>
        </p:txBody>
      </p:sp>
    </p:spTree>
    <p:extLst>
      <p:ext uri="{BB962C8B-B14F-4D97-AF65-F5344CB8AC3E}">
        <p14:creationId xmlns:p14="http://schemas.microsoft.com/office/powerpoint/2010/main" val="3680523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EBFD88-A156-ACDB-628D-FF106157E3EC}"/>
              </a:ext>
            </a:extLst>
          </p:cNvPr>
          <p:cNvSpPr>
            <a:spLocks noGrp="1"/>
          </p:cNvSpPr>
          <p:nvPr>
            <p:ph type="body" idx="4294967295"/>
          </p:nvPr>
        </p:nvSpPr>
        <p:spPr>
          <a:xfrm>
            <a:off x="621997" y="756859"/>
            <a:ext cx="10742255" cy="569049"/>
          </a:xfrm>
        </p:spPr>
        <p:txBody>
          <a:bodyPr anchor="ctr">
            <a:normAutofit/>
          </a:bodyPr>
          <a:lstStyle/>
          <a:p>
            <a:r>
              <a:rPr lang="en-US" sz="2800" b="1">
                <a:solidFill>
                  <a:srgbClr val="004AAD"/>
                </a:solidFill>
              </a:rPr>
              <a:t>Introduction</a:t>
            </a:r>
          </a:p>
        </p:txBody>
      </p:sp>
      <p:sp>
        <p:nvSpPr>
          <p:cNvPr id="3" name="Content Placeholder 2">
            <a:extLst>
              <a:ext uri="{FF2B5EF4-FFF2-40B4-BE49-F238E27FC236}">
                <a16:creationId xmlns:a16="http://schemas.microsoft.com/office/drawing/2014/main" id="{3DC18662-D220-6455-2737-926308DBE10B}"/>
              </a:ext>
            </a:extLst>
          </p:cNvPr>
          <p:cNvSpPr>
            <a:spLocks noGrp="1"/>
          </p:cNvSpPr>
          <p:nvPr>
            <p:ph sz="half" idx="4294967295"/>
          </p:nvPr>
        </p:nvSpPr>
        <p:spPr>
          <a:xfrm>
            <a:off x="621997" y="1325908"/>
            <a:ext cx="10742255" cy="3910930"/>
          </a:xfrm>
        </p:spPr>
        <p:txBody>
          <a:bodyPr vert="horz" lIns="91440" tIns="45720" rIns="91440" bIns="45720" rtlCol="0" anchor="t">
            <a:normAutofit/>
          </a:bodyPr>
          <a:lstStyle/>
          <a:p>
            <a:r>
              <a:rPr lang="en-US" sz="1800" dirty="0">
                <a:latin typeface="Arial"/>
                <a:cs typeface="Arial"/>
              </a:rPr>
              <a:t>This adaptable discussion guide was developed to help teachers, parents / </a:t>
            </a:r>
            <a:r>
              <a:rPr lang="en-US" sz="1800" dirty="0" err="1">
                <a:latin typeface="Arial"/>
                <a:cs typeface="Arial"/>
              </a:rPr>
              <a:t>carers</a:t>
            </a:r>
            <a:r>
              <a:rPr lang="en-US" sz="1800" dirty="0">
                <a:latin typeface="Arial"/>
                <a:cs typeface="Arial"/>
              </a:rPr>
              <a:t>, peers, youth workers, and others help groups of young adults take part in </a:t>
            </a:r>
            <a:r>
              <a:rPr lang="en-US" dirty="0">
                <a:latin typeface="Arial"/>
                <a:cs typeface="Arial"/>
              </a:rPr>
              <a:t>the National</a:t>
            </a:r>
            <a:r>
              <a:rPr lang="en-US" sz="1800" dirty="0">
                <a:latin typeface="Arial"/>
                <a:cs typeface="Arial"/>
              </a:rPr>
              <a:t> Discussion on Scottish Education</a:t>
            </a:r>
            <a:r>
              <a:rPr lang="en-US" dirty="0">
                <a:latin typeface="Arial"/>
                <a:cs typeface="Arial"/>
              </a:rPr>
              <a:t>.</a:t>
            </a:r>
            <a:endParaRPr lang="en-US" sz="1800" dirty="0">
              <a:latin typeface="Arial"/>
              <a:cs typeface="Arial"/>
            </a:endParaRPr>
          </a:p>
          <a:p>
            <a:r>
              <a:rPr lang="en-US" sz="1800" dirty="0">
                <a:latin typeface="Arial"/>
                <a:cs typeface="Arial"/>
              </a:rPr>
              <a:t>This resource should help you to  create spaces where learners can consider, discuss and reflect on what they expect from education.</a:t>
            </a:r>
            <a:r>
              <a:rPr lang="en-US" sz="1800" dirty="0"/>
              <a:t/>
            </a:r>
            <a:br>
              <a:rPr lang="en-US" sz="1800" dirty="0"/>
            </a:br>
            <a:r>
              <a:rPr lang="en-US" sz="1800" dirty="0">
                <a:latin typeface="Arial"/>
                <a:cs typeface="Arial"/>
              </a:rPr>
              <a:t>Feedback from</a:t>
            </a:r>
            <a:r>
              <a:rPr lang="en-US" dirty="0">
                <a:latin typeface="Arial"/>
                <a:cs typeface="Arial"/>
              </a:rPr>
              <a:t> </a:t>
            </a:r>
            <a:r>
              <a:rPr lang="en-US" sz="1800" dirty="0">
                <a:latin typeface="Arial"/>
                <a:cs typeface="Arial"/>
              </a:rPr>
              <a:t>testing </a:t>
            </a:r>
            <a:r>
              <a:rPr lang="en-US" dirty="0">
                <a:latin typeface="Arial"/>
                <a:cs typeface="Arial"/>
              </a:rPr>
              <a:t>this guide led</a:t>
            </a:r>
            <a:r>
              <a:rPr lang="en-US" sz="1800" dirty="0">
                <a:latin typeface="Arial"/>
                <a:cs typeface="Arial"/>
              </a:rPr>
              <a:t> us to provide menu of activities for you to choose from. </a:t>
            </a:r>
          </a:p>
          <a:p>
            <a:pPr marL="0" indent="0">
              <a:buNone/>
            </a:pPr>
            <a:r>
              <a:rPr lang="en-US" sz="1800" dirty="0">
                <a:latin typeface="Arial"/>
                <a:cs typeface="Arial"/>
              </a:rPr>
              <a:t>Please look at the options and decide how you might use (or adapt) them to meet the needs and interests of your group. </a:t>
            </a:r>
            <a:endParaRPr lang="en-US" sz="1800" dirty="0" smtClean="0">
              <a:latin typeface="Arial"/>
              <a:cs typeface="Arial"/>
            </a:endParaRPr>
          </a:p>
          <a:p>
            <a:r>
              <a:rPr lang="en-GB" dirty="0">
                <a:latin typeface="Arial"/>
                <a:cs typeface="Arial"/>
              </a:rPr>
              <a:t>This guide has been designed with </a:t>
            </a:r>
            <a:r>
              <a:rPr lang="en-GB" dirty="0" smtClean="0">
                <a:latin typeface="Arial"/>
                <a:cs typeface="Arial"/>
              </a:rPr>
              <a:t>learners over 15 years old in </a:t>
            </a:r>
            <a:r>
              <a:rPr lang="en-GB" dirty="0">
                <a:latin typeface="Arial"/>
                <a:cs typeface="Arial"/>
              </a:rPr>
              <a:t>mind but it can also be used with children and young people of all ages who may respond best to this approach. </a:t>
            </a:r>
          </a:p>
          <a:p>
            <a:pPr marL="0" indent="0">
              <a:buNone/>
            </a:pPr>
            <a:endParaRPr lang="en-US" sz="1800" dirty="0">
              <a:latin typeface="Arial"/>
              <a:cs typeface="Arial"/>
            </a:endParaRPr>
          </a:p>
        </p:txBody>
      </p:sp>
    </p:spTree>
    <p:extLst>
      <p:ext uri="{BB962C8B-B14F-4D97-AF65-F5344CB8AC3E}">
        <p14:creationId xmlns:p14="http://schemas.microsoft.com/office/powerpoint/2010/main" val="232473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F3DA44-E67E-754A-6FD4-5945FDDDE388}"/>
              </a:ext>
            </a:extLst>
          </p:cNvPr>
          <p:cNvSpPr>
            <a:spLocks noGrp="1"/>
          </p:cNvSpPr>
          <p:nvPr>
            <p:ph type="body" idx="1"/>
          </p:nvPr>
        </p:nvSpPr>
        <p:spPr/>
        <p:txBody>
          <a:bodyPr>
            <a:normAutofit/>
          </a:bodyPr>
          <a:lstStyle/>
          <a:p>
            <a:r>
              <a:rPr lang="en-US" sz="2000" b="0"/>
              <a:t>What is the UNCRC?</a:t>
            </a:r>
          </a:p>
        </p:txBody>
      </p:sp>
      <p:sp>
        <p:nvSpPr>
          <p:cNvPr id="4" name="Content Placeholder 3">
            <a:extLst>
              <a:ext uri="{FF2B5EF4-FFF2-40B4-BE49-F238E27FC236}">
                <a16:creationId xmlns:a16="http://schemas.microsoft.com/office/drawing/2014/main" id="{5E4ECFC9-C638-5DFD-E7D1-A82AC14BFAF6}"/>
              </a:ext>
            </a:extLst>
          </p:cNvPr>
          <p:cNvSpPr>
            <a:spLocks noGrp="1"/>
          </p:cNvSpPr>
          <p:nvPr>
            <p:ph sz="half" idx="2"/>
          </p:nvPr>
        </p:nvSpPr>
        <p:spPr>
          <a:xfrm>
            <a:off x="633286" y="1325908"/>
            <a:ext cx="6977749" cy="3910930"/>
          </a:xfrm>
        </p:spPr>
        <p:txBody>
          <a:bodyPr/>
          <a:lstStyle/>
          <a:p>
            <a:r>
              <a:rPr lang="en-US"/>
              <a:t>The United Nations Convention on the Rights of the Child is the most complete statement of children’s rights ever produced and is the most widely-ratified international human rights treaty in history.</a:t>
            </a:r>
          </a:p>
          <a:p>
            <a:r>
              <a:rPr lang="en-US"/>
              <a:t>The Convention has 54 articles that cover all aspects of a child’s life and set out the civil, political, economic, social and cultural rights that all children everywhere are entitled to. It also explains how adults and governments must work together to make sure all children can enjoy all their rights.</a:t>
            </a:r>
          </a:p>
        </p:txBody>
      </p:sp>
      <p:pic>
        <p:nvPicPr>
          <p:cNvPr id="6" name="Picture 2" descr="UN Convention on the Rights of the Child – Redbridge Safeguarding Children  Partnership">
            <a:extLst>
              <a:ext uri="{FF2B5EF4-FFF2-40B4-BE49-F238E27FC236}">
                <a16:creationId xmlns:a16="http://schemas.microsoft.com/office/drawing/2014/main" id="{60DEA1D8-E8F5-E16D-CFAF-4D5425336E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7554" y="474412"/>
            <a:ext cx="3582450" cy="476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565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16A3CF-6BD1-5D3A-2B21-31115A05BD32}"/>
              </a:ext>
            </a:extLst>
          </p:cNvPr>
          <p:cNvSpPr>
            <a:spLocks noGrp="1"/>
          </p:cNvSpPr>
          <p:nvPr>
            <p:ph type="body" idx="1"/>
          </p:nvPr>
        </p:nvSpPr>
        <p:spPr/>
        <p:txBody>
          <a:bodyPr>
            <a:normAutofit/>
          </a:bodyPr>
          <a:lstStyle/>
          <a:p>
            <a:r>
              <a:rPr lang="en-US" sz="2000" b="0"/>
              <a:t>Article 29: Aims of Education</a:t>
            </a:r>
          </a:p>
        </p:txBody>
      </p:sp>
      <p:sp>
        <p:nvSpPr>
          <p:cNvPr id="4" name="Content Placeholder 3">
            <a:extLst>
              <a:ext uri="{FF2B5EF4-FFF2-40B4-BE49-F238E27FC236}">
                <a16:creationId xmlns:a16="http://schemas.microsoft.com/office/drawing/2014/main" id="{334257B4-2B6F-B372-A8AA-3589064AB972}"/>
              </a:ext>
            </a:extLst>
          </p:cNvPr>
          <p:cNvSpPr>
            <a:spLocks noGrp="1"/>
          </p:cNvSpPr>
          <p:nvPr>
            <p:ph sz="half" idx="2"/>
          </p:nvPr>
        </p:nvSpPr>
        <p:spPr>
          <a:xfrm>
            <a:off x="621997" y="1325908"/>
            <a:ext cx="6720097" cy="3910930"/>
          </a:xfrm>
        </p:spPr>
        <p:txBody>
          <a:bodyPr>
            <a:normAutofit lnSpcReduction="10000"/>
          </a:bodyPr>
          <a:lstStyle/>
          <a:p>
            <a:r>
              <a:rPr lang="en-US"/>
              <a:t>Article 29 of the convention describes the aims of education as:</a:t>
            </a:r>
          </a:p>
          <a:p>
            <a:pPr marL="285750" indent="-285750">
              <a:buFont typeface="Arial" panose="020B0604020202020204" pitchFamily="34" charset="0"/>
              <a:buChar char="•"/>
            </a:pPr>
            <a:r>
              <a:rPr lang="en-US"/>
              <a:t>The </a:t>
            </a:r>
            <a:r>
              <a:rPr lang="en-US" sz="1600"/>
              <a:t>development of the child’s personality, talents and mental and physical abilities to their fullest potential</a:t>
            </a:r>
          </a:p>
          <a:p>
            <a:pPr marL="285750" indent="-285750">
              <a:buFont typeface="Arial" panose="020B0604020202020204" pitchFamily="34" charset="0"/>
              <a:buChar char="•"/>
            </a:pPr>
            <a:r>
              <a:rPr lang="en-US" sz="1600"/>
              <a:t>The development of respect for human rights and fundamental freedoms, and for the principles enshrined in the Charter of the United Nations</a:t>
            </a:r>
          </a:p>
          <a:p>
            <a:pPr marL="285750" indent="-285750">
              <a:buFont typeface="Arial" panose="020B0604020202020204" pitchFamily="34" charset="0"/>
              <a:buChar char="•"/>
            </a:pPr>
            <a:r>
              <a:rPr lang="en-US" sz="1600"/>
              <a:t>The development of respect for the child’s parents, his or her own cultural identity, language and values, for the national values of the country in which the child is living, the country from which he or she may originate, and for civilizations different from his or her own</a:t>
            </a:r>
          </a:p>
          <a:p>
            <a:pPr marL="285750" indent="-285750">
              <a:buFont typeface="Arial" panose="020B0604020202020204" pitchFamily="34" charset="0"/>
              <a:buChar char="•"/>
            </a:pPr>
            <a:r>
              <a:rPr lang="en-US" sz="1600"/>
              <a:t>The preparation of the child for responsible life in a free society, in the spirit of understanding, peace, tolerance, equality of sexes, and friendship among all peoples, ethnic, national and religious groups and persons of indigenous origin</a:t>
            </a:r>
          </a:p>
          <a:p>
            <a:pPr marL="285750" indent="-285750">
              <a:buFont typeface="Arial" panose="020B0604020202020204" pitchFamily="34" charset="0"/>
              <a:buChar char="•"/>
            </a:pPr>
            <a:r>
              <a:rPr lang="en-US" sz="1600"/>
              <a:t>The development of respect for the natural environment.</a:t>
            </a:r>
            <a:endParaRPr lang="en-US"/>
          </a:p>
          <a:p>
            <a:endParaRPr lang="en-US"/>
          </a:p>
          <a:p>
            <a:endParaRPr lang="en-US"/>
          </a:p>
          <a:p>
            <a:endParaRPr lang="en-US"/>
          </a:p>
          <a:p>
            <a:endParaRPr lang="en-US"/>
          </a:p>
        </p:txBody>
      </p:sp>
      <p:pic>
        <p:nvPicPr>
          <p:cNvPr id="6" name="Picture 2" descr="UN Convention on the Rights of the Child – Redbridge Safeguarding Children  Partnership">
            <a:extLst>
              <a:ext uri="{FF2B5EF4-FFF2-40B4-BE49-F238E27FC236}">
                <a16:creationId xmlns:a16="http://schemas.microsoft.com/office/drawing/2014/main" id="{971C0AC8-14F6-6A63-0DC6-2C1B9F888BA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7554" y="474412"/>
            <a:ext cx="3582450" cy="476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422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91AA07-D210-FFBB-481C-7D2110E6FB0B}"/>
              </a:ext>
            </a:extLst>
          </p:cNvPr>
          <p:cNvSpPr>
            <a:spLocks noGrp="1"/>
          </p:cNvSpPr>
          <p:nvPr>
            <p:ph type="body" idx="1"/>
          </p:nvPr>
        </p:nvSpPr>
        <p:spPr/>
        <p:txBody>
          <a:bodyPr>
            <a:normAutofit/>
          </a:bodyPr>
          <a:lstStyle/>
          <a:p>
            <a:r>
              <a:rPr lang="en-US" sz="2000" b="0"/>
              <a:t>What some learners said:</a:t>
            </a:r>
          </a:p>
        </p:txBody>
      </p:sp>
      <p:sp>
        <p:nvSpPr>
          <p:cNvPr id="4" name="Content Placeholder 3">
            <a:extLst>
              <a:ext uri="{FF2B5EF4-FFF2-40B4-BE49-F238E27FC236}">
                <a16:creationId xmlns:a16="http://schemas.microsoft.com/office/drawing/2014/main" id="{868D87E0-EEFE-4925-E320-1AA58C02CED7}"/>
              </a:ext>
            </a:extLst>
          </p:cNvPr>
          <p:cNvSpPr>
            <a:spLocks noGrp="1"/>
          </p:cNvSpPr>
          <p:nvPr>
            <p:ph sz="half" idx="2"/>
          </p:nvPr>
        </p:nvSpPr>
        <p:spPr>
          <a:xfrm>
            <a:off x="633287" y="1325908"/>
            <a:ext cx="7159804" cy="3910930"/>
          </a:xfrm>
        </p:spPr>
        <p:txBody>
          <a:bodyPr>
            <a:normAutofit/>
          </a:bodyPr>
          <a:lstStyle/>
          <a:p>
            <a:r>
              <a:rPr lang="en-US"/>
              <a:t>Over 5000 learners responded in a recent consultation by Professor Ken Muir.  He asked them to consider the statement :</a:t>
            </a:r>
          </a:p>
          <a:p>
            <a:endParaRPr lang="en-US"/>
          </a:p>
          <a:p>
            <a:r>
              <a:rPr lang="en-US"/>
              <a:t>“MY EDUCATION HELPS ME TO DEVELOP MY PERSONALITY, TALENTS AND ABILITIES TO THEIR FULLEST POTENTIAL”.</a:t>
            </a:r>
          </a:p>
          <a:p>
            <a:endParaRPr lang="en-US"/>
          </a:p>
          <a:p>
            <a:r>
              <a:rPr lang="en-US"/>
              <a:t>Some responses are on the next slide.</a:t>
            </a:r>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pic>
        <p:nvPicPr>
          <p:cNvPr id="6" name="Picture 2" descr="UN Convention on the Rights of the Child – Redbridge Safeguarding Children  Partnership">
            <a:extLst>
              <a:ext uri="{FF2B5EF4-FFF2-40B4-BE49-F238E27FC236}">
                <a16:creationId xmlns:a16="http://schemas.microsoft.com/office/drawing/2014/main" id="{32936CF0-6377-BA94-97E0-91C7C417C45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7554" y="474412"/>
            <a:ext cx="3582450" cy="476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515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3573" y="122945"/>
            <a:ext cx="4925466" cy="830997"/>
          </a:xfrm>
          <a:prstGeom prst="rect">
            <a:avLst/>
          </a:prstGeom>
          <a:noFill/>
        </p:spPr>
        <p:txBody>
          <a:bodyPr wrap="square" rtlCol="0">
            <a:spAutoFit/>
          </a:bodyPr>
          <a:lstStyle/>
          <a:p>
            <a:endParaRPr lang="en-GB" sz="480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1996" y="1575867"/>
            <a:ext cx="6773885" cy="3689021"/>
          </a:xfrm>
          <a:prstGeom prst="rect">
            <a:avLst/>
          </a:prstGeom>
          <a:noFill/>
          <a:ln>
            <a:noFill/>
          </a:ln>
        </p:spPr>
      </p:pic>
      <p:sp>
        <p:nvSpPr>
          <p:cNvPr id="6" name="Rectangle 5"/>
          <p:cNvSpPr/>
          <p:nvPr/>
        </p:nvSpPr>
        <p:spPr>
          <a:xfrm>
            <a:off x="650812" y="3145614"/>
            <a:ext cx="2532656" cy="16549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7220972" y="3309710"/>
            <a:ext cx="4562231" cy="584775"/>
          </a:xfrm>
          <a:prstGeom prst="rect">
            <a:avLst/>
          </a:prstGeom>
          <a:noFill/>
          <a:ln>
            <a:noFill/>
          </a:ln>
        </p:spPr>
        <p:txBody>
          <a:bodyPr wrap="square" rtlCol="0">
            <a:spAutoFit/>
          </a:bodyPr>
          <a:lstStyle/>
          <a:p>
            <a:r>
              <a:rPr lang="en-GB" sz="1600" i="1">
                <a:solidFill>
                  <a:srgbClr val="004AAD"/>
                </a:solidFill>
                <a:latin typeface="Arial" panose="020B0604020202020204" pitchFamily="34" charset="0"/>
                <a:cs typeface="Arial" panose="020B0604020202020204" pitchFamily="34" charset="0"/>
              </a:rPr>
              <a:t>“It doesn’t help your talent. It only helps with literacy and numeracy.”</a:t>
            </a:r>
          </a:p>
        </p:txBody>
      </p:sp>
      <p:sp>
        <p:nvSpPr>
          <p:cNvPr id="8" name="TextBox 7"/>
          <p:cNvSpPr txBox="1"/>
          <p:nvPr/>
        </p:nvSpPr>
        <p:spPr>
          <a:xfrm>
            <a:off x="7220972" y="1528438"/>
            <a:ext cx="4562231" cy="1569660"/>
          </a:xfrm>
          <a:prstGeom prst="rect">
            <a:avLst/>
          </a:prstGeom>
          <a:noFill/>
          <a:ln>
            <a:noFill/>
          </a:ln>
        </p:spPr>
        <p:txBody>
          <a:bodyPr wrap="square" rtlCol="0">
            <a:spAutoFit/>
          </a:bodyPr>
          <a:lstStyle/>
          <a:p>
            <a:r>
              <a:rPr lang="en-GB" sz="1600" i="1">
                <a:solidFill>
                  <a:srgbClr val="004AAD"/>
                </a:solidFill>
                <a:latin typeface="Arial" panose="020B0604020202020204" pitchFamily="34" charset="0"/>
                <a:cs typeface="Arial" panose="020B0604020202020204" pitchFamily="34" charset="0"/>
              </a:rPr>
              <a:t>“In our class, if you want to learn something you go up and ask the teacher. I asked if they wanted to teach about Zodiacs and this will be done next term. We wanted to know what's inside a conker and now we are learning about seeds.”</a:t>
            </a:r>
            <a:endParaRPr lang="en-GB" sz="1600">
              <a:solidFill>
                <a:srgbClr val="004AAD"/>
              </a:solidFill>
              <a:latin typeface="Arial" panose="020B0604020202020204" pitchFamily="34" charset="0"/>
              <a:cs typeface="Arial" panose="020B0604020202020204" pitchFamily="34" charset="0"/>
            </a:endParaRPr>
          </a:p>
        </p:txBody>
      </p:sp>
      <p:sp>
        <p:nvSpPr>
          <p:cNvPr id="9" name="TextBox 8"/>
          <p:cNvSpPr txBox="1"/>
          <p:nvPr/>
        </p:nvSpPr>
        <p:spPr>
          <a:xfrm>
            <a:off x="7220972" y="4106097"/>
            <a:ext cx="4562231" cy="584775"/>
          </a:xfrm>
          <a:prstGeom prst="rect">
            <a:avLst/>
          </a:prstGeom>
          <a:noFill/>
        </p:spPr>
        <p:txBody>
          <a:bodyPr wrap="square" rtlCol="0">
            <a:spAutoFit/>
          </a:bodyPr>
          <a:lstStyle/>
          <a:p>
            <a:r>
              <a:rPr lang="en-GB" sz="1600" i="1">
                <a:latin typeface="Arial" panose="020B0604020202020204" pitchFamily="34" charset="0"/>
                <a:cs typeface="Arial" panose="020B0604020202020204" pitchFamily="34" charset="0"/>
              </a:rPr>
              <a:t>Education Reform: Consulting with children and young people</a:t>
            </a:r>
            <a:r>
              <a:rPr lang="en-GB" sz="1600">
                <a:latin typeface="Arial" panose="020B0604020202020204" pitchFamily="34" charset="0"/>
                <a:cs typeface="Arial" panose="020B0604020202020204" pitchFamily="34" charset="0"/>
              </a:rPr>
              <a:t> (Children’s Parliament, 2022)</a:t>
            </a:r>
            <a:endParaRPr lang="en-GB" sz="1600" i="1">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681F777-D6ED-961A-7425-E407C4DDEB49}"/>
              </a:ext>
            </a:extLst>
          </p:cNvPr>
          <p:cNvSpPr>
            <a:spLocks noGrp="1"/>
          </p:cNvSpPr>
          <p:nvPr>
            <p:ph type="body" idx="1"/>
          </p:nvPr>
        </p:nvSpPr>
        <p:spPr/>
        <p:txBody>
          <a:bodyPr>
            <a:noAutofit/>
          </a:bodyPr>
          <a:lstStyle/>
          <a:p>
            <a:r>
              <a:rPr lang="en-US" sz="2000" b="0" dirty="0"/>
              <a:t>MY EDUCATION HELPS ME TO DEVELOP MY PERSONALITY, TALENTS AND ABILITIES TO THEIR FULLEST POTENTIAL</a:t>
            </a:r>
          </a:p>
        </p:txBody>
      </p:sp>
    </p:spTree>
    <p:extLst>
      <p:ext uri="{BB962C8B-B14F-4D97-AF65-F5344CB8AC3E}">
        <p14:creationId xmlns:p14="http://schemas.microsoft.com/office/powerpoint/2010/main" val="2194725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5CECBD-239A-63FA-A49C-3E2DF7F7F217}"/>
              </a:ext>
            </a:extLst>
          </p:cNvPr>
          <p:cNvSpPr>
            <a:spLocks noGrp="1"/>
          </p:cNvSpPr>
          <p:nvPr>
            <p:ph type="body" idx="1"/>
          </p:nvPr>
        </p:nvSpPr>
        <p:spPr/>
        <p:txBody>
          <a:bodyPr>
            <a:normAutofit/>
          </a:bodyPr>
          <a:lstStyle/>
          <a:p>
            <a:r>
              <a:rPr lang="en-US" sz="2000" b="0"/>
              <a:t>What some learners said:</a:t>
            </a:r>
          </a:p>
        </p:txBody>
      </p:sp>
      <p:sp>
        <p:nvSpPr>
          <p:cNvPr id="4" name="Content Placeholder 3">
            <a:extLst>
              <a:ext uri="{FF2B5EF4-FFF2-40B4-BE49-F238E27FC236}">
                <a16:creationId xmlns:a16="http://schemas.microsoft.com/office/drawing/2014/main" id="{BA32940A-139C-2606-6124-04830A12F17A}"/>
              </a:ext>
            </a:extLst>
          </p:cNvPr>
          <p:cNvSpPr>
            <a:spLocks noGrp="1"/>
          </p:cNvSpPr>
          <p:nvPr>
            <p:ph sz="half" idx="2"/>
          </p:nvPr>
        </p:nvSpPr>
        <p:spPr>
          <a:xfrm>
            <a:off x="633287" y="1325908"/>
            <a:ext cx="6735702" cy="3910930"/>
          </a:xfrm>
        </p:spPr>
        <p:txBody>
          <a:bodyPr>
            <a:normAutofit/>
          </a:bodyPr>
          <a:lstStyle/>
          <a:p>
            <a:r>
              <a:rPr lang="en-US"/>
              <a:t>Think about these responses. </a:t>
            </a:r>
          </a:p>
          <a:p>
            <a:endParaRPr lang="en-US"/>
          </a:p>
          <a:p>
            <a:r>
              <a:rPr lang="en-US"/>
              <a:t>Think about all the places you learn, have learned before and will learn in the future. </a:t>
            </a:r>
          </a:p>
          <a:p>
            <a:endParaRPr lang="en-US"/>
          </a:p>
          <a:p>
            <a:r>
              <a:rPr lang="en-US"/>
              <a:t>Think about your personality, talents and abilities. </a:t>
            </a:r>
          </a:p>
          <a:p>
            <a:endParaRPr lang="en-US"/>
          </a:p>
          <a:p>
            <a:r>
              <a:rPr lang="en-US"/>
              <a:t>Think about the future world and prompts from the launch video. </a:t>
            </a:r>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pic>
        <p:nvPicPr>
          <p:cNvPr id="6" name="Picture 2" descr="UN Convention on the Rights of the Child – Redbridge Safeguarding Children  Partnership">
            <a:extLst>
              <a:ext uri="{FF2B5EF4-FFF2-40B4-BE49-F238E27FC236}">
                <a16:creationId xmlns:a16="http://schemas.microsoft.com/office/drawing/2014/main" id="{2C26BC55-D604-7863-5454-591FE51CE6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7554" y="474412"/>
            <a:ext cx="3582450" cy="476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217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3573" y="122945"/>
            <a:ext cx="4925466" cy="830997"/>
          </a:xfrm>
          <a:prstGeom prst="rect">
            <a:avLst/>
          </a:prstGeom>
          <a:noFill/>
        </p:spPr>
        <p:txBody>
          <a:bodyPr wrap="square" rtlCol="0">
            <a:spAutoFit/>
          </a:bodyPr>
          <a:lstStyle/>
          <a:p>
            <a:endParaRPr lang="en-GB" sz="4800"/>
          </a:p>
        </p:txBody>
      </p:sp>
      <p:cxnSp>
        <p:nvCxnSpPr>
          <p:cNvPr id="5" name="Straight Connector 4"/>
          <p:cNvCxnSpPr>
            <a:cxnSpLocks/>
          </p:cNvCxnSpPr>
          <p:nvPr/>
        </p:nvCxnSpPr>
        <p:spPr>
          <a:xfrm>
            <a:off x="5814605" y="296982"/>
            <a:ext cx="37867" cy="5337336"/>
          </a:xfrm>
          <a:prstGeom prst="line">
            <a:avLst/>
          </a:prstGeom>
          <a:ln>
            <a:solidFill>
              <a:srgbClr val="0070C0"/>
            </a:solidFill>
          </a:ln>
        </p:spPr>
        <p:style>
          <a:lnRef idx="3">
            <a:schemeClr val="dk1"/>
          </a:lnRef>
          <a:fillRef idx="0">
            <a:schemeClr val="dk1"/>
          </a:fillRef>
          <a:effectRef idx="2">
            <a:schemeClr val="dk1"/>
          </a:effectRef>
          <a:fontRef idx="minor">
            <a:schemeClr val="tx1"/>
          </a:fontRef>
        </p:style>
      </p:cxnSp>
      <p:cxnSp>
        <p:nvCxnSpPr>
          <p:cNvPr id="6" name="Straight Connector 5"/>
          <p:cNvCxnSpPr>
            <a:cxnSpLocks/>
          </p:cNvCxnSpPr>
          <p:nvPr/>
        </p:nvCxnSpPr>
        <p:spPr>
          <a:xfrm flipH="1" flipV="1">
            <a:off x="82446" y="3009700"/>
            <a:ext cx="12022111" cy="44970"/>
          </a:xfrm>
          <a:prstGeom prst="line">
            <a:avLst/>
          </a:prstGeom>
          <a:ln>
            <a:solidFill>
              <a:srgbClr val="0070C0"/>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602642" y="1161671"/>
            <a:ext cx="3594971" cy="584775"/>
          </a:xfrm>
          <a:prstGeom prst="rect">
            <a:avLst/>
          </a:prstGeom>
          <a:solidFill>
            <a:srgbClr val="FFFF00"/>
          </a:solidFill>
          <a:ln>
            <a:noFill/>
          </a:ln>
        </p:spPr>
        <p:txBody>
          <a:bodyPr wrap="square" rtlCol="0">
            <a:spAutoFit/>
          </a:bodyPr>
          <a:lstStyle/>
          <a:p>
            <a:pPr algn="ctr"/>
            <a:r>
              <a:rPr lang="en-GB" sz="3200">
                <a:latin typeface="Arial" panose="020B0604020202020204" pitchFamily="34" charset="0"/>
                <a:cs typeface="Arial" panose="020B0604020202020204" pitchFamily="34" charset="0"/>
              </a:rPr>
              <a:t>What’s strong?</a:t>
            </a:r>
          </a:p>
        </p:txBody>
      </p:sp>
      <p:sp>
        <p:nvSpPr>
          <p:cNvPr id="12" name="TextBox 11"/>
          <p:cNvSpPr txBox="1"/>
          <p:nvPr/>
        </p:nvSpPr>
        <p:spPr>
          <a:xfrm>
            <a:off x="7480091" y="1154372"/>
            <a:ext cx="3311418" cy="584775"/>
          </a:xfrm>
          <a:prstGeom prst="rect">
            <a:avLst/>
          </a:prstGeom>
          <a:solidFill>
            <a:schemeClr val="accent1">
              <a:lumMod val="40000"/>
              <a:lumOff val="60000"/>
            </a:schemeClr>
          </a:solidFill>
          <a:ln>
            <a:noFill/>
          </a:ln>
        </p:spPr>
        <p:txBody>
          <a:bodyPr wrap="square" rtlCol="0">
            <a:spAutoFit/>
          </a:bodyPr>
          <a:lstStyle/>
          <a:p>
            <a:pPr algn="ctr"/>
            <a:r>
              <a:rPr lang="en-GB" sz="3200">
                <a:latin typeface="Arial" panose="020B0604020202020204" pitchFamily="34" charset="0"/>
                <a:cs typeface="Arial" panose="020B0604020202020204" pitchFamily="34" charset="0"/>
              </a:rPr>
              <a:t>What’s wrong?</a:t>
            </a:r>
          </a:p>
        </p:txBody>
      </p:sp>
      <p:sp>
        <p:nvSpPr>
          <p:cNvPr id="13" name="TextBox 12"/>
          <p:cNvSpPr txBox="1"/>
          <p:nvPr/>
        </p:nvSpPr>
        <p:spPr>
          <a:xfrm>
            <a:off x="602642" y="3931308"/>
            <a:ext cx="3584344" cy="1077218"/>
          </a:xfrm>
          <a:prstGeom prst="rect">
            <a:avLst/>
          </a:prstGeom>
          <a:solidFill>
            <a:srgbClr val="00B050"/>
          </a:solidFill>
          <a:ln>
            <a:noFill/>
          </a:ln>
        </p:spPr>
        <p:txBody>
          <a:bodyPr wrap="square" rtlCol="0">
            <a:spAutoFit/>
          </a:bodyPr>
          <a:lstStyle/>
          <a:p>
            <a:pPr algn="ctr"/>
            <a:r>
              <a:rPr lang="en-GB" sz="3200">
                <a:latin typeface="Arial" panose="020B0604020202020204" pitchFamily="34" charset="0"/>
                <a:cs typeface="Arial" panose="020B0604020202020204" pitchFamily="34" charset="0"/>
              </a:rPr>
              <a:t>Where are </a:t>
            </a:r>
            <a:br>
              <a:rPr lang="en-GB" sz="3200">
                <a:latin typeface="Arial" panose="020B0604020202020204" pitchFamily="34" charset="0"/>
                <a:cs typeface="Arial" panose="020B0604020202020204" pitchFamily="34" charset="0"/>
              </a:rPr>
            </a:br>
            <a:r>
              <a:rPr lang="en-GB" sz="3200">
                <a:latin typeface="Arial" panose="020B0604020202020204" pitchFamily="34" charset="0"/>
                <a:cs typeface="Arial" panose="020B0604020202020204" pitchFamily="34" charset="0"/>
              </a:rPr>
              <a:t>the challenges?</a:t>
            </a:r>
          </a:p>
        </p:txBody>
      </p:sp>
      <p:sp>
        <p:nvSpPr>
          <p:cNvPr id="14" name="TextBox 13"/>
          <p:cNvSpPr txBox="1"/>
          <p:nvPr/>
        </p:nvSpPr>
        <p:spPr>
          <a:xfrm>
            <a:off x="7480091" y="4177529"/>
            <a:ext cx="3584344" cy="584775"/>
          </a:xfrm>
          <a:prstGeom prst="rect">
            <a:avLst/>
          </a:prstGeom>
          <a:solidFill>
            <a:srgbClr val="FF6600"/>
          </a:solidFill>
          <a:ln>
            <a:noFill/>
          </a:ln>
        </p:spPr>
        <p:txBody>
          <a:bodyPr wrap="square" rtlCol="0">
            <a:spAutoFit/>
          </a:bodyPr>
          <a:lstStyle/>
          <a:p>
            <a:pPr algn="ctr"/>
            <a:r>
              <a:rPr lang="en-GB" sz="3200">
                <a:latin typeface="Arial" panose="020B0604020202020204" pitchFamily="34" charset="0"/>
                <a:cs typeface="Arial" panose="020B0604020202020204" pitchFamily="34" charset="0"/>
              </a:rPr>
              <a:t>What’s missing?</a:t>
            </a:r>
          </a:p>
        </p:txBody>
      </p:sp>
      <p:sp>
        <p:nvSpPr>
          <p:cNvPr id="16" name="TextBox 15"/>
          <p:cNvSpPr txBox="1"/>
          <p:nvPr/>
        </p:nvSpPr>
        <p:spPr>
          <a:xfrm>
            <a:off x="3675202" y="2524353"/>
            <a:ext cx="4354539" cy="1015663"/>
          </a:xfrm>
          <a:prstGeom prst="rect">
            <a:avLst/>
          </a:prstGeom>
          <a:solidFill>
            <a:schemeClr val="bg1"/>
          </a:solidFill>
          <a:ln>
            <a:noFill/>
          </a:ln>
        </p:spPr>
        <p:txBody>
          <a:bodyPr wrap="square" rtlCol="0">
            <a:spAutoFit/>
          </a:bodyPr>
          <a:lstStyle/>
          <a:p>
            <a:pPr algn="ctr"/>
            <a:r>
              <a:rPr lang="en-GB" sz="2000">
                <a:solidFill>
                  <a:srgbClr val="004AAD"/>
                </a:solidFill>
                <a:latin typeface="Arial" panose="020B0604020202020204" pitchFamily="34" charset="0"/>
                <a:cs typeface="Arial" panose="020B0604020202020204" pitchFamily="34" charset="0"/>
              </a:rPr>
              <a:t>My learning develops my personality, talents, mental and physical abilities </a:t>
            </a:r>
            <a:br>
              <a:rPr lang="en-GB" sz="2000">
                <a:solidFill>
                  <a:srgbClr val="004AAD"/>
                </a:solidFill>
                <a:latin typeface="Arial" panose="020B0604020202020204" pitchFamily="34" charset="0"/>
                <a:cs typeface="Arial" panose="020B0604020202020204" pitchFamily="34" charset="0"/>
              </a:rPr>
            </a:br>
            <a:r>
              <a:rPr lang="en-GB" sz="2000">
                <a:solidFill>
                  <a:srgbClr val="004AAD"/>
                </a:solidFill>
                <a:latin typeface="Arial" panose="020B0604020202020204" pitchFamily="34" charset="0"/>
                <a:cs typeface="Arial" panose="020B0604020202020204" pitchFamily="34" charset="0"/>
              </a:rPr>
              <a:t>to their fullest potential.</a:t>
            </a:r>
          </a:p>
        </p:txBody>
      </p:sp>
    </p:spTree>
    <p:extLst>
      <p:ext uri="{BB962C8B-B14F-4D97-AF65-F5344CB8AC3E}">
        <p14:creationId xmlns:p14="http://schemas.microsoft.com/office/powerpoint/2010/main" val="2946879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0AEB4B-F25C-7086-6738-7825B954A7B1}"/>
              </a:ext>
            </a:extLst>
          </p:cNvPr>
          <p:cNvSpPr>
            <a:spLocks noGrp="1"/>
          </p:cNvSpPr>
          <p:nvPr>
            <p:ph type="body" idx="1"/>
          </p:nvPr>
        </p:nvSpPr>
        <p:spPr/>
        <p:txBody>
          <a:bodyPr anchor="t">
            <a:normAutofit/>
          </a:bodyPr>
          <a:lstStyle/>
          <a:p>
            <a:r>
              <a:rPr lang="en-US" sz="2000" b="0"/>
              <a:t>Responses </a:t>
            </a:r>
          </a:p>
        </p:txBody>
      </p:sp>
      <p:sp>
        <p:nvSpPr>
          <p:cNvPr id="4" name="Content Placeholder 3">
            <a:extLst>
              <a:ext uri="{FF2B5EF4-FFF2-40B4-BE49-F238E27FC236}">
                <a16:creationId xmlns:a16="http://schemas.microsoft.com/office/drawing/2014/main" id="{87581B63-0961-6A9C-F523-6E127DF68383}"/>
              </a:ext>
            </a:extLst>
          </p:cNvPr>
          <p:cNvSpPr>
            <a:spLocks noGrp="1"/>
          </p:cNvSpPr>
          <p:nvPr>
            <p:ph sz="half" idx="2"/>
          </p:nvPr>
        </p:nvSpPr>
        <p:spPr>
          <a:xfrm>
            <a:off x="633286" y="1325908"/>
            <a:ext cx="10925428" cy="3910930"/>
          </a:xfrm>
        </p:spPr>
        <p:txBody>
          <a:bodyPr vert="horz" lIns="91440" tIns="45720" rIns="91440" bIns="45720" rtlCol="0" anchor="t">
            <a:normAutofit/>
          </a:bodyPr>
          <a:lstStyle/>
          <a:p>
            <a:pPr>
              <a:lnSpc>
                <a:spcPct val="100000"/>
              </a:lnSpc>
              <a:spcBef>
                <a:spcPts val="0"/>
              </a:spcBef>
            </a:pPr>
            <a:r>
              <a:rPr lang="en-GB" sz="1700" dirty="0">
                <a:latin typeface="Arial"/>
                <a:cs typeface="Arial"/>
              </a:rPr>
              <a:t>This task will have helped us all think about some of the Discussion questions. </a:t>
            </a:r>
          </a:p>
          <a:p>
            <a:pPr>
              <a:lnSpc>
                <a:spcPct val="100000"/>
              </a:lnSpc>
              <a:spcBef>
                <a:spcPts val="0"/>
              </a:spcBef>
            </a:pPr>
            <a:endParaRPr lang="en-GB" sz="1700" dirty="0">
              <a:latin typeface="Arial"/>
              <a:cs typeface="Arial"/>
            </a:endParaRPr>
          </a:p>
          <a:p>
            <a:pPr>
              <a:lnSpc>
                <a:spcPct val="100000"/>
              </a:lnSpc>
              <a:spcBef>
                <a:spcPts val="0"/>
              </a:spcBef>
            </a:pPr>
            <a:r>
              <a:rPr lang="en-GB" sz="1700" dirty="0">
                <a:latin typeface="Arial"/>
                <a:cs typeface="Arial"/>
              </a:rPr>
              <a:t>Learners should now either work in groups – or with the facilitator - to complete their group's response </a:t>
            </a:r>
            <a:br>
              <a:rPr lang="en-GB" sz="1700" dirty="0">
                <a:latin typeface="Arial"/>
                <a:cs typeface="Arial"/>
              </a:rPr>
            </a:br>
            <a:r>
              <a:rPr lang="en-GB" sz="1700" dirty="0">
                <a:latin typeface="Arial"/>
                <a:cs typeface="Arial"/>
              </a:rPr>
              <a:t>via the following link: </a:t>
            </a:r>
            <a:r>
              <a:rPr lang="en-GB" sz="1700" dirty="0">
                <a:solidFill>
                  <a:srgbClr val="004AAD"/>
                </a:solidFill>
                <a:latin typeface="Arial"/>
                <a:cs typeface="Arial"/>
                <a:hlinkClick r:id="rId3">
                  <a:extLst>
                    <a:ext uri="{A12FA001-AC4F-418D-AE19-62706E023703}">
                      <ahyp:hlinkClr xmlns="" xmlns:ahyp="http://schemas.microsoft.com/office/drawing/2018/hyperlinkcolor" val="tx"/>
                    </a:ext>
                  </a:extLst>
                </a:hlinkClick>
              </a:rPr>
              <a:t>https://consult.gov.scot/learning-directorate/national-discussion-feedback</a:t>
            </a:r>
            <a:r>
              <a:rPr lang="en-GB" sz="1700" dirty="0">
                <a:solidFill>
                  <a:srgbClr val="004AAD"/>
                </a:solidFill>
                <a:latin typeface="Arial"/>
                <a:cs typeface="Arial"/>
              </a:rPr>
              <a:t> </a:t>
            </a:r>
            <a:endParaRPr lang="en-GB" sz="1700" dirty="0">
              <a:solidFill>
                <a:srgbClr val="004AAD"/>
              </a:solidFill>
            </a:endParaRPr>
          </a:p>
          <a:p>
            <a:pPr>
              <a:lnSpc>
                <a:spcPct val="100000"/>
              </a:lnSpc>
              <a:spcBef>
                <a:spcPts val="0"/>
              </a:spcBef>
            </a:pPr>
            <a:endParaRPr lang="en-GB" sz="1700" dirty="0"/>
          </a:p>
          <a:p>
            <a:pPr>
              <a:lnSpc>
                <a:spcPct val="100000"/>
              </a:lnSpc>
              <a:spcBef>
                <a:spcPts val="0"/>
              </a:spcBef>
            </a:pPr>
            <a:r>
              <a:rPr lang="en-GB" sz="1700" dirty="0">
                <a:latin typeface="Arial"/>
                <a:cs typeface="Arial"/>
              </a:rPr>
              <a:t>Or, complete their own personal response via the following link: </a:t>
            </a:r>
            <a:r>
              <a:rPr lang="en-US" sz="1700" dirty="0"/>
              <a:t/>
            </a:r>
            <a:br>
              <a:rPr lang="en-US" sz="1700" dirty="0"/>
            </a:br>
            <a:r>
              <a:rPr lang="en-GB" sz="1700" dirty="0">
                <a:solidFill>
                  <a:srgbClr val="0563C1"/>
                </a:solidFill>
                <a:latin typeface="Arial"/>
                <a:cs typeface="Arial"/>
                <a:hlinkClick r:id="rId4">
                  <a:extLst>
                    <a:ext uri="{A12FA001-AC4F-418D-AE19-62706E023703}">
                      <ahyp:hlinkClr xmlns="" xmlns:ahyp="http://schemas.microsoft.com/office/drawing/2018/hyperlinkcolor" val="tx"/>
                    </a:ext>
                  </a:extLst>
                </a:hlinkClick>
              </a:rPr>
              <a:t>https://consult.gov.scot/learning-directorate/</a:t>
            </a:r>
            <a:r>
              <a:rPr lang="en-GB" sz="1700" dirty="0">
                <a:solidFill>
                  <a:srgbClr val="004AAD"/>
                </a:solidFill>
                <a:latin typeface="Arial"/>
                <a:cs typeface="Arial"/>
                <a:hlinkClick r:id="rId4">
                  <a:extLst>
                    <a:ext uri="{A12FA001-AC4F-418D-AE19-62706E023703}">
                      <ahyp:hlinkClr xmlns="" xmlns:ahyp="http://schemas.microsoft.com/office/drawing/2018/hyperlinkcolor" val="tx"/>
                    </a:ext>
                  </a:extLst>
                </a:hlinkClick>
              </a:rPr>
              <a:t>national-discussion-on-education</a:t>
            </a:r>
            <a:r>
              <a:rPr lang="en-GB" sz="1700" dirty="0">
                <a:solidFill>
                  <a:srgbClr val="004AAD"/>
                </a:solidFill>
                <a:latin typeface="Arial"/>
                <a:cs typeface="Arial"/>
              </a:rPr>
              <a:t> </a:t>
            </a:r>
            <a:endParaRPr lang="en-US" sz="1700" dirty="0">
              <a:solidFill>
                <a:srgbClr val="004AAD"/>
              </a:solidFill>
            </a:endParaRPr>
          </a:p>
          <a:p>
            <a:pPr>
              <a:lnSpc>
                <a:spcPct val="100000"/>
              </a:lnSpc>
              <a:spcBef>
                <a:spcPts val="0"/>
              </a:spcBef>
            </a:pPr>
            <a:endParaRPr lang="en-GB" sz="1700" dirty="0"/>
          </a:p>
          <a:p>
            <a:pPr>
              <a:lnSpc>
                <a:spcPct val="100000"/>
              </a:lnSpc>
              <a:spcBef>
                <a:spcPts val="0"/>
              </a:spcBef>
            </a:pPr>
            <a:r>
              <a:rPr lang="en-US" sz="1700" dirty="0">
                <a:latin typeface="Arial"/>
                <a:cs typeface="Arial"/>
              </a:rPr>
              <a:t>If neither of these options fit your group's needs, you can instead choose to email a summary to: </a:t>
            </a:r>
            <a:r>
              <a:rPr lang="en-US" sz="1700" b="1" dirty="0">
                <a:solidFill>
                  <a:srgbClr val="004AAD"/>
                </a:solidFill>
                <a:latin typeface="Arial"/>
                <a:cs typeface="Arial"/>
                <a:hlinkClick r:id="rId5">
                  <a:extLst>
                    <a:ext uri="{A12FA001-AC4F-418D-AE19-62706E023703}">
                      <ahyp:hlinkClr xmlns="" xmlns:ahyp="http://schemas.microsoft.com/office/drawing/2018/hyperlinkcolor" val="tx"/>
                    </a:ext>
                  </a:extLst>
                </a:hlinkClick>
              </a:rPr>
              <a:t>nationaldiscussiononeducation@gov.scot</a:t>
            </a:r>
            <a:r>
              <a:rPr lang="en-US" sz="1700" b="1" dirty="0">
                <a:latin typeface="Arial"/>
                <a:cs typeface="Arial"/>
              </a:rPr>
              <a:t>,</a:t>
            </a:r>
            <a:r>
              <a:rPr lang="en-US" sz="1700" dirty="0">
                <a:latin typeface="Arial"/>
                <a:cs typeface="Arial"/>
              </a:rPr>
              <a:t> or post on social media </a:t>
            </a:r>
            <a:r>
              <a:rPr lang="en-US" sz="1700" b="1" dirty="0">
                <a:solidFill>
                  <a:srgbClr val="004AAD"/>
                </a:solidFill>
                <a:latin typeface="Arial"/>
                <a:cs typeface="Arial"/>
              </a:rPr>
              <a:t>#</a:t>
            </a:r>
            <a:r>
              <a:rPr lang="en-US" sz="1700" b="1" dirty="0" err="1">
                <a:solidFill>
                  <a:srgbClr val="004AAD"/>
                </a:solidFill>
                <a:latin typeface="Arial"/>
                <a:cs typeface="Arial"/>
              </a:rPr>
              <a:t>TalkScottishEducation</a:t>
            </a:r>
            <a:r>
              <a:rPr lang="en-US" sz="1700" b="1" dirty="0">
                <a:solidFill>
                  <a:srgbClr val="004AAD"/>
                </a:solidFill>
                <a:latin typeface="Arial"/>
                <a:cs typeface="Arial"/>
              </a:rPr>
              <a:t> </a:t>
            </a:r>
            <a:r>
              <a:rPr lang="en-US" sz="1700" dirty="0">
                <a:latin typeface="Arial"/>
                <a:cs typeface="Arial"/>
              </a:rPr>
              <a:t>(via Instagram or Twitter). Please remember to include a rough description of who was in your group and how many people took part. </a:t>
            </a:r>
            <a:endParaRPr lang="en-US" sz="1700" dirty="0"/>
          </a:p>
        </p:txBody>
      </p:sp>
    </p:spTree>
    <p:extLst>
      <p:ext uri="{BB962C8B-B14F-4D97-AF65-F5344CB8AC3E}">
        <p14:creationId xmlns:p14="http://schemas.microsoft.com/office/powerpoint/2010/main" val="587830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F4FE55F-6436-9F6D-D861-86302675FE3E}"/>
              </a:ext>
            </a:extLst>
          </p:cNvPr>
          <p:cNvSpPr>
            <a:spLocks noGrp="1"/>
          </p:cNvSpPr>
          <p:nvPr>
            <p:ph idx="11"/>
          </p:nvPr>
        </p:nvSpPr>
        <p:spPr>
          <a:xfrm>
            <a:off x="1203766" y="1331842"/>
            <a:ext cx="7859552" cy="4356263"/>
          </a:xfrm>
        </p:spPr>
        <p:txBody>
          <a:bodyPr>
            <a:normAutofit/>
          </a:bodyPr>
          <a:lstStyle/>
          <a:p>
            <a:r>
              <a:rPr lang="en-US" sz="2000">
                <a:solidFill>
                  <a:srgbClr val="004AAD"/>
                </a:solidFill>
              </a:rPr>
              <a:t>Outline</a:t>
            </a:r>
          </a:p>
          <a:p>
            <a:r>
              <a:rPr lang="en-US"/>
              <a:t>These slides suggest a range of ways learners could respond in more creative ways. </a:t>
            </a:r>
          </a:p>
          <a:p>
            <a:r>
              <a:rPr lang="en-US"/>
              <a:t>These could be built into form time, assemblies or lessons over a series of days or weeks, with considerable autonomy given to learners. </a:t>
            </a:r>
          </a:p>
          <a:p>
            <a:r>
              <a:rPr lang="en-US" sz="2000">
                <a:solidFill>
                  <a:srgbClr val="004AAD"/>
                </a:solidFill>
              </a:rPr>
              <a:t>Anticipated outputs</a:t>
            </a:r>
          </a:p>
          <a:p>
            <a:r>
              <a:rPr lang="en-US"/>
              <a:t>This might include creative writing, films, podcasts, blogs, drawings, songs or more. </a:t>
            </a:r>
          </a:p>
        </p:txBody>
      </p:sp>
      <p:sp>
        <p:nvSpPr>
          <p:cNvPr id="2" name="Title 1">
            <a:extLst>
              <a:ext uri="{FF2B5EF4-FFF2-40B4-BE49-F238E27FC236}">
                <a16:creationId xmlns:a16="http://schemas.microsoft.com/office/drawing/2014/main" id="{94754C13-BD73-0958-B45A-EE5702227250}"/>
              </a:ext>
            </a:extLst>
          </p:cNvPr>
          <p:cNvSpPr>
            <a:spLocks noGrp="1"/>
          </p:cNvSpPr>
          <p:nvPr>
            <p:ph type="title"/>
          </p:nvPr>
        </p:nvSpPr>
        <p:spPr>
          <a:xfrm>
            <a:off x="638931" y="762794"/>
            <a:ext cx="10952434" cy="569049"/>
          </a:xfrm>
        </p:spPr>
        <p:txBody>
          <a:bodyPr/>
          <a:lstStyle/>
          <a:p>
            <a:r>
              <a:rPr lang="en-US"/>
              <a:t>Task 4: Open-ended, creative individual or group response </a:t>
            </a:r>
          </a:p>
        </p:txBody>
      </p:sp>
    </p:spTree>
    <p:extLst>
      <p:ext uri="{BB962C8B-B14F-4D97-AF65-F5344CB8AC3E}">
        <p14:creationId xmlns:p14="http://schemas.microsoft.com/office/powerpoint/2010/main" val="7692218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F05BE2-5766-2B8B-C702-C32796B0EC12}"/>
              </a:ext>
            </a:extLst>
          </p:cNvPr>
          <p:cNvSpPr>
            <a:spLocks noGrp="1"/>
          </p:cNvSpPr>
          <p:nvPr>
            <p:ph type="body" idx="1"/>
          </p:nvPr>
        </p:nvSpPr>
        <p:spPr/>
        <p:txBody>
          <a:bodyPr>
            <a:normAutofit/>
          </a:bodyPr>
          <a:lstStyle/>
          <a:p>
            <a:r>
              <a:rPr lang="en-US" sz="2000" b="0"/>
              <a:t>The National Discussion</a:t>
            </a:r>
          </a:p>
        </p:txBody>
      </p:sp>
      <p:sp>
        <p:nvSpPr>
          <p:cNvPr id="4" name="Content Placeholder 3">
            <a:extLst>
              <a:ext uri="{FF2B5EF4-FFF2-40B4-BE49-F238E27FC236}">
                <a16:creationId xmlns:a16="http://schemas.microsoft.com/office/drawing/2014/main" id="{E61C1993-DD14-F23F-589A-8F0B42950AB0}"/>
              </a:ext>
            </a:extLst>
          </p:cNvPr>
          <p:cNvSpPr>
            <a:spLocks noGrp="1"/>
          </p:cNvSpPr>
          <p:nvPr>
            <p:ph sz="half" idx="2"/>
          </p:nvPr>
        </p:nvSpPr>
        <p:spPr>
          <a:xfrm>
            <a:off x="633286" y="1325908"/>
            <a:ext cx="9667161" cy="3910930"/>
          </a:xfrm>
        </p:spPr>
        <p:txBody>
          <a:bodyPr>
            <a:normAutofit/>
          </a:bodyPr>
          <a:lstStyle/>
          <a:p>
            <a:r>
              <a:rPr lang="en-US" dirty="0"/>
              <a:t>Everyone in Scotland is being asked to participate in a National Discussion about education.  </a:t>
            </a:r>
          </a:p>
          <a:p>
            <a:r>
              <a:rPr lang="en-US" dirty="0"/>
              <a:t>The most important group of people are YOU: young people who are learning.</a:t>
            </a:r>
          </a:p>
          <a:p>
            <a:r>
              <a:rPr lang="en-US" dirty="0"/>
              <a:t>You are being asked to consider the questions on the following two slides and respond in </a:t>
            </a:r>
            <a:r>
              <a:rPr lang="en-US" b="1" u="sng" dirty="0"/>
              <a:t>ANY WAY</a:t>
            </a:r>
            <a:r>
              <a:rPr lang="en-US" b="1" dirty="0"/>
              <a:t> </a:t>
            </a:r>
            <a:r>
              <a:rPr lang="en-US" dirty="0"/>
              <a:t>you see fit. </a:t>
            </a:r>
          </a:p>
        </p:txBody>
      </p:sp>
    </p:spTree>
    <p:extLst>
      <p:ext uri="{BB962C8B-B14F-4D97-AF65-F5344CB8AC3E}">
        <p14:creationId xmlns:p14="http://schemas.microsoft.com/office/powerpoint/2010/main" val="3568063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C585AAB-18CA-D0BC-CFED-7578B0AEAE8E}"/>
              </a:ext>
            </a:extLst>
          </p:cNvPr>
          <p:cNvSpPr>
            <a:spLocks noGrp="1"/>
          </p:cNvSpPr>
          <p:nvPr>
            <p:ph type="body" idx="1"/>
          </p:nvPr>
        </p:nvSpPr>
        <p:spPr/>
        <p:txBody>
          <a:bodyPr>
            <a:normAutofit/>
          </a:bodyPr>
          <a:lstStyle/>
          <a:p>
            <a:r>
              <a:rPr lang="en-US" sz="2000" b="0"/>
              <a:t>Questions for Group Discussion</a:t>
            </a:r>
          </a:p>
        </p:txBody>
      </p:sp>
      <p:sp>
        <p:nvSpPr>
          <p:cNvPr id="4" name="Content Placeholder 3">
            <a:extLst>
              <a:ext uri="{FF2B5EF4-FFF2-40B4-BE49-F238E27FC236}">
                <a16:creationId xmlns:a16="http://schemas.microsoft.com/office/drawing/2014/main" id="{01FFE1D0-FD1D-5763-7092-5576DBFDC457}"/>
              </a:ext>
            </a:extLst>
          </p:cNvPr>
          <p:cNvSpPr>
            <a:spLocks noGrp="1"/>
          </p:cNvSpPr>
          <p:nvPr>
            <p:ph sz="half" idx="2"/>
          </p:nvPr>
        </p:nvSpPr>
        <p:spPr>
          <a:xfrm>
            <a:off x="621997" y="1325908"/>
            <a:ext cx="11570003" cy="3910930"/>
          </a:xfrm>
        </p:spPr>
        <p:txBody>
          <a:bodyPr>
            <a:normAutofit/>
          </a:bodyPr>
          <a:lstStyle/>
          <a:p>
            <a:r>
              <a:rPr lang="en-US" b="1"/>
              <a:t>Key Questions</a:t>
            </a:r>
          </a:p>
          <a:p>
            <a:r>
              <a:rPr lang="en-US"/>
              <a:t>What kind of education will be needed by children and young people in Scotland in the future and how do we make that a reality?</a:t>
            </a:r>
          </a:p>
          <a:p>
            <a:r>
              <a:rPr lang="en-US"/>
              <a:t>How do we ensure that children and young people in Scotland feel supported in their learning in the future?</a:t>
            </a:r>
          </a:p>
          <a:p>
            <a:r>
              <a:rPr lang="en-US"/>
              <a:t>What is one thing that needs to stay and why ?</a:t>
            </a:r>
          </a:p>
          <a:p>
            <a:r>
              <a:rPr lang="en-US"/>
              <a:t>What are the most important priorities for a future Scottish education system?</a:t>
            </a:r>
          </a:p>
          <a:p>
            <a:r>
              <a:rPr lang="en-US"/>
              <a:t>How can we make that future vision for education a reality in Scotland?</a:t>
            </a:r>
          </a:p>
          <a:p>
            <a:r>
              <a:rPr lang="en-US"/>
              <a:t>How can we ensure that everyone involved in education in Scotland has a say in future decisions and actions?</a:t>
            </a:r>
          </a:p>
          <a:p>
            <a:endParaRPr lang="en-US"/>
          </a:p>
          <a:p>
            <a:endParaRPr lang="en-US"/>
          </a:p>
        </p:txBody>
      </p:sp>
    </p:spTree>
    <p:extLst>
      <p:ext uri="{BB962C8B-B14F-4D97-AF65-F5344CB8AC3E}">
        <p14:creationId xmlns:p14="http://schemas.microsoft.com/office/powerpoint/2010/main" val="1806598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6835322-B7F0-8479-E3F9-2E1CC517C29F}"/>
              </a:ext>
            </a:extLst>
          </p:cNvPr>
          <p:cNvSpPr txBox="1"/>
          <p:nvPr/>
        </p:nvSpPr>
        <p:spPr>
          <a:xfrm>
            <a:off x="638933" y="1325908"/>
            <a:ext cx="1093107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MY" sz="1600">
                <a:latin typeface="Arial" panose="020B0604020202020204" pitchFamily="34" charset="0"/>
                <a:cs typeface="Arial" panose="020B0604020202020204" pitchFamily="34" charset="0"/>
              </a:rPr>
              <a:t>Professor Carol Campbell and Professor Alma Harris are helping to co-facilitate the National Discussion on Scottish Education. One of their jobs is to help make sure that anyone who wants to can take part. Click here to watch a video of how they plan to engage everyone and particularly those we don’t normally hear from in the national discussion. </a:t>
            </a:r>
          </a:p>
        </p:txBody>
      </p:sp>
      <p:sp>
        <p:nvSpPr>
          <p:cNvPr id="8" name="Text Placeholder 2">
            <a:extLst>
              <a:ext uri="{FF2B5EF4-FFF2-40B4-BE49-F238E27FC236}">
                <a16:creationId xmlns:a16="http://schemas.microsoft.com/office/drawing/2014/main" id="{97E72021-DFBB-6473-2B52-BF3C5C29568E}"/>
              </a:ext>
            </a:extLst>
          </p:cNvPr>
          <p:cNvSpPr>
            <a:spLocks noGrp="1"/>
          </p:cNvSpPr>
          <p:nvPr>
            <p:ph type="body" idx="1"/>
          </p:nvPr>
        </p:nvSpPr>
        <p:spPr/>
        <p:txBody>
          <a:bodyPr/>
          <a:lstStyle/>
          <a:p>
            <a:r>
              <a:rPr lang="en-US"/>
              <a:t>Welcome</a:t>
            </a:r>
          </a:p>
        </p:txBody>
      </p:sp>
      <p:sp>
        <p:nvSpPr>
          <p:cNvPr id="2" name="TextBox 1">
            <a:extLst>
              <a:ext uri="{FF2B5EF4-FFF2-40B4-BE49-F238E27FC236}">
                <a16:creationId xmlns:a16="http://schemas.microsoft.com/office/drawing/2014/main" id="{27EF4FAF-D5B9-1066-363B-025F524890B9}"/>
              </a:ext>
            </a:extLst>
          </p:cNvPr>
          <p:cNvSpPr txBox="1"/>
          <p:nvPr/>
        </p:nvSpPr>
        <p:spPr>
          <a:xfrm>
            <a:off x="1552380" y="3227762"/>
            <a:ext cx="6147580" cy="369332"/>
          </a:xfrm>
          <a:prstGeom prst="rect">
            <a:avLst/>
          </a:prstGeom>
          <a:noFill/>
        </p:spPr>
        <p:txBody>
          <a:bodyPr wrap="square">
            <a:spAutoFit/>
          </a:bodyPr>
          <a:lstStyle/>
          <a:p>
            <a:r>
              <a:rPr lang="en-GB" sz="1800" u="sng" dirty="0">
                <a:solidFill>
                  <a:srgbClr val="000000"/>
                </a:solidFill>
                <a:effectLst/>
                <a:latin typeface="Arial" panose="020B0604020202020204" pitchFamily="34" charset="0"/>
                <a:ea typeface="Calibri" panose="020F0502020204030204" pitchFamily="34" charset="0"/>
                <a:hlinkClick r:id="rId2" tooltip="https://www.youtube.com/watch?v=U0BaSciflZQ"/>
              </a:rPr>
              <a:t>https://www.youtube.com/watch?v=U0BaSciflZQ</a:t>
            </a:r>
            <a:r>
              <a:rPr lang="en-GB" dirty="0">
                <a:effectLst/>
              </a:rPr>
              <a:t> </a:t>
            </a:r>
            <a:endParaRPr lang="en-US" dirty="0"/>
          </a:p>
        </p:txBody>
      </p:sp>
      <p:pic>
        <p:nvPicPr>
          <p:cNvPr id="3" name="Graphic 2">
            <a:extLst>
              <a:ext uri="{FF2B5EF4-FFF2-40B4-BE49-F238E27FC236}">
                <a16:creationId xmlns:a16="http://schemas.microsoft.com/office/drawing/2014/main" id="{4578A05F-AF5D-EBEE-3D56-EAFC7D904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918097" y="3095286"/>
            <a:ext cx="634283" cy="634283"/>
          </a:xfrm>
          <a:prstGeom prst="rect">
            <a:avLst/>
          </a:prstGeom>
        </p:spPr>
      </p:pic>
      <p:sp>
        <p:nvSpPr>
          <p:cNvPr id="6" name="TextBox 5"/>
          <p:cNvSpPr txBox="1"/>
          <p:nvPr/>
        </p:nvSpPr>
        <p:spPr>
          <a:xfrm>
            <a:off x="633286" y="2489097"/>
            <a:ext cx="8931727" cy="923330"/>
          </a:xfrm>
          <a:prstGeom prst="rect">
            <a:avLst/>
          </a:prstGeom>
          <a:noFill/>
        </p:spPr>
        <p:txBody>
          <a:bodyPr wrap="square" rtlCol="0">
            <a:spAutoFit/>
          </a:bodyPr>
          <a:lstStyle/>
          <a:p>
            <a:r>
              <a:rPr lang="en-GB" b="1" u="sng" dirty="0" smtClean="0"/>
              <a:t>Video</a:t>
            </a:r>
            <a:r>
              <a:rPr lang="en-GB" dirty="0" smtClean="0"/>
              <a:t>: Meet </a:t>
            </a:r>
            <a:r>
              <a:rPr lang="en-GB" dirty="0"/>
              <a:t>the National </a:t>
            </a:r>
            <a:r>
              <a:rPr lang="en-GB" dirty="0" smtClean="0"/>
              <a:t>Discussion’s </a:t>
            </a:r>
            <a:r>
              <a:rPr lang="en-GB" dirty="0"/>
              <a:t>independent facilitators Prof Carol Campbell and Prof Alma Harris</a:t>
            </a:r>
          </a:p>
          <a:p>
            <a:endParaRPr lang="en-GB" dirty="0"/>
          </a:p>
        </p:txBody>
      </p:sp>
    </p:spTree>
    <p:extLst>
      <p:ext uri="{BB962C8B-B14F-4D97-AF65-F5344CB8AC3E}">
        <p14:creationId xmlns:p14="http://schemas.microsoft.com/office/powerpoint/2010/main" val="3731856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03C951-8499-52BC-C093-4ACC17E735E6}"/>
              </a:ext>
            </a:extLst>
          </p:cNvPr>
          <p:cNvSpPr>
            <a:spLocks noGrp="1"/>
          </p:cNvSpPr>
          <p:nvPr>
            <p:ph type="body" idx="1"/>
          </p:nvPr>
        </p:nvSpPr>
        <p:spPr/>
        <p:txBody>
          <a:bodyPr>
            <a:normAutofit/>
          </a:bodyPr>
          <a:lstStyle/>
          <a:p>
            <a:r>
              <a:rPr lang="en-US" sz="2000" b="0"/>
              <a:t>In-depth Questions</a:t>
            </a:r>
          </a:p>
        </p:txBody>
      </p:sp>
      <p:sp>
        <p:nvSpPr>
          <p:cNvPr id="4" name="Content Placeholder 3">
            <a:extLst>
              <a:ext uri="{FF2B5EF4-FFF2-40B4-BE49-F238E27FC236}">
                <a16:creationId xmlns:a16="http://schemas.microsoft.com/office/drawing/2014/main" id="{42A57C0F-8D28-5BAC-A9DC-C0CEF9B2648C}"/>
              </a:ext>
            </a:extLst>
          </p:cNvPr>
          <p:cNvSpPr>
            <a:spLocks noGrp="1"/>
          </p:cNvSpPr>
          <p:nvPr>
            <p:ph sz="half" idx="2"/>
          </p:nvPr>
        </p:nvSpPr>
        <p:spPr>
          <a:xfrm>
            <a:off x="633286" y="1325908"/>
            <a:ext cx="11361490" cy="4402540"/>
          </a:xfrm>
        </p:spPr>
        <p:txBody>
          <a:bodyPr>
            <a:normAutofit fontScale="85000" lnSpcReduction="20000"/>
          </a:bodyPr>
          <a:lstStyle/>
          <a:p>
            <a:pPr>
              <a:lnSpc>
                <a:spcPct val="120000"/>
              </a:lnSpc>
            </a:pPr>
            <a:r>
              <a:rPr lang="en-US" sz="1900" b="1"/>
              <a:t>Our Future Learning:</a:t>
            </a:r>
          </a:p>
          <a:p>
            <a:pPr>
              <a:lnSpc>
                <a:spcPct val="120000"/>
              </a:lnSpc>
            </a:pPr>
            <a:r>
              <a:rPr lang="en-US" sz="1600"/>
              <a:t>How can high quality educational experiences, teaching, and learning be best supported for children and young people in Scotland?</a:t>
            </a:r>
          </a:p>
          <a:p>
            <a:pPr>
              <a:lnSpc>
                <a:spcPct val="120000"/>
              </a:lnSpc>
            </a:pPr>
            <a:r>
              <a:rPr lang="en-US" sz="1900" b="1"/>
              <a:t>Our Future Equity:</a:t>
            </a:r>
          </a:p>
          <a:p>
            <a:pPr>
              <a:lnSpc>
                <a:spcPct val="120000"/>
              </a:lnSpc>
            </a:pPr>
            <a:r>
              <a:rPr lang="en-US" sz="1600"/>
              <a:t>How can every child and young person’s individual needs be supported and addressed in the future?</a:t>
            </a:r>
          </a:p>
          <a:p>
            <a:pPr>
              <a:lnSpc>
                <a:spcPct val="120000"/>
              </a:lnSpc>
            </a:pPr>
            <a:r>
              <a:rPr lang="en-US" sz="1900" b="1"/>
              <a:t>Our Future Well-Being:</a:t>
            </a:r>
          </a:p>
          <a:p>
            <a:pPr>
              <a:lnSpc>
                <a:spcPct val="120000"/>
              </a:lnSpc>
            </a:pPr>
            <a:r>
              <a:rPr lang="en-US" sz="1600"/>
              <a:t>How can children and young people’s mental, emotional, social, and physical wellbeing and safety be cared for and supported in the future?</a:t>
            </a:r>
          </a:p>
          <a:p>
            <a:pPr>
              <a:lnSpc>
                <a:spcPct val="120000"/>
              </a:lnSpc>
            </a:pPr>
            <a:r>
              <a:rPr lang="en-US" sz="1900" b="1"/>
              <a:t>Our Future Rights:</a:t>
            </a:r>
          </a:p>
          <a:p>
            <a:pPr>
              <a:lnSpc>
                <a:spcPct val="120000"/>
              </a:lnSpc>
            </a:pPr>
            <a:r>
              <a:rPr lang="en-US" sz="1600"/>
              <a:t>How can the right of every child and young person to have opportunities to develop their full potential be achieved in future?</a:t>
            </a:r>
          </a:p>
          <a:p>
            <a:pPr>
              <a:lnSpc>
                <a:spcPct val="120000"/>
              </a:lnSpc>
            </a:pPr>
            <a:r>
              <a:rPr lang="en-US" sz="1900" b="1"/>
              <a:t>Our Future World:</a:t>
            </a:r>
          </a:p>
          <a:p>
            <a:pPr>
              <a:lnSpc>
                <a:spcPct val="120000"/>
              </a:lnSpc>
            </a:pPr>
            <a:r>
              <a:rPr lang="en-US" sz="1600"/>
              <a:t>How can children and young people be helped to learn about our changing world, so they feel able to positively contribute?</a:t>
            </a:r>
          </a:p>
          <a:p>
            <a:pPr>
              <a:lnSpc>
                <a:spcPct val="120000"/>
              </a:lnSpc>
            </a:pPr>
            <a:r>
              <a:rPr lang="en-US" b="1"/>
              <a:t>Opportunity for Additional Comments</a:t>
            </a:r>
          </a:p>
          <a:p>
            <a:pPr>
              <a:lnSpc>
                <a:spcPct val="120000"/>
              </a:lnSpc>
            </a:pPr>
            <a:r>
              <a:rPr lang="en-US"/>
              <a:t>Do you have any other comments that you would like to provide about a vision for the future of Scottish Education?</a:t>
            </a:r>
          </a:p>
          <a:p>
            <a:pPr>
              <a:lnSpc>
                <a:spcPct val="120000"/>
              </a:lnSpc>
            </a:pPr>
            <a:endParaRPr lang="en-US"/>
          </a:p>
          <a:p>
            <a:pPr>
              <a:lnSpc>
                <a:spcPct val="120000"/>
              </a:lnSpc>
            </a:pPr>
            <a:endParaRPr lang="en-US"/>
          </a:p>
        </p:txBody>
      </p:sp>
    </p:spTree>
    <p:extLst>
      <p:ext uri="{BB962C8B-B14F-4D97-AF65-F5344CB8AC3E}">
        <p14:creationId xmlns:p14="http://schemas.microsoft.com/office/powerpoint/2010/main" val="2833087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BD0DA44-3C07-8D31-BFC5-AF2D8022F110}"/>
              </a:ext>
            </a:extLst>
          </p:cNvPr>
          <p:cNvSpPr>
            <a:spLocks noGrp="1"/>
          </p:cNvSpPr>
          <p:nvPr>
            <p:ph type="body" idx="1"/>
          </p:nvPr>
        </p:nvSpPr>
        <p:spPr/>
        <p:txBody>
          <a:bodyPr>
            <a:normAutofit/>
          </a:bodyPr>
          <a:lstStyle/>
          <a:p>
            <a:r>
              <a:rPr lang="en-US" b="0"/>
              <a:t>Creative feedback suggestions</a:t>
            </a:r>
          </a:p>
        </p:txBody>
      </p:sp>
      <p:sp>
        <p:nvSpPr>
          <p:cNvPr id="4" name="Content Placeholder 3">
            <a:extLst>
              <a:ext uri="{FF2B5EF4-FFF2-40B4-BE49-F238E27FC236}">
                <a16:creationId xmlns:a16="http://schemas.microsoft.com/office/drawing/2014/main" id="{DA078B9B-79FD-B841-8D89-01667FDFA176}"/>
              </a:ext>
            </a:extLst>
          </p:cNvPr>
          <p:cNvSpPr>
            <a:spLocks noGrp="1"/>
          </p:cNvSpPr>
          <p:nvPr>
            <p:ph sz="half" idx="2"/>
          </p:nvPr>
        </p:nvSpPr>
        <p:spPr>
          <a:xfrm>
            <a:off x="621997" y="1325908"/>
            <a:ext cx="11050050" cy="3910930"/>
          </a:xfrm>
        </p:spPr>
        <p:txBody>
          <a:bodyPr vert="horz" lIns="91440" tIns="45720" rIns="91440" bIns="45720" rtlCol="0" anchor="t">
            <a:noAutofit/>
          </a:bodyPr>
          <a:lstStyle/>
          <a:p>
            <a:pPr>
              <a:lnSpc>
                <a:spcPct val="100000"/>
              </a:lnSpc>
              <a:spcBef>
                <a:spcPts val="0"/>
              </a:spcBef>
            </a:pPr>
            <a:r>
              <a:rPr lang="en-GB" sz="1700" dirty="0">
                <a:latin typeface="Arial"/>
                <a:cs typeface="Arial"/>
              </a:rPr>
              <a:t>To feedback Learners should either work in groups – or with the facilitator - to complete their group's response </a:t>
            </a:r>
            <a:br>
              <a:rPr lang="en-GB" sz="1700" dirty="0">
                <a:latin typeface="Arial"/>
                <a:cs typeface="Arial"/>
              </a:rPr>
            </a:br>
            <a:r>
              <a:rPr lang="en-GB" sz="1700" dirty="0">
                <a:latin typeface="Arial"/>
                <a:cs typeface="Arial"/>
              </a:rPr>
              <a:t>via the following link: </a:t>
            </a:r>
            <a:r>
              <a:rPr lang="en-GB" sz="1700" dirty="0">
                <a:solidFill>
                  <a:srgbClr val="004AAD"/>
                </a:solidFill>
                <a:latin typeface="Arial"/>
                <a:cs typeface="Arial"/>
                <a:hlinkClick r:id="rId2">
                  <a:extLst>
                    <a:ext uri="{A12FA001-AC4F-418D-AE19-62706E023703}">
                      <ahyp:hlinkClr xmlns="" xmlns:ahyp="http://schemas.microsoft.com/office/drawing/2018/hyperlinkcolor" val="tx"/>
                    </a:ext>
                  </a:extLst>
                </a:hlinkClick>
              </a:rPr>
              <a:t>https://consult.gov.scot/learning-directorate/national-discussion-feedback</a:t>
            </a:r>
            <a:r>
              <a:rPr lang="en-GB" sz="1700" dirty="0">
                <a:solidFill>
                  <a:srgbClr val="004AAD"/>
                </a:solidFill>
                <a:latin typeface="Arial"/>
                <a:cs typeface="Arial"/>
              </a:rPr>
              <a:t> </a:t>
            </a:r>
          </a:p>
          <a:p>
            <a:pPr>
              <a:lnSpc>
                <a:spcPct val="100000"/>
              </a:lnSpc>
              <a:spcBef>
                <a:spcPts val="0"/>
              </a:spcBef>
            </a:pPr>
            <a:endParaRPr lang="en-GB" sz="1700" dirty="0">
              <a:latin typeface="Arial"/>
              <a:cs typeface="Arial"/>
            </a:endParaRPr>
          </a:p>
          <a:p>
            <a:pPr>
              <a:lnSpc>
                <a:spcPct val="100000"/>
              </a:lnSpc>
              <a:spcBef>
                <a:spcPts val="0"/>
              </a:spcBef>
            </a:pPr>
            <a:r>
              <a:rPr lang="en-GB" sz="1700" dirty="0">
                <a:latin typeface="Arial"/>
                <a:cs typeface="Arial"/>
              </a:rPr>
              <a:t>Or, complete their own personal response via the following link: </a:t>
            </a:r>
            <a:r>
              <a:rPr lang="en-US" sz="1700" dirty="0"/>
              <a:t/>
            </a:r>
            <a:br>
              <a:rPr lang="en-US" sz="1700" dirty="0"/>
            </a:br>
            <a:r>
              <a:rPr lang="en-GB" sz="1700" dirty="0">
                <a:solidFill>
                  <a:srgbClr val="0563C1"/>
                </a:solidFill>
                <a:latin typeface="Arial"/>
                <a:cs typeface="Arial"/>
                <a:hlinkClick r:id="rId3">
                  <a:extLst>
                    <a:ext uri="{A12FA001-AC4F-418D-AE19-62706E023703}">
                      <ahyp:hlinkClr xmlns="" xmlns:ahyp="http://schemas.microsoft.com/office/drawing/2018/hyperlinkcolor" val="tx"/>
                    </a:ext>
                  </a:extLst>
                </a:hlinkClick>
              </a:rPr>
              <a:t>https://consult.gov.scot/learning-directorate/</a:t>
            </a:r>
            <a:r>
              <a:rPr lang="en-GB" sz="1700" dirty="0">
                <a:solidFill>
                  <a:srgbClr val="004AAD"/>
                </a:solidFill>
                <a:latin typeface="Arial"/>
                <a:cs typeface="Arial"/>
                <a:hlinkClick r:id="rId3">
                  <a:extLst>
                    <a:ext uri="{A12FA001-AC4F-418D-AE19-62706E023703}">
                      <ahyp:hlinkClr xmlns="" xmlns:ahyp="http://schemas.microsoft.com/office/drawing/2018/hyperlinkcolor" val="tx"/>
                    </a:ext>
                  </a:extLst>
                </a:hlinkClick>
              </a:rPr>
              <a:t>national-discussion-on-education</a:t>
            </a:r>
            <a:r>
              <a:rPr lang="en-GB" sz="1700" dirty="0">
                <a:solidFill>
                  <a:srgbClr val="004AAD"/>
                </a:solidFill>
                <a:latin typeface="Arial"/>
                <a:cs typeface="Arial"/>
              </a:rPr>
              <a:t> </a:t>
            </a:r>
            <a:endParaRPr lang="en-GB" sz="1700" dirty="0">
              <a:solidFill>
                <a:srgbClr val="004AAD"/>
              </a:solidFill>
            </a:endParaRPr>
          </a:p>
          <a:p>
            <a:pPr>
              <a:lnSpc>
                <a:spcPct val="100000"/>
              </a:lnSpc>
              <a:spcBef>
                <a:spcPts val="0"/>
              </a:spcBef>
            </a:pPr>
            <a:endParaRPr lang="en-GB" sz="1700" dirty="0">
              <a:latin typeface="Arial"/>
              <a:cs typeface="Arial"/>
            </a:endParaRPr>
          </a:p>
          <a:p>
            <a:pPr>
              <a:lnSpc>
                <a:spcPct val="100000"/>
              </a:lnSpc>
              <a:spcBef>
                <a:spcPts val="0"/>
              </a:spcBef>
            </a:pPr>
            <a:r>
              <a:rPr lang="en-US" sz="1700" dirty="0">
                <a:latin typeface="Arial"/>
                <a:cs typeface="Arial"/>
              </a:rPr>
              <a:t>If neither of these options fit your group's needs, you can instead choose to email a summary to: </a:t>
            </a:r>
            <a:r>
              <a:rPr lang="en-US" sz="1700" b="1" dirty="0">
                <a:solidFill>
                  <a:srgbClr val="004AAD"/>
                </a:solidFill>
                <a:latin typeface="Arial"/>
                <a:cs typeface="Arial"/>
                <a:hlinkClick r:id="rId4">
                  <a:extLst>
                    <a:ext uri="{A12FA001-AC4F-418D-AE19-62706E023703}">
                      <ahyp:hlinkClr xmlns="" xmlns:ahyp="http://schemas.microsoft.com/office/drawing/2018/hyperlinkcolor" val="tx"/>
                    </a:ext>
                  </a:extLst>
                </a:hlinkClick>
              </a:rPr>
              <a:t>nationaldiscussiononeducation@gov.scot</a:t>
            </a:r>
            <a:r>
              <a:rPr lang="en-US" sz="1700" b="1" dirty="0">
                <a:latin typeface="Arial"/>
                <a:cs typeface="Arial"/>
              </a:rPr>
              <a:t>,</a:t>
            </a:r>
            <a:r>
              <a:rPr lang="en-US" sz="1700" dirty="0">
                <a:latin typeface="Arial"/>
                <a:cs typeface="Arial"/>
              </a:rPr>
              <a:t> or post on social media </a:t>
            </a:r>
            <a:r>
              <a:rPr lang="en-US" sz="1700" b="1" dirty="0">
                <a:solidFill>
                  <a:srgbClr val="004AAD"/>
                </a:solidFill>
                <a:latin typeface="Arial"/>
                <a:cs typeface="Arial"/>
              </a:rPr>
              <a:t>#</a:t>
            </a:r>
            <a:r>
              <a:rPr lang="en-US" sz="1700" b="1" dirty="0" err="1">
                <a:solidFill>
                  <a:srgbClr val="004AAD"/>
                </a:solidFill>
                <a:latin typeface="Arial"/>
                <a:cs typeface="Arial"/>
              </a:rPr>
              <a:t>TalkScottishEducation</a:t>
            </a:r>
            <a:r>
              <a:rPr lang="en-US" sz="1700" b="1" dirty="0">
                <a:solidFill>
                  <a:srgbClr val="004AAD"/>
                </a:solidFill>
                <a:latin typeface="Arial"/>
                <a:cs typeface="Arial"/>
              </a:rPr>
              <a:t> </a:t>
            </a:r>
            <a:r>
              <a:rPr lang="en-US" sz="1700" dirty="0">
                <a:latin typeface="Arial"/>
                <a:cs typeface="Arial"/>
              </a:rPr>
              <a:t>(via Instagram or Twitter). Please remember to include a rough description of who was in your group and how many people took part. </a:t>
            </a:r>
            <a:endParaRPr lang="en-US" sz="1700" dirty="0"/>
          </a:p>
          <a:p>
            <a:pPr>
              <a:lnSpc>
                <a:spcPct val="100000"/>
              </a:lnSpc>
              <a:spcBef>
                <a:spcPts val="0"/>
              </a:spcBef>
            </a:pPr>
            <a:endParaRPr lang="en-US" sz="1700" dirty="0">
              <a:latin typeface="Arial"/>
              <a:cs typeface="Arial"/>
            </a:endParaRPr>
          </a:p>
          <a:p>
            <a:pPr>
              <a:lnSpc>
                <a:spcPct val="100000"/>
              </a:lnSpc>
              <a:spcBef>
                <a:spcPts val="0"/>
              </a:spcBef>
            </a:pPr>
            <a:r>
              <a:rPr lang="en-US" sz="1700" dirty="0">
                <a:latin typeface="Arial"/>
                <a:cs typeface="Arial"/>
              </a:rPr>
              <a:t>If your group wants to spend more time feeding back, they might consider writing a newspaper article, create </a:t>
            </a:r>
            <a:br>
              <a:rPr lang="en-US" sz="1700" dirty="0">
                <a:latin typeface="Arial"/>
                <a:cs typeface="Arial"/>
              </a:rPr>
            </a:br>
            <a:r>
              <a:rPr lang="en-US" sz="1700" dirty="0">
                <a:latin typeface="Arial"/>
                <a:cs typeface="Arial"/>
              </a:rPr>
              <a:t>a podcast or video, take photographs, write a poem… or something else! </a:t>
            </a:r>
          </a:p>
          <a:p>
            <a:r>
              <a:rPr lang="en-US" sz="1700" dirty="0">
                <a:latin typeface="Arial"/>
                <a:cs typeface="Arial"/>
              </a:rPr>
              <a:t>Some ideas are provided on the next few slides to stimulate your thinking…</a:t>
            </a:r>
            <a:endParaRPr lang="en-US" sz="1700" dirty="0"/>
          </a:p>
        </p:txBody>
      </p:sp>
    </p:spTree>
    <p:extLst>
      <p:ext uri="{BB962C8B-B14F-4D97-AF65-F5344CB8AC3E}">
        <p14:creationId xmlns:p14="http://schemas.microsoft.com/office/powerpoint/2010/main" val="3289594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849" y="369729"/>
            <a:ext cx="11598833" cy="861774"/>
          </a:xfrm>
          <a:prstGeom prst="rect">
            <a:avLst/>
          </a:prstGeom>
          <a:noFill/>
        </p:spPr>
        <p:txBody>
          <a:bodyPr wrap="square" rtlCol="0">
            <a:spAutoFit/>
          </a:bodyPr>
          <a:lstStyle/>
          <a:p>
            <a:endParaRPr lang="en-GB" sz="3200">
              <a:solidFill>
                <a:srgbClr val="002060"/>
              </a:solidFill>
            </a:endParaRPr>
          </a:p>
          <a:p>
            <a:endParaRPr lang="en-GB"/>
          </a:p>
        </p:txBody>
      </p:sp>
      <p:sp>
        <p:nvSpPr>
          <p:cNvPr id="6" name="Content Placeholder 5">
            <a:extLst>
              <a:ext uri="{FF2B5EF4-FFF2-40B4-BE49-F238E27FC236}">
                <a16:creationId xmlns:a16="http://schemas.microsoft.com/office/drawing/2014/main" id="{EF6B9D71-FB1D-553E-A53A-AF5871AB2121}"/>
              </a:ext>
            </a:extLst>
          </p:cNvPr>
          <p:cNvSpPr>
            <a:spLocks noGrp="1"/>
          </p:cNvSpPr>
          <p:nvPr>
            <p:ph idx="11"/>
          </p:nvPr>
        </p:nvSpPr>
        <p:spPr>
          <a:xfrm>
            <a:off x="1203766" y="1331843"/>
            <a:ext cx="6846320" cy="4114216"/>
          </a:xfrm>
        </p:spPr>
        <p:txBody>
          <a:bodyPr>
            <a:normAutofit/>
          </a:bodyPr>
          <a:lstStyle/>
          <a:p>
            <a:r>
              <a:rPr lang="en-US">
                <a:solidFill>
                  <a:srgbClr val="004AAD"/>
                </a:solidFill>
              </a:rPr>
              <a:t>Task: In classes or year groups, create and record a talk show that looks at the future of Scottish Education. </a:t>
            </a:r>
          </a:p>
          <a:p>
            <a:r>
              <a:rPr lang="en-US"/>
              <a:t>Allocate roles: Talk Show Host; Panel Members (drawn from across the school community - pupils, teachers, parents support staff, janitorial staff, office staff </a:t>
            </a:r>
            <a:r>
              <a:rPr lang="en-US" err="1"/>
              <a:t>etc</a:t>
            </a:r>
            <a:r>
              <a:rPr lang="en-US"/>
              <a:t>) The remainder of participants take on the role of the 'live studio audience'.</a:t>
            </a:r>
          </a:p>
          <a:p>
            <a:r>
              <a:rPr lang="en-US"/>
              <a:t>Talk Show Host introduces the event and welcomes everyone (including those watching). The Talk Show facilitates the discussion and acts as the link between the panel members and the audience.</a:t>
            </a:r>
          </a:p>
          <a:p>
            <a:r>
              <a:rPr lang="en-US"/>
              <a:t>Talk Show Host finishes up by thanking the panel and studio audience and the people watching</a:t>
            </a:r>
          </a:p>
        </p:txBody>
      </p:sp>
      <p:sp>
        <p:nvSpPr>
          <p:cNvPr id="4" name="Title 3">
            <a:extLst>
              <a:ext uri="{FF2B5EF4-FFF2-40B4-BE49-F238E27FC236}">
                <a16:creationId xmlns:a16="http://schemas.microsoft.com/office/drawing/2014/main" id="{9663461F-53A5-E178-D27A-6E036D1271E5}"/>
              </a:ext>
            </a:extLst>
          </p:cNvPr>
          <p:cNvSpPr>
            <a:spLocks noGrp="1"/>
          </p:cNvSpPr>
          <p:nvPr>
            <p:ph type="title"/>
          </p:nvPr>
        </p:nvSpPr>
        <p:spPr/>
        <p:txBody>
          <a:bodyPr/>
          <a:lstStyle/>
          <a:p>
            <a:r>
              <a:rPr lang="en-US"/>
              <a:t>The Talk Show/Debate </a:t>
            </a:r>
          </a:p>
        </p:txBody>
      </p:sp>
      <p:pic>
        <p:nvPicPr>
          <p:cNvPr id="26" name="Picture 25">
            <a:extLst>
              <a:ext uri="{FF2B5EF4-FFF2-40B4-BE49-F238E27FC236}">
                <a16:creationId xmlns:a16="http://schemas.microsoft.com/office/drawing/2014/main" id="{88226277-3D64-1674-14A6-BFBCB25CE9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432503" y="3764755"/>
            <a:ext cx="1768968" cy="1415175"/>
          </a:xfrm>
          <a:prstGeom prst="rect">
            <a:avLst/>
          </a:prstGeom>
        </p:spPr>
      </p:pic>
      <p:pic>
        <p:nvPicPr>
          <p:cNvPr id="27" name="Picture 26">
            <a:extLst>
              <a:ext uri="{FF2B5EF4-FFF2-40B4-BE49-F238E27FC236}">
                <a16:creationId xmlns:a16="http://schemas.microsoft.com/office/drawing/2014/main" id="{EF288188-2689-716C-2068-0FAB68F202C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787435" y="332289"/>
            <a:ext cx="3187994" cy="3187994"/>
          </a:xfrm>
          <a:prstGeom prst="rect">
            <a:avLst/>
          </a:prstGeom>
        </p:spPr>
      </p:pic>
      <p:sp>
        <p:nvSpPr>
          <p:cNvPr id="28" name="TextBox 27">
            <a:extLst>
              <a:ext uri="{FF2B5EF4-FFF2-40B4-BE49-F238E27FC236}">
                <a16:creationId xmlns:a16="http://schemas.microsoft.com/office/drawing/2014/main" id="{3E89C952-497A-3547-A231-08F177596F9D}"/>
              </a:ext>
            </a:extLst>
          </p:cNvPr>
          <p:cNvSpPr txBox="1"/>
          <p:nvPr/>
        </p:nvSpPr>
        <p:spPr>
          <a:xfrm>
            <a:off x="9621398" y="847263"/>
            <a:ext cx="959529" cy="400110"/>
          </a:xfrm>
          <a:prstGeom prst="rect">
            <a:avLst/>
          </a:prstGeom>
          <a:noFill/>
        </p:spPr>
        <p:txBody>
          <a:bodyPr wrap="square" rtlCol="0">
            <a:spAutoFit/>
          </a:bodyPr>
          <a:lstStyle/>
          <a:p>
            <a:pPr algn="ctr"/>
            <a:r>
              <a:rPr lang="en-US" sz="1000" b="1" dirty="0">
                <a:solidFill>
                  <a:schemeClr val="bg1"/>
                </a:solidFill>
                <a:latin typeface="Gill Sans" panose="020B0502020104020203" pitchFamily="34" charset="-79"/>
                <a:cs typeface="Gill Sans" panose="020B0502020104020203" pitchFamily="34" charset="-79"/>
              </a:rPr>
              <a:t>Our future learning</a:t>
            </a:r>
          </a:p>
        </p:txBody>
      </p:sp>
      <p:sp>
        <p:nvSpPr>
          <p:cNvPr id="29" name="TextBox 28">
            <a:extLst>
              <a:ext uri="{FF2B5EF4-FFF2-40B4-BE49-F238E27FC236}">
                <a16:creationId xmlns:a16="http://schemas.microsoft.com/office/drawing/2014/main" id="{117EDD54-9FBB-7F12-C014-187AF11B9CCE}"/>
              </a:ext>
            </a:extLst>
          </p:cNvPr>
          <p:cNvSpPr txBox="1"/>
          <p:nvPr/>
        </p:nvSpPr>
        <p:spPr>
          <a:xfrm>
            <a:off x="10809167" y="1105335"/>
            <a:ext cx="959528" cy="400110"/>
          </a:xfrm>
          <a:prstGeom prst="rect">
            <a:avLst/>
          </a:prstGeom>
          <a:noFill/>
        </p:spPr>
        <p:txBody>
          <a:bodyPr wrap="square" rtlCol="0">
            <a:spAutoFit/>
          </a:bodyPr>
          <a:lstStyle/>
          <a:p>
            <a:pPr algn="ctr"/>
            <a:r>
              <a:rPr lang="en-US" sz="1000" b="1" dirty="0">
                <a:solidFill>
                  <a:schemeClr val="bg1"/>
                </a:solidFill>
                <a:latin typeface="Gill Sans" panose="020B0502020104020203" pitchFamily="34" charset="-79"/>
                <a:cs typeface="Gill Sans" panose="020B0502020104020203" pitchFamily="34" charset="-79"/>
              </a:rPr>
              <a:t>Our future equity</a:t>
            </a:r>
          </a:p>
        </p:txBody>
      </p:sp>
      <p:sp>
        <p:nvSpPr>
          <p:cNvPr id="30" name="TextBox 29">
            <a:extLst>
              <a:ext uri="{FF2B5EF4-FFF2-40B4-BE49-F238E27FC236}">
                <a16:creationId xmlns:a16="http://schemas.microsoft.com/office/drawing/2014/main" id="{92F60B5A-D0D8-E288-5169-E0931717CC50}"/>
              </a:ext>
            </a:extLst>
          </p:cNvPr>
          <p:cNvSpPr txBox="1"/>
          <p:nvPr/>
        </p:nvSpPr>
        <p:spPr>
          <a:xfrm>
            <a:off x="10727497" y="2537704"/>
            <a:ext cx="947947" cy="400110"/>
          </a:xfrm>
          <a:prstGeom prst="rect">
            <a:avLst/>
          </a:prstGeom>
          <a:noFill/>
        </p:spPr>
        <p:txBody>
          <a:bodyPr wrap="square" rtlCol="0">
            <a:spAutoFit/>
          </a:bodyPr>
          <a:lstStyle/>
          <a:p>
            <a:pPr algn="ctr"/>
            <a:r>
              <a:rPr lang="en-US" sz="1000" b="1" dirty="0">
                <a:solidFill>
                  <a:schemeClr val="bg1"/>
                </a:solidFill>
                <a:latin typeface="Gill Sans" panose="020B0502020104020203" pitchFamily="34" charset="-79"/>
                <a:cs typeface="Gill Sans" panose="020B0502020104020203" pitchFamily="34" charset="-79"/>
              </a:rPr>
              <a:t>Our future wellbeing</a:t>
            </a:r>
          </a:p>
        </p:txBody>
      </p:sp>
      <p:sp>
        <p:nvSpPr>
          <p:cNvPr id="31" name="TextBox 30">
            <a:extLst>
              <a:ext uri="{FF2B5EF4-FFF2-40B4-BE49-F238E27FC236}">
                <a16:creationId xmlns:a16="http://schemas.microsoft.com/office/drawing/2014/main" id="{234D935E-FD78-9A49-D043-404E88E53E70}"/>
              </a:ext>
            </a:extLst>
          </p:cNvPr>
          <p:cNvSpPr txBox="1"/>
          <p:nvPr/>
        </p:nvSpPr>
        <p:spPr>
          <a:xfrm>
            <a:off x="9474942" y="2795776"/>
            <a:ext cx="906490" cy="400110"/>
          </a:xfrm>
          <a:prstGeom prst="rect">
            <a:avLst/>
          </a:prstGeom>
          <a:noFill/>
        </p:spPr>
        <p:txBody>
          <a:bodyPr wrap="square" rtlCol="0">
            <a:spAutoFit/>
          </a:bodyPr>
          <a:lstStyle/>
          <a:p>
            <a:pPr algn="ctr"/>
            <a:r>
              <a:rPr lang="en-US" sz="1000" b="1" dirty="0">
                <a:solidFill>
                  <a:schemeClr val="bg1"/>
                </a:solidFill>
                <a:latin typeface="Gill Sans" panose="020B0502020104020203" pitchFamily="34" charset="-79"/>
                <a:cs typeface="Gill Sans" panose="020B0502020104020203" pitchFamily="34" charset="-79"/>
              </a:rPr>
              <a:t>Our future rights</a:t>
            </a:r>
          </a:p>
        </p:txBody>
      </p:sp>
      <p:sp>
        <p:nvSpPr>
          <p:cNvPr id="32" name="TextBox 31">
            <a:extLst>
              <a:ext uri="{FF2B5EF4-FFF2-40B4-BE49-F238E27FC236}">
                <a16:creationId xmlns:a16="http://schemas.microsoft.com/office/drawing/2014/main" id="{182934A3-3B98-DC63-7E0D-9E74442D58A7}"/>
              </a:ext>
            </a:extLst>
          </p:cNvPr>
          <p:cNvSpPr txBox="1"/>
          <p:nvPr/>
        </p:nvSpPr>
        <p:spPr>
          <a:xfrm>
            <a:off x="8809351" y="1740881"/>
            <a:ext cx="959528" cy="400110"/>
          </a:xfrm>
          <a:prstGeom prst="rect">
            <a:avLst/>
          </a:prstGeom>
          <a:noFill/>
        </p:spPr>
        <p:txBody>
          <a:bodyPr wrap="square" rtlCol="0">
            <a:spAutoFit/>
          </a:bodyPr>
          <a:lstStyle/>
          <a:p>
            <a:pPr algn="ctr"/>
            <a:r>
              <a:rPr lang="en-US" sz="1000" b="1" dirty="0">
                <a:solidFill>
                  <a:schemeClr val="bg1"/>
                </a:solidFill>
                <a:latin typeface="Gill Sans" panose="020B0502020104020203" pitchFamily="34" charset="-79"/>
                <a:cs typeface="Gill Sans" panose="020B0502020104020203" pitchFamily="34" charset="-79"/>
              </a:rPr>
              <a:t>Our future world</a:t>
            </a:r>
          </a:p>
        </p:txBody>
      </p:sp>
      <p:sp>
        <p:nvSpPr>
          <p:cNvPr id="33" name="TextBox 32">
            <a:extLst>
              <a:ext uri="{FF2B5EF4-FFF2-40B4-BE49-F238E27FC236}">
                <a16:creationId xmlns:a16="http://schemas.microsoft.com/office/drawing/2014/main" id="{BB123386-49B1-F7F1-3EA1-1D4AF3F5B444}"/>
              </a:ext>
            </a:extLst>
          </p:cNvPr>
          <p:cNvSpPr txBox="1"/>
          <p:nvPr/>
        </p:nvSpPr>
        <p:spPr>
          <a:xfrm>
            <a:off x="9680287" y="1790742"/>
            <a:ext cx="1651881" cy="461665"/>
          </a:xfrm>
          <a:prstGeom prst="rect">
            <a:avLst/>
          </a:prstGeom>
          <a:noFill/>
        </p:spPr>
        <p:txBody>
          <a:bodyPr wrap="square" rtlCol="0">
            <a:spAutoFit/>
          </a:bodyPr>
          <a:lstStyle/>
          <a:p>
            <a:pPr algn="ctr"/>
            <a:r>
              <a:rPr lang="en-US" sz="1200" b="1" dirty="0">
                <a:solidFill>
                  <a:srgbClr val="004AAD"/>
                </a:solidFill>
                <a:latin typeface="Gill Sans" panose="020B0502020104020203" pitchFamily="34" charset="-79"/>
                <a:cs typeface="Gill Sans" panose="020B0502020104020203" pitchFamily="34" charset="-79"/>
              </a:rPr>
              <a:t>Our future for Scottish education</a:t>
            </a:r>
          </a:p>
        </p:txBody>
      </p:sp>
    </p:spTree>
    <p:extLst>
      <p:ext uri="{BB962C8B-B14F-4D97-AF65-F5344CB8AC3E}">
        <p14:creationId xmlns:p14="http://schemas.microsoft.com/office/powerpoint/2010/main" val="1789634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849" y="369729"/>
            <a:ext cx="11598833" cy="861774"/>
          </a:xfrm>
          <a:prstGeom prst="rect">
            <a:avLst/>
          </a:prstGeom>
          <a:noFill/>
        </p:spPr>
        <p:txBody>
          <a:bodyPr wrap="square" rtlCol="0">
            <a:spAutoFit/>
          </a:bodyPr>
          <a:lstStyle/>
          <a:p>
            <a:endParaRPr lang="en-GB" sz="3200">
              <a:solidFill>
                <a:srgbClr val="002060"/>
              </a:solidFill>
            </a:endParaRPr>
          </a:p>
          <a:p>
            <a:endParaRPr lang="en-GB"/>
          </a:p>
        </p:txBody>
      </p:sp>
      <p:sp>
        <p:nvSpPr>
          <p:cNvPr id="6" name="Content Placeholder 5">
            <a:extLst>
              <a:ext uri="{FF2B5EF4-FFF2-40B4-BE49-F238E27FC236}">
                <a16:creationId xmlns:a16="http://schemas.microsoft.com/office/drawing/2014/main" id="{8A456A65-9BB8-B6A9-BAD8-8B462F30C609}"/>
              </a:ext>
            </a:extLst>
          </p:cNvPr>
          <p:cNvSpPr>
            <a:spLocks noGrp="1"/>
          </p:cNvSpPr>
          <p:nvPr>
            <p:ph idx="11"/>
          </p:nvPr>
        </p:nvSpPr>
        <p:spPr/>
        <p:txBody>
          <a:bodyPr/>
          <a:lstStyle/>
          <a:p>
            <a:r>
              <a:rPr lang="en-US">
                <a:solidFill>
                  <a:srgbClr val="004AAD"/>
                </a:solidFill>
              </a:rPr>
              <a:t>Task: Either as a whole school or spilt into participatory groups (Year groups, teaching staff, parents etc.), create a school blog on the questions set out in the National Discussion. Each blog is held within the school's website and can be added at intervals during the course of the National Discussion. </a:t>
            </a:r>
          </a:p>
        </p:txBody>
      </p:sp>
      <p:sp>
        <p:nvSpPr>
          <p:cNvPr id="2" name="Title 1">
            <a:extLst>
              <a:ext uri="{FF2B5EF4-FFF2-40B4-BE49-F238E27FC236}">
                <a16:creationId xmlns:a16="http://schemas.microsoft.com/office/drawing/2014/main" id="{C223C568-10ED-652E-B8C6-75D5E5AD04D9}"/>
              </a:ext>
            </a:extLst>
          </p:cNvPr>
          <p:cNvSpPr>
            <a:spLocks noGrp="1"/>
          </p:cNvSpPr>
          <p:nvPr>
            <p:ph type="title"/>
          </p:nvPr>
        </p:nvSpPr>
        <p:spPr/>
        <p:txBody>
          <a:bodyPr/>
          <a:lstStyle/>
          <a:p>
            <a:r>
              <a:rPr lang="en-US"/>
              <a:t>The School Blog </a:t>
            </a:r>
          </a:p>
        </p:txBody>
      </p:sp>
      <p:pic>
        <p:nvPicPr>
          <p:cNvPr id="7" name="Picture 6">
            <a:extLst>
              <a:ext uri="{FF2B5EF4-FFF2-40B4-BE49-F238E27FC236}">
                <a16:creationId xmlns:a16="http://schemas.microsoft.com/office/drawing/2014/main" id="{F286B4E8-D3EB-239F-B644-2C46E57A1B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08382" y="3727038"/>
            <a:ext cx="2100533" cy="1924157"/>
          </a:xfrm>
          <a:prstGeom prst="rect">
            <a:avLst/>
          </a:prstGeom>
        </p:spPr>
      </p:pic>
      <p:pic>
        <p:nvPicPr>
          <p:cNvPr id="3" name="Picture 2">
            <a:extLst>
              <a:ext uri="{FF2B5EF4-FFF2-40B4-BE49-F238E27FC236}">
                <a16:creationId xmlns:a16="http://schemas.microsoft.com/office/drawing/2014/main" id="{17CA9175-AD48-2A1D-874E-EB4DB595407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787435" y="332289"/>
            <a:ext cx="3187994" cy="3187994"/>
          </a:xfrm>
          <a:prstGeom prst="rect">
            <a:avLst/>
          </a:prstGeom>
        </p:spPr>
      </p:pic>
      <p:sp>
        <p:nvSpPr>
          <p:cNvPr id="4" name="TextBox 3">
            <a:extLst>
              <a:ext uri="{FF2B5EF4-FFF2-40B4-BE49-F238E27FC236}">
                <a16:creationId xmlns:a16="http://schemas.microsoft.com/office/drawing/2014/main" id="{74360D90-F62D-6234-C369-38CF3CB04696}"/>
              </a:ext>
            </a:extLst>
          </p:cNvPr>
          <p:cNvSpPr txBox="1"/>
          <p:nvPr/>
        </p:nvSpPr>
        <p:spPr>
          <a:xfrm>
            <a:off x="9621398" y="847263"/>
            <a:ext cx="959529" cy="400110"/>
          </a:xfrm>
          <a:prstGeom prst="rect">
            <a:avLst/>
          </a:prstGeom>
          <a:noFill/>
        </p:spPr>
        <p:txBody>
          <a:bodyPr wrap="square" rtlCol="0">
            <a:spAutoFit/>
          </a:bodyPr>
          <a:lstStyle/>
          <a:p>
            <a:pPr algn="ctr"/>
            <a:r>
              <a:rPr lang="en-US" sz="1000" b="1" dirty="0">
                <a:solidFill>
                  <a:schemeClr val="bg1"/>
                </a:solidFill>
                <a:latin typeface="Gill Sans" panose="020B0502020104020203" pitchFamily="34" charset="-79"/>
                <a:cs typeface="Gill Sans" panose="020B0502020104020203" pitchFamily="34" charset="-79"/>
              </a:rPr>
              <a:t>Our future learning</a:t>
            </a:r>
          </a:p>
        </p:txBody>
      </p:sp>
      <p:sp>
        <p:nvSpPr>
          <p:cNvPr id="8" name="TextBox 7">
            <a:extLst>
              <a:ext uri="{FF2B5EF4-FFF2-40B4-BE49-F238E27FC236}">
                <a16:creationId xmlns:a16="http://schemas.microsoft.com/office/drawing/2014/main" id="{4221E36B-DB62-3D48-4B91-8BAF2145A6DD}"/>
              </a:ext>
            </a:extLst>
          </p:cNvPr>
          <p:cNvSpPr txBox="1"/>
          <p:nvPr/>
        </p:nvSpPr>
        <p:spPr>
          <a:xfrm>
            <a:off x="10809167" y="1105335"/>
            <a:ext cx="959528" cy="400110"/>
          </a:xfrm>
          <a:prstGeom prst="rect">
            <a:avLst/>
          </a:prstGeom>
          <a:noFill/>
        </p:spPr>
        <p:txBody>
          <a:bodyPr wrap="square" rtlCol="0">
            <a:spAutoFit/>
          </a:bodyPr>
          <a:lstStyle/>
          <a:p>
            <a:pPr algn="ctr"/>
            <a:r>
              <a:rPr lang="en-US" sz="1000" b="1" dirty="0">
                <a:solidFill>
                  <a:schemeClr val="bg1"/>
                </a:solidFill>
                <a:latin typeface="Gill Sans" panose="020B0502020104020203" pitchFamily="34" charset="-79"/>
                <a:cs typeface="Gill Sans" panose="020B0502020104020203" pitchFamily="34" charset="-79"/>
              </a:rPr>
              <a:t>Our future equity</a:t>
            </a:r>
          </a:p>
        </p:txBody>
      </p:sp>
      <p:sp>
        <p:nvSpPr>
          <p:cNvPr id="9" name="TextBox 8">
            <a:extLst>
              <a:ext uri="{FF2B5EF4-FFF2-40B4-BE49-F238E27FC236}">
                <a16:creationId xmlns:a16="http://schemas.microsoft.com/office/drawing/2014/main" id="{65F0D843-4015-471F-911A-AC4A0F62A0CB}"/>
              </a:ext>
            </a:extLst>
          </p:cNvPr>
          <p:cNvSpPr txBox="1"/>
          <p:nvPr/>
        </p:nvSpPr>
        <p:spPr>
          <a:xfrm>
            <a:off x="10727497" y="2537704"/>
            <a:ext cx="947947" cy="400110"/>
          </a:xfrm>
          <a:prstGeom prst="rect">
            <a:avLst/>
          </a:prstGeom>
          <a:noFill/>
        </p:spPr>
        <p:txBody>
          <a:bodyPr wrap="square" rtlCol="0">
            <a:spAutoFit/>
          </a:bodyPr>
          <a:lstStyle/>
          <a:p>
            <a:pPr algn="ctr"/>
            <a:r>
              <a:rPr lang="en-US" sz="1000" b="1" dirty="0">
                <a:solidFill>
                  <a:schemeClr val="bg1"/>
                </a:solidFill>
                <a:latin typeface="Gill Sans" panose="020B0502020104020203" pitchFamily="34" charset="-79"/>
                <a:cs typeface="Gill Sans" panose="020B0502020104020203" pitchFamily="34" charset="-79"/>
              </a:rPr>
              <a:t>Our future wellbeing</a:t>
            </a:r>
          </a:p>
        </p:txBody>
      </p:sp>
      <p:sp>
        <p:nvSpPr>
          <p:cNvPr id="10" name="TextBox 9">
            <a:extLst>
              <a:ext uri="{FF2B5EF4-FFF2-40B4-BE49-F238E27FC236}">
                <a16:creationId xmlns:a16="http://schemas.microsoft.com/office/drawing/2014/main" id="{D354AABB-FB72-866A-01C0-C2C1C67081C0}"/>
              </a:ext>
            </a:extLst>
          </p:cNvPr>
          <p:cNvSpPr txBox="1"/>
          <p:nvPr/>
        </p:nvSpPr>
        <p:spPr>
          <a:xfrm>
            <a:off x="9474942" y="2795776"/>
            <a:ext cx="906490" cy="400110"/>
          </a:xfrm>
          <a:prstGeom prst="rect">
            <a:avLst/>
          </a:prstGeom>
          <a:noFill/>
        </p:spPr>
        <p:txBody>
          <a:bodyPr wrap="square" rtlCol="0">
            <a:spAutoFit/>
          </a:bodyPr>
          <a:lstStyle/>
          <a:p>
            <a:pPr algn="ctr"/>
            <a:r>
              <a:rPr lang="en-US" sz="1000" b="1" dirty="0">
                <a:solidFill>
                  <a:schemeClr val="bg1"/>
                </a:solidFill>
                <a:latin typeface="Gill Sans" panose="020B0502020104020203" pitchFamily="34" charset="-79"/>
                <a:cs typeface="Gill Sans" panose="020B0502020104020203" pitchFamily="34" charset="-79"/>
              </a:rPr>
              <a:t>Our future rights</a:t>
            </a:r>
          </a:p>
        </p:txBody>
      </p:sp>
      <p:sp>
        <p:nvSpPr>
          <p:cNvPr id="11" name="TextBox 10">
            <a:extLst>
              <a:ext uri="{FF2B5EF4-FFF2-40B4-BE49-F238E27FC236}">
                <a16:creationId xmlns:a16="http://schemas.microsoft.com/office/drawing/2014/main" id="{7827421D-6142-4445-556C-7FC6C45E68CB}"/>
              </a:ext>
            </a:extLst>
          </p:cNvPr>
          <p:cNvSpPr txBox="1"/>
          <p:nvPr/>
        </p:nvSpPr>
        <p:spPr>
          <a:xfrm>
            <a:off x="8809351" y="1740881"/>
            <a:ext cx="959528" cy="400110"/>
          </a:xfrm>
          <a:prstGeom prst="rect">
            <a:avLst/>
          </a:prstGeom>
          <a:noFill/>
        </p:spPr>
        <p:txBody>
          <a:bodyPr wrap="square" rtlCol="0">
            <a:spAutoFit/>
          </a:bodyPr>
          <a:lstStyle/>
          <a:p>
            <a:pPr algn="ctr"/>
            <a:r>
              <a:rPr lang="en-US" sz="1000" b="1" dirty="0">
                <a:solidFill>
                  <a:schemeClr val="bg1"/>
                </a:solidFill>
                <a:latin typeface="Gill Sans" panose="020B0502020104020203" pitchFamily="34" charset="-79"/>
                <a:cs typeface="Gill Sans" panose="020B0502020104020203" pitchFamily="34" charset="-79"/>
              </a:rPr>
              <a:t>Our future world</a:t>
            </a:r>
          </a:p>
        </p:txBody>
      </p:sp>
      <p:sp>
        <p:nvSpPr>
          <p:cNvPr id="12" name="TextBox 11">
            <a:extLst>
              <a:ext uri="{FF2B5EF4-FFF2-40B4-BE49-F238E27FC236}">
                <a16:creationId xmlns:a16="http://schemas.microsoft.com/office/drawing/2014/main" id="{0FE2B58C-5084-FD77-1D91-647F746F95EB}"/>
              </a:ext>
            </a:extLst>
          </p:cNvPr>
          <p:cNvSpPr txBox="1"/>
          <p:nvPr/>
        </p:nvSpPr>
        <p:spPr>
          <a:xfrm>
            <a:off x="9680287" y="1790742"/>
            <a:ext cx="1651881" cy="461665"/>
          </a:xfrm>
          <a:prstGeom prst="rect">
            <a:avLst/>
          </a:prstGeom>
          <a:noFill/>
        </p:spPr>
        <p:txBody>
          <a:bodyPr wrap="square" rtlCol="0">
            <a:spAutoFit/>
          </a:bodyPr>
          <a:lstStyle/>
          <a:p>
            <a:pPr algn="ctr"/>
            <a:r>
              <a:rPr lang="en-US" sz="1200" b="1" dirty="0">
                <a:solidFill>
                  <a:srgbClr val="004AAD"/>
                </a:solidFill>
                <a:latin typeface="Gill Sans" panose="020B0502020104020203" pitchFamily="34" charset="-79"/>
                <a:cs typeface="Gill Sans" panose="020B0502020104020203" pitchFamily="34" charset="-79"/>
              </a:rPr>
              <a:t>Our future for Scottish education</a:t>
            </a:r>
          </a:p>
        </p:txBody>
      </p:sp>
    </p:spTree>
    <p:extLst>
      <p:ext uri="{BB962C8B-B14F-4D97-AF65-F5344CB8AC3E}">
        <p14:creationId xmlns:p14="http://schemas.microsoft.com/office/powerpoint/2010/main" val="3847776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849" y="369729"/>
            <a:ext cx="11598833" cy="861774"/>
          </a:xfrm>
          <a:prstGeom prst="rect">
            <a:avLst/>
          </a:prstGeom>
          <a:noFill/>
        </p:spPr>
        <p:txBody>
          <a:bodyPr wrap="square" rtlCol="0">
            <a:spAutoFit/>
          </a:bodyPr>
          <a:lstStyle/>
          <a:p>
            <a:endParaRPr lang="en-GB" sz="3200">
              <a:solidFill>
                <a:srgbClr val="002060"/>
              </a:solidFill>
            </a:endParaRPr>
          </a:p>
          <a:p>
            <a:endParaRPr lang="en-GB"/>
          </a:p>
        </p:txBody>
      </p:sp>
      <p:sp>
        <p:nvSpPr>
          <p:cNvPr id="7" name="Content Placeholder 6">
            <a:extLst>
              <a:ext uri="{FF2B5EF4-FFF2-40B4-BE49-F238E27FC236}">
                <a16:creationId xmlns:a16="http://schemas.microsoft.com/office/drawing/2014/main" id="{380719AD-88FB-B642-D1A1-CEF12BB3477F}"/>
              </a:ext>
            </a:extLst>
          </p:cNvPr>
          <p:cNvSpPr>
            <a:spLocks noGrp="1"/>
          </p:cNvSpPr>
          <p:nvPr>
            <p:ph idx="11"/>
          </p:nvPr>
        </p:nvSpPr>
        <p:spPr>
          <a:xfrm>
            <a:off x="1203766" y="1331843"/>
            <a:ext cx="7251557" cy="4611757"/>
          </a:xfrm>
        </p:spPr>
        <p:txBody>
          <a:bodyPr vert="horz" lIns="91440" tIns="45720" rIns="91440" bIns="45720" rtlCol="0" anchor="t">
            <a:normAutofit fontScale="92500" lnSpcReduction="10000"/>
          </a:bodyPr>
          <a:lstStyle/>
          <a:p>
            <a:r>
              <a:rPr lang="en-US">
                <a:solidFill>
                  <a:srgbClr val="004AAD"/>
                </a:solidFill>
              </a:rPr>
              <a:t>Task: Researching, preparing and presenting a live/recorded news report on the </a:t>
            </a:r>
            <a:br>
              <a:rPr lang="en-US">
                <a:solidFill>
                  <a:srgbClr val="004AAD"/>
                </a:solidFill>
              </a:rPr>
            </a:br>
            <a:r>
              <a:rPr lang="en-US">
                <a:solidFill>
                  <a:srgbClr val="004AAD"/>
                </a:solidFill>
              </a:rPr>
              <a:t>National Discussion on Education. Staff and learners research the questions </a:t>
            </a:r>
            <a:br>
              <a:rPr lang="en-US">
                <a:solidFill>
                  <a:srgbClr val="004AAD"/>
                </a:solidFill>
              </a:rPr>
            </a:br>
            <a:r>
              <a:rPr lang="en-US">
                <a:solidFill>
                  <a:srgbClr val="004AAD"/>
                </a:solidFill>
              </a:rPr>
              <a:t>associated with National Discussion and prepare a news briefing. This can include: </a:t>
            </a:r>
          </a:p>
          <a:p>
            <a:pPr marL="285750" indent="-285750">
              <a:buFont typeface="Arial" panose="020B0604020202020204" pitchFamily="34" charset="0"/>
              <a:buChar char="•"/>
            </a:pPr>
            <a:r>
              <a:rPr lang="en-US" dirty="0">
                <a:latin typeface="Arial"/>
                <a:cs typeface="Arial"/>
              </a:rPr>
              <a:t>Researching the 5 </a:t>
            </a:r>
            <a:r>
              <a:rPr lang="en-US" dirty="0" err="1">
                <a:latin typeface="Arial"/>
                <a:cs typeface="Arial"/>
              </a:rPr>
              <a:t>Ws</a:t>
            </a:r>
            <a:r>
              <a:rPr lang="en-US" dirty="0">
                <a:latin typeface="Arial"/>
                <a:cs typeface="Arial"/>
              </a:rPr>
              <a:t> - Who, What, Why, Where and When - of </a:t>
            </a:r>
            <a:r>
              <a:rPr lang="en-US">
                <a:latin typeface="Arial"/>
                <a:cs typeface="Arial"/>
              </a:rPr>
              <a:t>news galhering</a:t>
            </a:r>
            <a:r>
              <a:rPr lang="en-US" dirty="0">
                <a:latin typeface="Arial"/>
                <a:cs typeface="Arial"/>
              </a:rPr>
              <a:t> </a:t>
            </a:r>
            <a:r>
              <a:rPr lang="en-US" dirty="0"/>
              <a:t/>
            </a:r>
            <a:br>
              <a:rPr lang="en-US" dirty="0"/>
            </a:br>
            <a:r>
              <a:rPr lang="en-US" dirty="0">
                <a:latin typeface="Arial"/>
                <a:cs typeface="Arial"/>
              </a:rPr>
              <a:t>(and also the Howl)</a:t>
            </a:r>
          </a:p>
          <a:p>
            <a:pPr marL="285750" indent="-285750">
              <a:buFont typeface="Arial" panose="020B0604020202020204" pitchFamily="34" charset="0"/>
              <a:buChar char="•"/>
            </a:pPr>
            <a:r>
              <a:rPr lang="en-US"/>
              <a:t>Write out questions that you would want to ask different members of the school community about the Discussion. Some of these questions will need to vary depending on who you are interviewing.</a:t>
            </a:r>
          </a:p>
          <a:p>
            <a:pPr marL="285750" indent="-285750">
              <a:buFont typeface="Arial" panose="020B0604020202020204" pitchFamily="34" charset="0"/>
              <a:buChar char="•"/>
            </a:pPr>
            <a:r>
              <a:rPr lang="en-US"/>
              <a:t>Practice/rehearse asking questions from the national discussion in pairs.</a:t>
            </a:r>
          </a:p>
          <a:p>
            <a:pPr marL="285750" indent="-285750">
              <a:buFont typeface="Arial" panose="020B0604020202020204" pitchFamily="34" charset="0"/>
              <a:buChar char="•"/>
            </a:pPr>
            <a:r>
              <a:rPr lang="en-US"/>
              <a:t>Interviewing and filming members of the school community and asking the questions.</a:t>
            </a:r>
          </a:p>
          <a:p>
            <a:pPr marL="285750" indent="-285750">
              <a:buFont typeface="Arial" panose="020B0604020202020204" pitchFamily="34" charset="0"/>
              <a:buChar char="•"/>
            </a:pPr>
            <a:r>
              <a:rPr lang="en-US"/>
              <a:t>Write out your news story: Remember </a:t>
            </a:r>
            <a:r>
              <a:rPr lang="en-US" err="1"/>
              <a:t>t.o</a:t>
            </a:r>
            <a:r>
              <a:rPr lang="en-US"/>
              <a:t> cover the 5 </a:t>
            </a:r>
            <a:r>
              <a:rPr lang="en-US" err="1"/>
              <a:t>Ws</a:t>
            </a:r>
            <a:r>
              <a:rPr lang="en-US"/>
              <a:t>: What's happening? Who is involved? Where is this happening? When is ii happening? Why 1s it happening? And be: Clear - use simple language. Concise - keep sentences short. Correct - check your facts, grammar and punctuation. When you've done that write a headline - just one short sentence explaining what the story is about. Depending on your school's social media policy and the age of your students, you may ask them to write a tweet or a Facebook post explaining the story.</a:t>
            </a:r>
          </a:p>
          <a:p>
            <a:pPr marL="285750" indent="-285750">
              <a:buFont typeface="Arial" panose="020B0604020202020204" pitchFamily="34" charset="0"/>
              <a:buChar char="•"/>
            </a:pPr>
            <a:r>
              <a:rPr lang="en-US"/>
              <a:t>Edit the material you have into a coherent news bulletin</a:t>
            </a:r>
          </a:p>
        </p:txBody>
      </p:sp>
      <p:sp>
        <p:nvSpPr>
          <p:cNvPr id="4" name="Title 3">
            <a:extLst>
              <a:ext uri="{FF2B5EF4-FFF2-40B4-BE49-F238E27FC236}">
                <a16:creationId xmlns:a16="http://schemas.microsoft.com/office/drawing/2014/main" id="{CF133213-1833-7E03-5D50-ACE27ED183E6}"/>
              </a:ext>
            </a:extLst>
          </p:cNvPr>
          <p:cNvSpPr>
            <a:spLocks noGrp="1"/>
          </p:cNvSpPr>
          <p:nvPr>
            <p:ph type="title"/>
          </p:nvPr>
        </p:nvSpPr>
        <p:spPr/>
        <p:txBody>
          <a:bodyPr/>
          <a:lstStyle/>
          <a:p>
            <a:r>
              <a:rPr lang="en-US"/>
              <a:t>Recorded News Report </a:t>
            </a:r>
          </a:p>
        </p:txBody>
      </p:sp>
      <p:pic>
        <p:nvPicPr>
          <p:cNvPr id="14" name="Picture 13">
            <a:extLst>
              <a:ext uri="{FF2B5EF4-FFF2-40B4-BE49-F238E27FC236}">
                <a16:creationId xmlns:a16="http://schemas.microsoft.com/office/drawing/2014/main" id="{8127DC74-443C-C01C-C474-54C6551C2DF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405995" y="3789766"/>
            <a:ext cx="1988014" cy="1484715"/>
          </a:xfrm>
          <a:prstGeom prst="rect">
            <a:avLst/>
          </a:prstGeom>
        </p:spPr>
      </p:pic>
      <p:pic>
        <p:nvPicPr>
          <p:cNvPr id="2" name="Picture 1">
            <a:extLst>
              <a:ext uri="{FF2B5EF4-FFF2-40B4-BE49-F238E27FC236}">
                <a16:creationId xmlns:a16="http://schemas.microsoft.com/office/drawing/2014/main" id="{CED711DB-9DBD-ADF6-5967-E70E61114A9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787435" y="332289"/>
            <a:ext cx="3187994" cy="3187994"/>
          </a:xfrm>
          <a:prstGeom prst="rect">
            <a:avLst/>
          </a:prstGeom>
        </p:spPr>
      </p:pic>
      <p:sp>
        <p:nvSpPr>
          <p:cNvPr id="3" name="TextBox 2">
            <a:extLst>
              <a:ext uri="{FF2B5EF4-FFF2-40B4-BE49-F238E27FC236}">
                <a16:creationId xmlns:a16="http://schemas.microsoft.com/office/drawing/2014/main" id="{20B11916-D093-9665-1240-2DC20702F94A}"/>
              </a:ext>
            </a:extLst>
          </p:cNvPr>
          <p:cNvSpPr txBox="1"/>
          <p:nvPr/>
        </p:nvSpPr>
        <p:spPr>
          <a:xfrm>
            <a:off x="9621398" y="847263"/>
            <a:ext cx="959529" cy="400110"/>
          </a:xfrm>
          <a:prstGeom prst="rect">
            <a:avLst/>
          </a:prstGeom>
          <a:noFill/>
        </p:spPr>
        <p:txBody>
          <a:bodyPr wrap="square" rtlCol="0">
            <a:spAutoFit/>
          </a:bodyPr>
          <a:lstStyle/>
          <a:p>
            <a:pPr algn="ctr"/>
            <a:r>
              <a:rPr lang="en-US" sz="1000" b="1" dirty="0">
                <a:solidFill>
                  <a:schemeClr val="bg1"/>
                </a:solidFill>
                <a:latin typeface="Gill Sans" panose="020B0502020104020203" pitchFamily="34" charset="-79"/>
                <a:cs typeface="Gill Sans" panose="020B0502020104020203" pitchFamily="34" charset="-79"/>
              </a:rPr>
              <a:t>Our future learning</a:t>
            </a:r>
          </a:p>
        </p:txBody>
      </p:sp>
      <p:sp>
        <p:nvSpPr>
          <p:cNvPr id="6" name="TextBox 5">
            <a:extLst>
              <a:ext uri="{FF2B5EF4-FFF2-40B4-BE49-F238E27FC236}">
                <a16:creationId xmlns:a16="http://schemas.microsoft.com/office/drawing/2014/main" id="{58A20689-2AE0-26A4-E07C-82273502EDA7}"/>
              </a:ext>
            </a:extLst>
          </p:cNvPr>
          <p:cNvSpPr txBox="1"/>
          <p:nvPr/>
        </p:nvSpPr>
        <p:spPr>
          <a:xfrm>
            <a:off x="10809167" y="1105335"/>
            <a:ext cx="959528" cy="400110"/>
          </a:xfrm>
          <a:prstGeom prst="rect">
            <a:avLst/>
          </a:prstGeom>
          <a:noFill/>
        </p:spPr>
        <p:txBody>
          <a:bodyPr wrap="square" rtlCol="0">
            <a:spAutoFit/>
          </a:bodyPr>
          <a:lstStyle/>
          <a:p>
            <a:pPr algn="ctr"/>
            <a:r>
              <a:rPr lang="en-US" sz="1000" b="1" dirty="0">
                <a:solidFill>
                  <a:schemeClr val="bg1"/>
                </a:solidFill>
                <a:latin typeface="Gill Sans" panose="020B0502020104020203" pitchFamily="34" charset="-79"/>
                <a:cs typeface="Gill Sans" panose="020B0502020104020203" pitchFamily="34" charset="-79"/>
              </a:rPr>
              <a:t>Our future equity</a:t>
            </a:r>
          </a:p>
        </p:txBody>
      </p:sp>
      <p:sp>
        <p:nvSpPr>
          <p:cNvPr id="8" name="TextBox 7">
            <a:extLst>
              <a:ext uri="{FF2B5EF4-FFF2-40B4-BE49-F238E27FC236}">
                <a16:creationId xmlns:a16="http://schemas.microsoft.com/office/drawing/2014/main" id="{4E051F8E-43AF-C11A-6B88-E256E4640219}"/>
              </a:ext>
            </a:extLst>
          </p:cNvPr>
          <p:cNvSpPr txBox="1"/>
          <p:nvPr/>
        </p:nvSpPr>
        <p:spPr>
          <a:xfrm>
            <a:off x="10727497" y="2537704"/>
            <a:ext cx="947947" cy="400110"/>
          </a:xfrm>
          <a:prstGeom prst="rect">
            <a:avLst/>
          </a:prstGeom>
          <a:noFill/>
        </p:spPr>
        <p:txBody>
          <a:bodyPr wrap="square" rtlCol="0">
            <a:spAutoFit/>
          </a:bodyPr>
          <a:lstStyle/>
          <a:p>
            <a:pPr algn="ctr"/>
            <a:r>
              <a:rPr lang="en-US" sz="1000" b="1" dirty="0">
                <a:solidFill>
                  <a:schemeClr val="bg1"/>
                </a:solidFill>
                <a:latin typeface="Gill Sans" panose="020B0502020104020203" pitchFamily="34" charset="-79"/>
                <a:cs typeface="Gill Sans" panose="020B0502020104020203" pitchFamily="34" charset="-79"/>
              </a:rPr>
              <a:t>Our future wellbeing</a:t>
            </a:r>
          </a:p>
        </p:txBody>
      </p:sp>
      <p:sp>
        <p:nvSpPr>
          <p:cNvPr id="9" name="TextBox 8">
            <a:extLst>
              <a:ext uri="{FF2B5EF4-FFF2-40B4-BE49-F238E27FC236}">
                <a16:creationId xmlns:a16="http://schemas.microsoft.com/office/drawing/2014/main" id="{72B3CC1B-EAA8-51F6-7193-6E52E0484E00}"/>
              </a:ext>
            </a:extLst>
          </p:cNvPr>
          <p:cNvSpPr txBox="1"/>
          <p:nvPr/>
        </p:nvSpPr>
        <p:spPr>
          <a:xfrm>
            <a:off x="9474942" y="2795776"/>
            <a:ext cx="906490" cy="400110"/>
          </a:xfrm>
          <a:prstGeom prst="rect">
            <a:avLst/>
          </a:prstGeom>
          <a:noFill/>
        </p:spPr>
        <p:txBody>
          <a:bodyPr wrap="square" rtlCol="0">
            <a:spAutoFit/>
          </a:bodyPr>
          <a:lstStyle/>
          <a:p>
            <a:pPr algn="ctr"/>
            <a:r>
              <a:rPr lang="en-US" sz="1000" b="1" dirty="0">
                <a:solidFill>
                  <a:schemeClr val="bg1"/>
                </a:solidFill>
                <a:latin typeface="Gill Sans" panose="020B0502020104020203" pitchFamily="34" charset="-79"/>
                <a:cs typeface="Gill Sans" panose="020B0502020104020203" pitchFamily="34" charset="-79"/>
              </a:rPr>
              <a:t>Our future rights</a:t>
            </a:r>
          </a:p>
        </p:txBody>
      </p:sp>
      <p:sp>
        <p:nvSpPr>
          <p:cNvPr id="10" name="TextBox 9">
            <a:extLst>
              <a:ext uri="{FF2B5EF4-FFF2-40B4-BE49-F238E27FC236}">
                <a16:creationId xmlns:a16="http://schemas.microsoft.com/office/drawing/2014/main" id="{7108F530-5EE9-5AAD-71EA-6E985EFAD0C6}"/>
              </a:ext>
            </a:extLst>
          </p:cNvPr>
          <p:cNvSpPr txBox="1"/>
          <p:nvPr/>
        </p:nvSpPr>
        <p:spPr>
          <a:xfrm>
            <a:off x="8809351" y="1740881"/>
            <a:ext cx="959528" cy="400110"/>
          </a:xfrm>
          <a:prstGeom prst="rect">
            <a:avLst/>
          </a:prstGeom>
          <a:noFill/>
        </p:spPr>
        <p:txBody>
          <a:bodyPr wrap="square" rtlCol="0">
            <a:spAutoFit/>
          </a:bodyPr>
          <a:lstStyle/>
          <a:p>
            <a:pPr algn="ctr"/>
            <a:r>
              <a:rPr lang="en-US" sz="1000" b="1" dirty="0">
                <a:solidFill>
                  <a:schemeClr val="bg1"/>
                </a:solidFill>
                <a:latin typeface="Gill Sans" panose="020B0502020104020203" pitchFamily="34" charset="-79"/>
                <a:cs typeface="Gill Sans" panose="020B0502020104020203" pitchFamily="34" charset="-79"/>
              </a:rPr>
              <a:t>Our future world</a:t>
            </a:r>
          </a:p>
        </p:txBody>
      </p:sp>
      <p:sp>
        <p:nvSpPr>
          <p:cNvPr id="11" name="TextBox 10">
            <a:extLst>
              <a:ext uri="{FF2B5EF4-FFF2-40B4-BE49-F238E27FC236}">
                <a16:creationId xmlns:a16="http://schemas.microsoft.com/office/drawing/2014/main" id="{E95D0206-A49F-E117-97AB-15A21A132B67}"/>
              </a:ext>
            </a:extLst>
          </p:cNvPr>
          <p:cNvSpPr txBox="1"/>
          <p:nvPr/>
        </p:nvSpPr>
        <p:spPr>
          <a:xfrm>
            <a:off x="9680287" y="1790742"/>
            <a:ext cx="1651881" cy="461665"/>
          </a:xfrm>
          <a:prstGeom prst="rect">
            <a:avLst/>
          </a:prstGeom>
          <a:noFill/>
        </p:spPr>
        <p:txBody>
          <a:bodyPr wrap="square" rtlCol="0">
            <a:spAutoFit/>
          </a:bodyPr>
          <a:lstStyle/>
          <a:p>
            <a:pPr algn="ctr"/>
            <a:r>
              <a:rPr lang="en-US" sz="1200" b="1" dirty="0">
                <a:solidFill>
                  <a:srgbClr val="004AAD"/>
                </a:solidFill>
                <a:latin typeface="Gill Sans" panose="020B0502020104020203" pitchFamily="34" charset="-79"/>
                <a:cs typeface="Gill Sans" panose="020B0502020104020203" pitchFamily="34" charset="-79"/>
              </a:rPr>
              <a:t>Our future for Scottish education</a:t>
            </a:r>
          </a:p>
        </p:txBody>
      </p:sp>
    </p:spTree>
    <p:extLst>
      <p:ext uri="{BB962C8B-B14F-4D97-AF65-F5344CB8AC3E}">
        <p14:creationId xmlns:p14="http://schemas.microsoft.com/office/powerpoint/2010/main" val="2793393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849" y="369729"/>
            <a:ext cx="11598833" cy="861774"/>
          </a:xfrm>
          <a:prstGeom prst="rect">
            <a:avLst/>
          </a:prstGeom>
          <a:noFill/>
        </p:spPr>
        <p:txBody>
          <a:bodyPr wrap="square" rtlCol="0">
            <a:spAutoFit/>
          </a:bodyPr>
          <a:lstStyle/>
          <a:p>
            <a:endParaRPr lang="en-GB" sz="3200">
              <a:solidFill>
                <a:srgbClr val="002060"/>
              </a:solidFill>
            </a:endParaRPr>
          </a:p>
          <a:p>
            <a:endParaRPr lang="en-GB"/>
          </a:p>
        </p:txBody>
      </p:sp>
      <p:sp>
        <p:nvSpPr>
          <p:cNvPr id="6" name="Content Placeholder 5">
            <a:extLst>
              <a:ext uri="{FF2B5EF4-FFF2-40B4-BE49-F238E27FC236}">
                <a16:creationId xmlns:a16="http://schemas.microsoft.com/office/drawing/2014/main" id="{1DD402B5-EE76-C1D7-3075-1800046DFEF1}"/>
              </a:ext>
            </a:extLst>
          </p:cNvPr>
          <p:cNvSpPr>
            <a:spLocks noGrp="1"/>
          </p:cNvSpPr>
          <p:nvPr>
            <p:ph idx="11"/>
          </p:nvPr>
        </p:nvSpPr>
        <p:spPr>
          <a:xfrm>
            <a:off x="1203766" y="1331842"/>
            <a:ext cx="7153156" cy="3676885"/>
          </a:xfrm>
        </p:spPr>
        <p:txBody>
          <a:bodyPr>
            <a:normAutofit/>
          </a:bodyPr>
          <a:lstStyle/>
          <a:p>
            <a:r>
              <a:rPr lang="en-US">
                <a:solidFill>
                  <a:srgbClr val="004AAD"/>
                </a:solidFill>
              </a:rPr>
              <a:t>Task: All members of the school community can participate individually or in selected groups in a podcast that focusses on the questions around the National Discussion on Education. The interviews can happen throughout the year and they can be conducted by groups of pupils and staff. </a:t>
            </a:r>
          </a:p>
          <a:p>
            <a:pPr marL="285750" indent="-285750">
              <a:buFont typeface="Arial" panose="020B0604020202020204" pitchFamily="34" charset="0"/>
              <a:buChar char="•"/>
            </a:pPr>
            <a:r>
              <a:rPr lang="en-US"/>
              <a:t>Plan out targeted individuals/groups to interview</a:t>
            </a:r>
          </a:p>
          <a:p>
            <a:pPr marL="285750" indent="-285750">
              <a:buFont typeface="Arial" panose="020B0604020202020204" pitchFamily="34" charset="0"/>
              <a:buChar char="•"/>
            </a:pPr>
            <a:r>
              <a:rPr lang="en-US"/>
              <a:t>Research and plan the questions you wish to ask - use the questions from the National Discussion</a:t>
            </a:r>
          </a:p>
          <a:p>
            <a:pPr marL="285750" indent="-285750">
              <a:buFont typeface="Arial" panose="020B0604020202020204" pitchFamily="34" charset="0"/>
              <a:buChar char="•"/>
            </a:pPr>
            <a:r>
              <a:rPr lang="en-US"/>
              <a:t>Rehearse the questions with a partner(s)</a:t>
            </a:r>
          </a:p>
          <a:p>
            <a:pPr marL="285750" indent="-285750">
              <a:buFont typeface="Arial" panose="020B0604020202020204" pitchFamily="34" charset="0"/>
              <a:buChar char="•"/>
            </a:pPr>
            <a:r>
              <a:rPr lang="en-US"/>
              <a:t>Record the podcast</a:t>
            </a:r>
          </a:p>
          <a:p>
            <a:pPr marL="285750" indent="-285750">
              <a:buFont typeface="Arial" panose="020B0604020202020204" pitchFamily="34" charset="0"/>
              <a:buChar char="•"/>
            </a:pPr>
            <a:r>
              <a:rPr lang="en-US"/>
              <a:t>Publish on school website and/or other media platforms.</a:t>
            </a:r>
          </a:p>
        </p:txBody>
      </p:sp>
      <p:sp>
        <p:nvSpPr>
          <p:cNvPr id="2" name="Title 1">
            <a:extLst>
              <a:ext uri="{FF2B5EF4-FFF2-40B4-BE49-F238E27FC236}">
                <a16:creationId xmlns:a16="http://schemas.microsoft.com/office/drawing/2014/main" id="{9EB46485-F2C5-6D54-593D-E2210B89EB91}"/>
              </a:ext>
            </a:extLst>
          </p:cNvPr>
          <p:cNvSpPr>
            <a:spLocks noGrp="1"/>
          </p:cNvSpPr>
          <p:nvPr>
            <p:ph type="title"/>
          </p:nvPr>
        </p:nvSpPr>
        <p:spPr/>
        <p:txBody>
          <a:bodyPr/>
          <a:lstStyle/>
          <a:p>
            <a:r>
              <a:rPr lang="en-US"/>
              <a:t>Podcast</a:t>
            </a:r>
          </a:p>
        </p:txBody>
      </p:sp>
      <p:pic>
        <p:nvPicPr>
          <p:cNvPr id="13" name="Picture 12">
            <a:extLst>
              <a:ext uri="{FF2B5EF4-FFF2-40B4-BE49-F238E27FC236}">
                <a16:creationId xmlns:a16="http://schemas.microsoft.com/office/drawing/2014/main" id="{1C632412-C34F-93F3-3849-15B75E60C42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657644" y="3789766"/>
            <a:ext cx="1484715" cy="1484715"/>
          </a:xfrm>
          <a:prstGeom prst="rect">
            <a:avLst/>
          </a:prstGeom>
        </p:spPr>
      </p:pic>
      <p:pic>
        <p:nvPicPr>
          <p:cNvPr id="7" name="Picture 6">
            <a:extLst>
              <a:ext uri="{FF2B5EF4-FFF2-40B4-BE49-F238E27FC236}">
                <a16:creationId xmlns:a16="http://schemas.microsoft.com/office/drawing/2014/main" id="{94914D23-E499-CE06-517C-0E1C6CA02F3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787435" y="332289"/>
            <a:ext cx="3187994" cy="3187994"/>
          </a:xfrm>
          <a:prstGeom prst="rect">
            <a:avLst/>
          </a:prstGeom>
        </p:spPr>
      </p:pic>
      <p:sp>
        <p:nvSpPr>
          <p:cNvPr id="14" name="TextBox 13">
            <a:extLst>
              <a:ext uri="{FF2B5EF4-FFF2-40B4-BE49-F238E27FC236}">
                <a16:creationId xmlns:a16="http://schemas.microsoft.com/office/drawing/2014/main" id="{4F4ADF97-D5E2-C344-A748-1A189A6C403B}"/>
              </a:ext>
            </a:extLst>
          </p:cNvPr>
          <p:cNvSpPr txBox="1"/>
          <p:nvPr/>
        </p:nvSpPr>
        <p:spPr>
          <a:xfrm>
            <a:off x="9621398" y="847263"/>
            <a:ext cx="959529" cy="400110"/>
          </a:xfrm>
          <a:prstGeom prst="rect">
            <a:avLst/>
          </a:prstGeom>
          <a:noFill/>
        </p:spPr>
        <p:txBody>
          <a:bodyPr wrap="square" rtlCol="0">
            <a:spAutoFit/>
          </a:bodyPr>
          <a:lstStyle/>
          <a:p>
            <a:pPr algn="ctr"/>
            <a:r>
              <a:rPr lang="en-US" sz="1000" b="1" dirty="0">
                <a:solidFill>
                  <a:schemeClr val="bg1"/>
                </a:solidFill>
                <a:latin typeface="Gill Sans" panose="020B0502020104020203" pitchFamily="34" charset="-79"/>
                <a:cs typeface="Gill Sans" panose="020B0502020104020203" pitchFamily="34" charset="-79"/>
              </a:rPr>
              <a:t>Our future learning</a:t>
            </a:r>
          </a:p>
        </p:txBody>
      </p:sp>
      <p:sp>
        <p:nvSpPr>
          <p:cNvPr id="15" name="TextBox 14">
            <a:extLst>
              <a:ext uri="{FF2B5EF4-FFF2-40B4-BE49-F238E27FC236}">
                <a16:creationId xmlns:a16="http://schemas.microsoft.com/office/drawing/2014/main" id="{F17613DA-D557-AA4E-94D2-3CCB00707D1B}"/>
              </a:ext>
            </a:extLst>
          </p:cNvPr>
          <p:cNvSpPr txBox="1"/>
          <p:nvPr/>
        </p:nvSpPr>
        <p:spPr>
          <a:xfrm>
            <a:off x="10809167" y="1105335"/>
            <a:ext cx="959528" cy="400110"/>
          </a:xfrm>
          <a:prstGeom prst="rect">
            <a:avLst/>
          </a:prstGeom>
          <a:noFill/>
        </p:spPr>
        <p:txBody>
          <a:bodyPr wrap="square" rtlCol="0">
            <a:spAutoFit/>
          </a:bodyPr>
          <a:lstStyle/>
          <a:p>
            <a:pPr algn="ctr"/>
            <a:r>
              <a:rPr lang="en-US" sz="1000" b="1" dirty="0">
                <a:solidFill>
                  <a:schemeClr val="bg1"/>
                </a:solidFill>
                <a:latin typeface="Gill Sans" panose="020B0502020104020203" pitchFamily="34" charset="-79"/>
                <a:cs typeface="Gill Sans" panose="020B0502020104020203" pitchFamily="34" charset="-79"/>
              </a:rPr>
              <a:t>Our future equity</a:t>
            </a:r>
          </a:p>
        </p:txBody>
      </p:sp>
      <p:sp>
        <p:nvSpPr>
          <p:cNvPr id="16" name="TextBox 15">
            <a:extLst>
              <a:ext uri="{FF2B5EF4-FFF2-40B4-BE49-F238E27FC236}">
                <a16:creationId xmlns:a16="http://schemas.microsoft.com/office/drawing/2014/main" id="{4B9E88D5-BE5B-638A-A8D6-69C837CECAE2}"/>
              </a:ext>
            </a:extLst>
          </p:cNvPr>
          <p:cNvSpPr txBox="1"/>
          <p:nvPr/>
        </p:nvSpPr>
        <p:spPr>
          <a:xfrm>
            <a:off x="10727497" y="2537704"/>
            <a:ext cx="947947" cy="400110"/>
          </a:xfrm>
          <a:prstGeom prst="rect">
            <a:avLst/>
          </a:prstGeom>
          <a:noFill/>
        </p:spPr>
        <p:txBody>
          <a:bodyPr wrap="square" rtlCol="0">
            <a:spAutoFit/>
          </a:bodyPr>
          <a:lstStyle/>
          <a:p>
            <a:pPr algn="ctr"/>
            <a:r>
              <a:rPr lang="en-US" sz="1000" b="1" dirty="0">
                <a:solidFill>
                  <a:schemeClr val="bg1"/>
                </a:solidFill>
                <a:latin typeface="Gill Sans" panose="020B0502020104020203" pitchFamily="34" charset="-79"/>
                <a:cs typeface="Gill Sans" panose="020B0502020104020203" pitchFamily="34" charset="-79"/>
              </a:rPr>
              <a:t>Our future wellbeing</a:t>
            </a:r>
          </a:p>
        </p:txBody>
      </p:sp>
      <p:sp>
        <p:nvSpPr>
          <p:cNvPr id="17" name="TextBox 16">
            <a:extLst>
              <a:ext uri="{FF2B5EF4-FFF2-40B4-BE49-F238E27FC236}">
                <a16:creationId xmlns:a16="http://schemas.microsoft.com/office/drawing/2014/main" id="{85EFB051-5BF5-77AA-B3CC-62D26D7B19E4}"/>
              </a:ext>
            </a:extLst>
          </p:cNvPr>
          <p:cNvSpPr txBox="1"/>
          <p:nvPr/>
        </p:nvSpPr>
        <p:spPr>
          <a:xfrm>
            <a:off x="9474942" y="2795776"/>
            <a:ext cx="906490" cy="400110"/>
          </a:xfrm>
          <a:prstGeom prst="rect">
            <a:avLst/>
          </a:prstGeom>
          <a:noFill/>
        </p:spPr>
        <p:txBody>
          <a:bodyPr wrap="square" rtlCol="0">
            <a:spAutoFit/>
          </a:bodyPr>
          <a:lstStyle/>
          <a:p>
            <a:pPr algn="ctr"/>
            <a:r>
              <a:rPr lang="en-US" sz="1000" b="1" dirty="0">
                <a:solidFill>
                  <a:schemeClr val="bg1"/>
                </a:solidFill>
                <a:latin typeface="Gill Sans" panose="020B0502020104020203" pitchFamily="34" charset="-79"/>
                <a:cs typeface="Gill Sans" panose="020B0502020104020203" pitchFamily="34" charset="-79"/>
              </a:rPr>
              <a:t>Our future rights</a:t>
            </a:r>
          </a:p>
        </p:txBody>
      </p:sp>
      <p:sp>
        <p:nvSpPr>
          <p:cNvPr id="18" name="TextBox 17">
            <a:extLst>
              <a:ext uri="{FF2B5EF4-FFF2-40B4-BE49-F238E27FC236}">
                <a16:creationId xmlns:a16="http://schemas.microsoft.com/office/drawing/2014/main" id="{BD9F8C63-6481-CEA6-D7F9-3BEAE2127275}"/>
              </a:ext>
            </a:extLst>
          </p:cNvPr>
          <p:cNvSpPr txBox="1"/>
          <p:nvPr/>
        </p:nvSpPr>
        <p:spPr>
          <a:xfrm>
            <a:off x="8809351" y="1740881"/>
            <a:ext cx="959528" cy="400110"/>
          </a:xfrm>
          <a:prstGeom prst="rect">
            <a:avLst/>
          </a:prstGeom>
          <a:noFill/>
        </p:spPr>
        <p:txBody>
          <a:bodyPr wrap="square" rtlCol="0">
            <a:spAutoFit/>
          </a:bodyPr>
          <a:lstStyle/>
          <a:p>
            <a:pPr algn="ctr"/>
            <a:r>
              <a:rPr lang="en-US" sz="1000" b="1" dirty="0">
                <a:solidFill>
                  <a:schemeClr val="bg1"/>
                </a:solidFill>
                <a:latin typeface="Gill Sans" panose="020B0502020104020203" pitchFamily="34" charset="-79"/>
                <a:cs typeface="Gill Sans" panose="020B0502020104020203" pitchFamily="34" charset="-79"/>
              </a:rPr>
              <a:t>Our future world</a:t>
            </a:r>
          </a:p>
        </p:txBody>
      </p:sp>
      <p:sp>
        <p:nvSpPr>
          <p:cNvPr id="19" name="TextBox 18">
            <a:extLst>
              <a:ext uri="{FF2B5EF4-FFF2-40B4-BE49-F238E27FC236}">
                <a16:creationId xmlns:a16="http://schemas.microsoft.com/office/drawing/2014/main" id="{AA35A405-5A52-825A-208F-1C42F2F42F9E}"/>
              </a:ext>
            </a:extLst>
          </p:cNvPr>
          <p:cNvSpPr txBox="1"/>
          <p:nvPr/>
        </p:nvSpPr>
        <p:spPr>
          <a:xfrm>
            <a:off x="9680287" y="1790742"/>
            <a:ext cx="1651881" cy="461665"/>
          </a:xfrm>
          <a:prstGeom prst="rect">
            <a:avLst/>
          </a:prstGeom>
          <a:noFill/>
        </p:spPr>
        <p:txBody>
          <a:bodyPr wrap="square" rtlCol="0">
            <a:spAutoFit/>
          </a:bodyPr>
          <a:lstStyle/>
          <a:p>
            <a:pPr algn="ctr"/>
            <a:r>
              <a:rPr lang="en-US" sz="1200" b="1" dirty="0">
                <a:solidFill>
                  <a:srgbClr val="004AAD"/>
                </a:solidFill>
                <a:latin typeface="Gill Sans" panose="020B0502020104020203" pitchFamily="34" charset="-79"/>
                <a:cs typeface="Gill Sans" panose="020B0502020104020203" pitchFamily="34" charset="-79"/>
              </a:rPr>
              <a:t>Our future for Scottish education</a:t>
            </a:r>
          </a:p>
        </p:txBody>
      </p:sp>
    </p:spTree>
    <p:extLst>
      <p:ext uri="{BB962C8B-B14F-4D97-AF65-F5344CB8AC3E}">
        <p14:creationId xmlns:p14="http://schemas.microsoft.com/office/powerpoint/2010/main" val="22123433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B32763FD-9542-71CA-C496-7D1418F28D20}"/>
              </a:ext>
            </a:extLst>
          </p:cNvPr>
          <p:cNvSpPr txBox="1">
            <a:spLocks/>
          </p:cNvSpPr>
          <p:nvPr/>
        </p:nvSpPr>
        <p:spPr>
          <a:xfrm>
            <a:off x="567045" y="762794"/>
            <a:ext cx="5358643" cy="569049"/>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a:solidFill>
                  <a:srgbClr val="004AAD"/>
                </a:solidFill>
              </a:rPr>
              <a:t>What happens next?</a:t>
            </a:r>
          </a:p>
        </p:txBody>
      </p:sp>
      <p:sp>
        <p:nvSpPr>
          <p:cNvPr id="9" name="Content Placeholder 3">
            <a:extLst>
              <a:ext uri="{FF2B5EF4-FFF2-40B4-BE49-F238E27FC236}">
                <a16:creationId xmlns:a16="http://schemas.microsoft.com/office/drawing/2014/main" id="{32B8586E-2F58-C637-EC60-00082A4FC323}"/>
              </a:ext>
            </a:extLst>
          </p:cNvPr>
          <p:cNvSpPr txBox="1">
            <a:spLocks/>
          </p:cNvSpPr>
          <p:nvPr/>
        </p:nvSpPr>
        <p:spPr>
          <a:xfrm>
            <a:off x="638932" y="1342843"/>
            <a:ext cx="10785281" cy="405304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latin typeface="Arial"/>
                <a:ea typeface="+mn-lt"/>
                <a:cs typeface="+mn-lt"/>
              </a:rPr>
              <a:t>Thank you for taking part in the National Discussion.</a:t>
            </a:r>
          </a:p>
          <a:p>
            <a:pPr marL="0" indent="0">
              <a:buNone/>
            </a:pPr>
            <a:endParaRPr lang="en-GB" sz="1600" dirty="0">
              <a:latin typeface="Arial"/>
              <a:ea typeface="+mn-lt"/>
              <a:cs typeface="+mn-lt"/>
            </a:endParaRPr>
          </a:p>
          <a:p>
            <a:pPr marL="0" indent="0">
              <a:buNone/>
            </a:pPr>
            <a:r>
              <a:rPr lang="en-GB" sz="1600" dirty="0">
                <a:latin typeface="Arial"/>
                <a:ea typeface="+mn-lt"/>
                <a:cs typeface="+mn-lt"/>
              </a:rPr>
              <a:t>Education plays a key role in finding solutions to global and local challenges and in making sure children’s rights are respected.  That’s why we need to listen carefully to you – whether you are a learner, parent, teacher, practitioner or someone who has an interest in the future of education. </a:t>
            </a:r>
          </a:p>
          <a:p>
            <a:pPr marL="0" indent="0">
              <a:buNone/>
            </a:pPr>
            <a:endParaRPr lang="en-GB" sz="1600" dirty="0">
              <a:latin typeface="Arial"/>
              <a:ea typeface="+mn-lt"/>
              <a:cs typeface="+mn-lt"/>
            </a:endParaRPr>
          </a:p>
          <a:p>
            <a:pPr marL="0" indent="0">
              <a:buNone/>
            </a:pPr>
            <a:r>
              <a:rPr lang="en-GB" sz="1600" dirty="0">
                <a:latin typeface="Arial"/>
                <a:ea typeface="+mn-lt"/>
                <a:cs typeface="+mn-lt"/>
              </a:rPr>
              <a:t>Your response will be independently analysed alongside all other responses to contribute to an inclusive and exciting future vision for Scottish Education.</a:t>
            </a:r>
          </a:p>
          <a:p>
            <a:pPr marL="0" indent="0">
              <a:buNone/>
            </a:pPr>
            <a:endParaRPr lang="en-GB" sz="1600" dirty="0">
              <a:latin typeface="Arial"/>
              <a:ea typeface="+mn-lt"/>
              <a:cs typeface="+mn-lt"/>
            </a:endParaRPr>
          </a:p>
          <a:p>
            <a:pPr marL="0" indent="0">
              <a:buNone/>
            </a:pPr>
            <a:r>
              <a:rPr lang="en-GB" sz="1600" dirty="0">
                <a:latin typeface="Arial"/>
                <a:ea typeface="+mn-lt"/>
                <a:cs typeface="+mn-lt"/>
              </a:rPr>
              <a:t>Follow </a:t>
            </a:r>
            <a:r>
              <a:rPr lang="en-GB" sz="1600" b="1" dirty="0">
                <a:solidFill>
                  <a:srgbClr val="004AAD"/>
                </a:solidFill>
                <a:latin typeface="Arial"/>
                <a:ea typeface="+mn-lt"/>
                <a:cs typeface="+mn-lt"/>
              </a:rPr>
              <a:t>#</a:t>
            </a:r>
            <a:r>
              <a:rPr lang="en-GB" sz="1600" b="1" dirty="0" err="1">
                <a:solidFill>
                  <a:srgbClr val="004AAD"/>
                </a:solidFill>
                <a:latin typeface="Arial"/>
                <a:ea typeface="+mn-lt"/>
                <a:cs typeface="+mn-lt"/>
              </a:rPr>
              <a:t>TalkScottishEducation</a:t>
            </a:r>
            <a:r>
              <a:rPr lang="en-GB" sz="1600" b="1" dirty="0">
                <a:solidFill>
                  <a:srgbClr val="FF0000"/>
                </a:solidFill>
                <a:latin typeface="Arial"/>
                <a:ea typeface="+mn-lt"/>
                <a:cs typeface="+mn-lt"/>
              </a:rPr>
              <a:t> </a:t>
            </a:r>
            <a:r>
              <a:rPr lang="en-GB" sz="1600" dirty="0">
                <a:latin typeface="Arial"/>
                <a:ea typeface="+mn-lt"/>
                <a:cs typeface="+mn-lt"/>
              </a:rPr>
              <a:t>on Twitter or Instagram to keep up with the discussion. </a:t>
            </a:r>
          </a:p>
          <a:p>
            <a:pPr marL="0" indent="0">
              <a:buNone/>
            </a:pPr>
            <a:endParaRPr lang="en-GB" sz="1600" dirty="0">
              <a:ea typeface="+mn-lt"/>
              <a:cs typeface="+mn-lt"/>
            </a:endParaRPr>
          </a:p>
          <a:p>
            <a:pPr marL="0" indent="0">
              <a:buNone/>
            </a:pPr>
            <a:r>
              <a:rPr lang="en-GB" sz="1600" dirty="0">
                <a:latin typeface="Arial"/>
                <a:ea typeface="+mn-lt"/>
                <a:cs typeface="+mn-lt"/>
              </a:rPr>
              <a:t>The discussion will conclude on 5th Dec 2022. We look forward to reporting back to you in Spring 2023 on the vision you've informed.</a:t>
            </a:r>
          </a:p>
        </p:txBody>
      </p:sp>
    </p:spTree>
    <p:extLst>
      <p:ext uri="{BB962C8B-B14F-4D97-AF65-F5344CB8AC3E}">
        <p14:creationId xmlns:p14="http://schemas.microsoft.com/office/powerpoint/2010/main" val="4224209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230389-B5B2-237F-E48D-EEE69EF5B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932" y="2862522"/>
            <a:ext cx="2770393" cy="1310456"/>
          </a:xfrm>
          <a:prstGeom prst="rect">
            <a:avLst/>
          </a:prstGeom>
        </p:spPr>
      </p:pic>
      <p:sp>
        <p:nvSpPr>
          <p:cNvPr id="3" name="Subtitle 2">
            <a:extLst>
              <a:ext uri="{FF2B5EF4-FFF2-40B4-BE49-F238E27FC236}">
                <a16:creationId xmlns:a16="http://schemas.microsoft.com/office/drawing/2014/main" id="{A6BEE81B-046F-6C24-9DB0-477A15326BB0}"/>
              </a:ext>
            </a:extLst>
          </p:cNvPr>
          <p:cNvSpPr txBox="1">
            <a:spLocks/>
          </p:cNvSpPr>
          <p:nvPr/>
        </p:nvSpPr>
        <p:spPr>
          <a:xfrm>
            <a:off x="340658" y="3593056"/>
            <a:ext cx="9144000" cy="31197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000"/>
              <a:t>© Crown Copyright 2022, Share and Share Alike</a:t>
            </a:r>
          </a:p>
          <a:p>
            <a:endParaRPr lang="en-GB" sz="1000"/>
          </a:p>
          <a:p>
            <a:pPr marL="0" indent="0">
              <a:buNone/>
            </a:pPr>
            <a:r>
              <a:rPr lang="en-GB" sz="1000"/>
              <a:t>This publication is licensed under the terms of the Open Government Licence v3.0 except where otherwise stated. To view this licence, visit </a:t>
            </a:r>
            <a:r>
              <a:rPr lang="en-GB" sz="1000" b="1">
                <a:hlinkClick r:id="rId3"/>
              </a:rPr>
              <a:t>nationalarchives.gov.uk/doc/open-government-licence/version/3</a:t>
            </a:r>
            <a:r>
              <a:rPr lang="en-GB" sz="1000"/>
              <a:t> or write to the Information Policy Team, The National Archives, Kew, London TW9 4DU, or email: </a:t>
            </a:r>
            <a:r>
              <a:rPr lang="en-GB" sz="1000" b="1">
                <a:hlinkClick r:id="rId4"/>
              </a:rPr>
              <a:t>psi@nationalarchives.gsi.gov.uk</a:t>
            </a:r>
            <a:r>
              <a:rPr lang="en-GB" sz="1000"/>
              <a:t>.</a:t>
            </a:r>
          </a:p>
          <a:p>
            <a:pPr marL="0" indent="0">
              <a:buNone/>
            </a:pPr>
            <a:r>
              <a:rPr lang="en-GB" sz="1000"/>
              <a:t>Where we have identified any third party copyright information you will need to obtain permission from the copyright holders concerned.</a:t>
            </a:r>
          </a:p>
          <a:p>
            <a:pPr marL="0" indent="0">
              <a:buNone/>
            </a:pPr>
            <a:r>
              <a:rPr lang="en-GB" sz="1000"/>
              <a:t>This publication is available at </a:t>
            </a:r>
            <a:r>
              <a:rPr lang="en-GB" sz="1000" b="1">
                <a:hlinkClick r:id="rId5"/>
              </a:rPr>
              <a:t>www.gov.scot</a:t>
            </a:r>
            <a:endParaRPr lang="en-GB" sz="1000"/>
          </a:p>
          <a:p>
            <a:pPr marL="0" indent="0">
              <a:buNone/>
            </a:pPr>
            <a:r>
              <a:rPr lang="en-GB" sz="1000"/>
              <a:t>Any enquiries regarding this publication should be sent to us at</a:t>
            </a:r>
          </a:p>
          <a:p>
            <a:pPr marL="0" indent="0">
              <a:spcBef>
                <a:spcPts val="0"/>
              </a:spcBef>
              <a:buNone/>
            </a:pPr>
            <a:r>
              <a:rPr lang="en-GB" sz="1000"/>
              <a:t>The Scottish Government</a:t>
            </a:r>
          </a:p>
          <a:p>
            <a:pPr marL="0" indent="0">
              <a:spcBef>
                <a:spcPts val="0"/>
              </a:spcBef>
              <a:buNone/>
            </a:pPr>
            <a:r>
              <a:rPr lang="en-GB" sz="1000"/>
              <a:t>St Andrew’s House</a:t>
            </a:r>
          </a:p>
          <a:p>
            <a:pPr marL="0" indent="0">
              <a:spcBef>
                <a:spcPts val="0"/>
              </a:spcBef>
              <a:buNone/>
            </a:pPr>
            <a:r>
              <a:rPr lang="en-GB" sz="1000"/>
              <a:t>Edinburgh</a:t>
            </a:r>
          </a:p>
          <a:p>
            <a:pPr marL="0" indent="0">
              <a:spcBef>
                <a:spcPts val="0"/>
              </a:spcBef>
              <a:buNone/>
            </a:pPr>
            <a:r>
              <a:rPr lang="en-GB" sz="1000"/>
              <a:t>EH1 3DG</a:t>
            </a:r>
          </a:p>
          <a:p>
            <a:pPr marL="0" indent="0">
              <a:buNone/>
            </a:pPr>
            <a:r>
              <a:rPr lang="en-GB" sz="1000"/>
              <a:t>ISBN: </a:t>
            </a:r>
            <a:r>
              <a:rPr lang="en-GB" sz="1000">
                <a:solidFill>
                  <a:srgbClr val="FF0000"/>
                </a:solidFill>
              </a:rPr>
              <a:t>978-1-XXXXX-XXX-X (web only)</a:t>
            </a:r>
          </a:p>
          <a:p>
            <a:pPr marL="0" indent="0">
              <a:spcBef>
                <a:spcPts val="0"/>
              </a:spcBef>
              <a:buNone/>
            </a:pPr>
            <a:r>
              <a:rPr lang="en-GB" sz="1000"/>
              <a:t>Published by The Scottish Government, September 2022</a:t>
            </a:r>
          </a:p>
          <a:p>
            <a:pPr marL="0" indent="0">
              <a:spcBef>
                <a:spcPts val="0"/>
              </a:spcBef>
              <a:buNone/>
            </a:pPr>
            <a:r>
              <a:rPr lang="en-GB" sz="1000"/>
              <a:t>Produced for The Scottish Government by APS Group Scotland, 21 Tennant Street, Edinburgh EH6 5NA</a:t>
            </a:r>
          </a:p>
          <a:p>
            <a:pPr marL="0" indent="0">
              <a:spcBef>
                <a:spcPts val="0"/>
              </a:spcBef>
              <a:buNone/>
            </a:pPr>
            <a:r>
              <a:rPr lang="en-GB" sz="1000">
                <a:solidFill>
                  <a:srgbClr val="FF0000"/>
                </a:solidFill>
              </a:rPr>
              <a:t>PPDAS XXXXXXX </a:t>
            </a:r>
            <a:r>
              <a:rPr lang="en-GB" sz="1000"/>
              <a:t>(09/22)</a:t>
            </a:r>
          </a:p>
        </p:txBody>
      </p:sp>
    </p:spTree>
    <p:extLst>
      <p:ext uri="{BB962C8B-B14F-4D97-AF65-F5344CB8AC3E}">
        <p14:creationId xmlns:p14="http://schemas.microsoft.com/office/powerpoint/2010/main" val="694878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A65C07B6-7546-467A-1912-B9CD6247D31E}"/>
              </a:ext>
            </a:extLst>
          </p:cNvPr>
          <p:cNvSpPr txBox="1">
            <a:spLocks/>
          </p:cNvSpPr>
          <p:nvPr/>
        </p:nvSpPr>
        <p:spPr>
          <a:xfrm>
            <a:off x="638932" y="762794"/>
            <a:ext cx="6923403" cy="569049"/>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a:solidFill>
                  <a:srgbClr val="004AAD"/>
                </a:solidFill>
              </a:rPr>
              <a:t>The National Discussion's Questions </a:t>
            </a:r>
          </a:p>
        </p:txBody>
      </p:sp>
      <p:sp>
        <p:nvSpPr>
          <p:cNvPr id="6" name="Content Placeholder 3">
            <a:extLst>
              <a:ext uri="{FF2B5EF4-FFF2-40B4-BE49-F238E27FC236}">
                <a16:creationId xmlns:a16="http://schemas.microsoft.com/office/drawing/2014/main" id="{1EA169D0-F269-2EA9-DAEA-13B0ABCDC456}"/>
              </a:ext>
            </a:extLst>
          </p:cNvPr>
          <p:cNvSpPr txBox="1">
            <a:spLocks/>
          </p:cNvSpPr>
          <p:nvPr/>
        </p:nvSpPr>
        <p:spPr>
          <a:xfrm>
            <a:off x="638933" y="1342843"/>
            <a:ext cx="10877564" cy="4053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The activities in this guide prepare learners to answer the national discussion's key questions.</a:t>
            </a:r>
          </a:p>
          <a:p>
            <a:pPr marL="0" indent="0">
              <a:buNone/>
            </a:pPr>
            <a:r>
              <a:rPr lang="en-GB" b="1">
                <a:solidFill>
                  <a:srgbClr val="000000"/>
                </a:solidFill>
                <a:latin typeface="Arial"/>
                <a:ea typeface="Calibri" panose="020F0502020204030204" pitchFamily="34" charset="0"/>
                <a:cs typeface="Arial"/>
              </a:rPr>
              <a:t>Key Questions</a:t>
            </a:r>
            <a:endParaRPr lang="en-GB">
              <a:solidFill>
                <a:srgbClr val="000000"/>
              </a:solidFill>
              <a:latin typeface="Arial"/>
              <a:ea typeface="Calibri" panose="020F0502020204030204" pitchFamily="34" charset="0"/>
              <a:cs typeface="Arial"/>
            </a:endParaRPr>
          </a:p>
          <a:p>
            <a:pPr marL="342900" lvl="0" indent="-342900">
              <a:spcAft>
                <a:spcPts val="0"/>
              </a:spcAft>
              <a:buFont typeface="+mj-lt"/>
              <a:buAutoNum type="arabicPeriod"/>
            </a:pPr>
            <a:r>
              <a:rPr lang="en-GB" sz="1600">
                <a:solidFill>
                  <a:srgbClr val="000000"/>
                </a:solidFill>
                <a:latin typeface="Arial"/>
                <a:ea typeface="Calibri" panose="020F0502020204030204" pitchFamily="34" charset="0"/>
                <a:cs typeface="Arial"/>
              </a:rPr>
              <a:t>What kind of education will be needed by children and young people in Scotland in the future and how do we make that a reality?</a:t>
            </a:r>
            <a:endParaRPr lang="en-US" sz="1600">
              <a:cs typeface="Calibri" panose="020F0502020204030204"/>
            </a:endParaRPr>
          </a:p>
          <a:p>
            <a:pPr marL="342900" lvl="0" indent="-342900">
              <a:spcAft>
                <a:spcPts val="0"/>
              </a:spcAft>
              <a:buFont typeface="+mj-lt"/>
              <a:buAutoNum type="arabicPeriod"/>
            </a:pPr>
            <a:r>
              <a:rPr lang="en-GB" sz="1600">
                <a:solidFill>
                  <a:srgbClr val="000000"/>
                </a:solidFill>
                <a:latin typeface="Arial"/>
                <a:ea typeface="Calibri" panose="020F0502020204030204" pitchFamily="34" charset="0"/>
                <a:cs typeface="Arial"/>
              </a:rPr>
              <a:t>How do we ensure that children and young people in Scotland feel supported in their learning in the future?</a:t>
            </a:r>
            <a:endParaRPr lang="en-GB" sz="1600">
              <a:latin typeface="Arial"/>
              <a:ea typeface="Calibri" panose="020F0502020204030204" pitchFamily="34" charset="0"/>
              <a:cs typeface="Arial"/>
            </a:endParaRPr>
          </a:p>
          <a:p>
            <a:pPr marL="342900" lvl="0" indent="-342900">
              <a:spcAft>
                <a:spcPts val="0"/>
              </a:spcAft>
              <a:buFont typeface="+mj-lt"/>
              <a:buAutoNum type="arabicPeriod"/>
            </a:pPr>
            <a:r>
              <a:rPr lang="en-GB" sz="1600">
                <a:solidFill>
                  <a:srgbClr val="000000"/>
                </a:solidFill>
                <a:latin typeface="Arial"/>
                <a:ea typeface="Calibri" panose="020F0502020204030204" pitchFamily="34" charset="0"/>
                <a:cs typeface="Arial"/>
              </a:rPr>
              <a:t>What is one thing that needs to stay and why ?</a:t>
            </a:r>
          </a:p>
          <a:p>
            <a:pPr marL="342900" lvl="0" indent="-342900">
              <a:spcAft>
                <a:spcPts val="0"/>
              </a:spcAft>
              <a:buFont typeface="+mj-lt"/>
              <a:buAutoNum type="arabicPeriod"/>
            </a:pPr>
            <a:r>
              <a:rPr lang="en-GB" sz="1600">
                <a:solidFill>
                  <a:srgbClr val="000000"/>
                </a:solidFill>
                <a:latin typeface="Arial"/>
                <a:ea typeface="Calibri" panose="020F0502020204030204" pitchFamily="34" charset="0"/>
                <a:cs typeface="Arial"/>
              </a:rPr>
              <a:t>What are the most important priorities for a future Scottish education system?</a:t>
            </a:r>
          </a:p>
          <a:p>
            <a:pPr marL="342900" lvl="0" indent="-342900">
              <a:spcAft>
                <a:spcPts val="0"/>
              </a:spcAft>
              <a:buFont typeface="+mj-lt"/>
              <a:buAutoNum type="arabicPeriod"/>
            </a:pPr>
            <a:r>
              <a:rPr lang="en-GB" sz="1600">
                <a:solidFill>
                  <a:srgbClr val="000000"/>
                </a:solidFill>
                <a:latin typeface="Arial"/>
                <a:ea typeface="Calibri" panose="020F0502020204030204" pitchFamily="34" charset="0"/>
                <a:cs typeface="Arial"/>
              </a:rPr>
              <a:t>How can we make that future vision for education a reality in Scotland?</a:t>
            </a:r>
          </a:p>
          <a:p>
            <a:pPr marL="342900" lvl="0" indent="-342900">
              <a:spcAft>
                <a:spcPts val="0"/>
              </a:spcAft>
              <a:buFont typeface="+mj-lt"/>
              <a:buAutoNum type="arabicPeriod"/>
            </a:pPr>
            <a:r>
              <a:rPr lang="en-GB" sz="1600">
                <a:solidFill>
                  <a:srgbClr val="000000"/>
                </a:solidFill>
                <a:latin typeface="Arial"/>
                <a:ea typeface="Calibri" panose="020F0502020204030204" pitchFamily="34" charset="0"/>
                <a:cs typeface="Arial"/>
              </a:rPr>
              <a:t>How can we ensure that everyone involved in education in Scotland has a say in future decisions and actions?</a:t>
            </a:r>
            <a:endParaRPr lang="en-GB" sz="1600"/>
          </a:p>
        </p:txBody>
      </p:sp>
    </p:spTree>
    <p:extLst>
      <p:ext uri="{BB962C8B-B14F-4D97-AF65-F5344CB8AC3E}">
        <p14:creationId xmlns:p14="http://schemas.microsoft.com/office/powerpoint/2010/main" val="1932078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A65C07B6-7546-467A-1912-B9CD6247D31E}"/>
              </a:ext>
            </a:extLst>
          </p:cNvPr>
          <p:cNvSpPr txBox="1">
            <a:spLocks/>
          </p:cNvSpPr>
          <p:nvPr/>
        </p:nvSpPr>
        <p:spPr>
          <a:xfrm>
            <a:off x="638932" y="762794"/>
            <a:ext cx="6923403" cy="569049"/>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a:solidFill>
                  <a:srgbClr val="004AAD"/>
                </a:solidFill>
              </a:rPr>
              <a:t>The National Discussion's Questions </a:t>
            </a:r>
          </a:p>
        </p:txBody>
      </p:sp>
      <p:sp>
        <p:nvSpPr>
          <p:cNvPr id="6" name="Content Placeholder 3">
            <a:extLst>
              <a:ext uri="{FF2B5EF4-FFF2-40B4-BE49-F238E27FC236}">
                <a16:creationId xmlns:a16="http://schemas.microsoft.com/office/drawing/2014/main" id="{1EA169D0-F269-2EA9-DAEA-13B0ABCDC456}"/>
              </a:ext>
            </a:extLst>
          </p:cNvPr>
          <p:cNvSpPr txBox="1">
            <a:spLocks/>
          </p:cNvSpPr>
          <p:nvPr/>
        </p:nvSpPr>
        <p:spPr>
          <a:xfrm>
            <a:off x="638932" y="1342843"/>
            <a:ext cx="10964063" cy="4053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ea typeface="+mn-lt"/>
                <a:cs typeface="+mn-lt"/>
              </a:rPr>
              <a:t>The guide will also help learners take an in-depth look at topics of interest to them.</a:t>
            </a:r>
            <a:r>
              <a:rPr lang="en-GB">
                <a:latin typeface="Calibri"/>
                <a:ea typeface="+mn-lt"/>
                <a:cs typeface="Calibri"/>
              </a:rPr>
              <a:t> For example:</a:t>
            </a:r>
            <a:endParaRPr lang="en-GB" b="1">
              <a:latin typeface="Arial"/>
              <a:ea typeface="+mn-lt"/>
              <a:cs typeface="Arial"/>
            </a:endParaRPr>
          </a:p>
          <a:p>
            <a:pPr marL="0" indent="0">
              <a:buNone/>
            </a:pPr>
            <a:r>
              <a:rPr lang="en-GB" b="1">
                <a:ea typeface="+mn-lt"/>
                <a:cs typeface="+mn-lt"/>
              </a:rPr>
              <a:t>Our Future Learning: </a:t>
            </a:r>
            <a:r>
              <a:rPr lang="en-GB" sz="1600">
                <a:ea typeface="+mn-lt"/>
                <a:cs typeface="+mn-lt"/>
              </a:rPr>
              <a:t>How can high quality educational experiences, teaching, and learning be best supported for children and young people in Scotland?</a:t>
            </a:r>
          </a:p>
          <a:p>
            <a:pPr marL="0" indent="0">
              <a:buNone/>
            </a:pPr>
            <a:r>
              <a:rPr lang="en-GB" b="1">
                <a:ea typeface="+mn-lt"/>
                <a:cs typeface="+mn-lt"/>
              </a:rPr>
              <a:t>Our Future Equity: </a:t>
            </a:r>
            <a:r>
              <a:rPr lang="en-GB" sz="1600">
                <a:ea typeface="+mn-lt"/>
                <a:cs typeface="+mn-lt"/>
              </a:rPr>
              <a:t>How can every child and young person’s individual needs be supported and addressed in </a:t>
            </a:r>
            <a:br>
              <a:rPr lang="en-GB" sz="1600">
                <a:ea typeface="+mn-lt"/>
                <a:cs typeface="+mn-lt"/>
              </a:rPr>
            </a:br>
            <a:r>
              <a:rPr lang="en-GB" sz="1600">
                <a:ea typeface="+mn-lt"/>
                <a:cs typeface="+mn-lt"/>
              </a:rPr>
              <a:t>the future?</a:t>
            </a:r>
          </a:p>
          <a:p>
            <a:pPr marL="0" indent="0">
              <a:buNone/>
            </a:pPr>
            <a:r>
              <a:rPr lang="en-GB" b="1">
                <a:ea typeface="+mn-lt"/>
                <a:cs typeface="+mn-lt"/>
              </a:rPr>
              <a:t>Our Future Well-Being: </a:t>
            </a:r>
            <a:r>
              <a:rPr lang="en-GB" sz="1600">
                <a:ea typeface="+mn-lt"/>
                <a:cs typeface="+mn-lt"/>
              </a:rPr>
              <a:t>How can children and young people’s mental, emotional, social, and physical wellbeing and safety be cared for and supported in the future?</a:t>
            </a:r>
          </a:p>
          <a:p>
            <a:pPr marL="0" indent="0">
              <a:buNone/>
            </a:pPr>
            <a:r>
              <a:rPr lang="en-GB" b="1">
                <a:ea typeface="+mn-lt"/>
                <a:cs typeface="+mn-lt"/>
              </a:rPr>
              <a:t>Our Future Rights: </a:t>
            </a:r>
            <a:r>
              <a:rPr lang="en-GB" sz="1600">
                <a:ea typeface="+mn-lt"/>
                <a:cs typeface="+mn-lt"/>
              </a:rPr>
              <a:t>How can the right of every child and young person to have opportunities to develop their full potential be achieved in future?</a:t>
            </a:r>
          </a:p>
          <a:p>
            <a:pPr marL="0" indent="0">
              <a:buNone/>
            </a:pPr>
            <a:r>
              <a:rPr lang="en-GB" b="1">
                <a:ea typeface="+mn-lt"/>
                <a:cs typeface="+mn-lt"/>
              </a:rPr>
              <a:t>Our Future World: </a:t>
            </a:r>
            <a:r>
              <a:rPr lang="en-GB" sz="1600">
                <a:ea typeface="+mn-lt"/>
                <a:cs typeface="+mn-lt"/>
              </a:rPr>
              <a:t>How can children and young people be helped to learn about our changing world, so they feel able to positively contribute?</a:t>
            </a:r>
          </a:p>
          <a:p>
            <a:pPr marL="0" indent="0">
              <a:buNone/>
            </a:pPr>
            <a:r>
              <a:rPr lang="en-GB" b="1">
                <a:ea typeface="+mn-lt"/>
                <a:cs typeface="+mn-lt"/>
              </a:rPr>
              <a:t>Opportunity for Additional Comments </a:t>
            </a:r>
            <a:r>
              <a:rPr lang="en-GB" sz="1600">
                <a:ea typeface="+mn-lt"/>
                <a:cs typeface="+mn-lt"/>
              </a:rPr>
              <a:t>Do you have any other comments that you would like to provide about a vision for the future of Scottish Education?</a:t>
            </a:r>
            <a:endParaRPr lang="en-GB" sz="1600"/>
          </a:p>
        </p:txBody>
      </p:sp>
    </p:spTree>
    <p:extLst>
      <p:ext uri="{BB962C8B-B14F-4D97-AF65-F5344CB8AC3E}">
        <p14:creationId xmlns:p14="http://schemas.microsoft.com/office/powerpoint/2010/main" val="229185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1EA169D0-F269-2EA9-DAEA-13B0ABCDC456}"/>
              </a:ext>
            </a:extLst>
          </p:cNvPr>
          <p:cNvSpPr txBox="1">
            <a:spLocks/>
          </p:cNvSpPr>
          <p:nvPr/>
        </p:nvSpPr>
        <p:spPr>
          <a:xfrm>
            <a:off x="1203766" y="1331843"/>
            <a:ext cx="6755378" cy="40530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4AAD"/>
                </a:solidFill>
              </a:rPr>
              <a:t>Outline</a:t>
            </a:r>
          </a:p>
          <a:p>
            <a:pPr marL="0" indent="0">
              <a:buNone/>
            </a:pPr>
            <a:r>
              <a:rPr lang="en-US" sz="1600" dirty="0">
                <a:cs typeface="Calibri"/>
              </a:rPr>
              <a:t>Facilitator-led context setting: learning &amp; the future (5 mins)</a:t>
            </a:r>
            <a:br>
              <a:rPr lang="en-US" sz="1600" dirty="0">
                <a:cs typeface="Calibri"/>
              </a:rPr>
            </a:br>
            <a:r>
              <a:rPr lang="en-US" sz="1600" dirty="0">
                <a:cs typeface="Calibri"/>
              </a:rPr>
              <a:t>Individual drawing task (5 mins)</a:t>
            </a:r>
            <a:br>
              <a:rPr lang="en-US" sz="1600" dirty="0">
                <a:cs typeface="Calibri"/>
              </a:rPr>
            </a:br>
            <a:r>
              <a:rPr lang="en-US" sz="1600" dirty="0">
                <a:cs typeface="Calibri"/>
              </a:rPr>
              <a:t>Pair &amp; Share drawings (5 mins)</a:t>
            </a:r>
            <a:br>
              <a:rPr lang="en-US" sz="1600" dirty="0">
                <a:cs typeface="Calibri"/>
              </a:rPr>
            </a:br>
            <a:r>
              <a:rPr lang="en-US" sz="1600" dirty="0">
                <a:cs typeface="Calibri"/>
              </a:rPr>
              <a:t>Facilitated discussion (10 mins)</a:t>
            </a:r>
            <a:br>
              <a:rPr lang="en-US" sz="1600" dirty="0">
                <a:cs typeface="Calibri"/>
              </a:rPr>
            </a:br>
            <a:r>
              <a:rPr lang="en-US" sz="1600" dirty="0">
                <a:cs typeface="Calibri"/>
              </a:rPr>
              <a:t>Writing vision statements (10 mins)</a:t>
            </a:r>
            <a:br>
              <a:rPr lang="en-US" sz="1600" dirty="0">
                <a:cs typeface="Calibri"/>
              </a:rPr>
            </a:br>
            <a:r>
              <a:rPr lang="en-US" sz="1600" dirty="0">
                <a:cs typeface="Calibri"/>
              </a:rPr>
              <a:t>Time to respond to survey questions (15 mins)</a:t>
            </a:r>
          </a:p>
          <a:p>
            <a:pPr marL="0" indent="0">
              <a:buNone/>
            </a:pPr>
            <a:r>
              <a:rPr lang="en-US" dirty="0">
                <a:solidFill>
                  <a:srgbClr val="004AAD"/>
                </a:solidFill>
              </a:rPr>
              <a:t>Anticipated outputs </a:t>
            </a:r>
          </a:p>
          <a:p>
            <a:pPr marL="0" indent="0">
              <a:buNone/>
            </a:pPr>
            <a:r>
              <a:rPr lang="en-US" sz="1600" dirty="0">
                <a:cs typeface="Calibri"/>
              </a:rPr>
              <a:t>Individual drawings</a:t>
            </a:r>
            <a:r>
              <a:rPr lang="en-US" sz="1600" u="sng" dirty="0">
                <a:cs typeface="Calibri"/>
              </a:rPr>
              <a:t/>
            </a:r>
            <a:br>
              <a:rPr lang="en-US" sz="1600" u="sng" dirty="0">
                <a:cs typeface="Calibri"/>
              </a:rPr>
            </a:br>
            <a:r>
              <a:rPr lang="en-US" sz="1600" dirty="0">
                <a:cs typeface="Calibri"/>
              </a:rPr>
              <a:t>Vision statements</a:t>
            </a:r>
            <a:br>
              <a:rPr lang="en-US" sz="1600" dirty="0">
                <a:cs typeface="Calibri"/>
              </a:rPr>
            </a:br>
            <a:r>
              <a:rPr lang="en-US" sz="1600" dirty="0">
                <a:cs typeface="Calibri"/>
              </a:rPr>
              <a:t>Readiness to answer the national discussion's consultation questions </a:t>
            </a:r>
          </a:p>
          <a:p>
            <a:pPr marL="0" indent="0">
              <a:buNone/>
            </a:pPr>
            <a:endParaRPr lang="en-US" sz="1600" dirty="0">
              <a:cs typeface="Calibri"/>
            </a:endParaRPr>
          </a:p>
        </p:txBody>
      </p:sp>
      <p:sp>
        <p:nvSpPr>
          <p:cNvPr id="11" name="Title 10">
            <a:extLst>
              <a:ext uri="{FF2B5EF4-FFF2-40B4-BE49-F238E27FC236}">
                <a16:creationId xmlns:a16="http://schemas.microsoft.com/office/drawing/2014/main" id="{856C684F-EA37-9FEA-AA55-10A6FDFA180E}"/>
              </a:ext>
            </a:extLst>
          </p:cNvPr>
          <p:cNvSpPr>
            <a:spLocks noGrp="1"/>
          </p:cNvSpPr>
          <p:nvPr>
            <p:ph type="title"/>
          </p:nvPr>
        </p:nvSpPr>
        <p:spPr>
          <a:xfrm>
            <a:off x="638931" y="762794"/>
            <a:ext cx="10976419" cy="569049"/>
          </a:xfrm>
        </p:spPr>
        <p:txBody>
          <a:bodyPr/>
          <a:lstStyle/>
          <a:p>
            <a:r>
              <a:rPr lang="en-US" sz="2800" dirty="0">
                <a:latin typeface="Arial"/>
                <a:cs typeface="Arial"/>
              </a:rPr>
              <a:t>Task 1:</a:t>
            </a:r>
            <a:r>
              <a:rPr lang="en-US" dirty="0">
                <a:latin typeface="Arial"/>
                <a:cs typeface="Arial"/>
              </a:rPr>
              <a:t> </a:t>
            </a:r>
            <a:r>
              <a:rPr lang="en-US" sz="2800" b="0" dirty="0">
                <a:latin typeface="Arial"/>
                <a:cs typeface="Arial"/>
              </a:rPr>
              <a:t>Draw the </a:t>
            </a:r>
            <a:r>
              <a:rPr lang="en-US" b="0" dirty="0">
                <a:latin typeface="Arial"/>
                <a:cs typeface="Arial"/>
              </a:rPr>
              <a:t>perfect place for learning in </a:t>
            </a:r>
            <a:r>
              <a:rPr lang="en-US" sz="2800" b="0" dirty="0">
                <a:latin typeface="Arial"/>
                <a:cs typeface="Arial"/>
              </a:rPr>
              <a:t>the future</a:t>
            </a:r>
            <a:r>
              <a:rPr lang="en-US" dirty="0">
                <a:latin typeface="Arial"/>
                <a:cs typeface="Arial"/>
              </a:rPr>
              <a:t> </a:t>
            </a:r>
            <a:r>
              <a:rPr lang="en-US" sz="2800" dirty="0">
                <a:latin typeface="Arial"/>
                <a:cs typeface="Arial"/>
              </a:rPr>
              <a:t>(50 mins)</a:t>
            </a:r>
          </a:p>
        </p:txBody>
      </p:sp>
    </p:spTree>
    <p:extLst>
      <p:ext uri="{BB962C8B-B14F-4D97-AF65-F5344CB8AC3E}">
        <p14:creationId xmlns:p14="http://schemas.microsoft.com/office/powerpoint/2010/main" val="754698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D054061-E4C9-C3CC-A0BF-383FEFC3696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116326" y="237321"/>
            <a:ext cx="4075674" cy="2696439"/>
          </a:xfrm>
          <a:prstGeom prst="rect">
            <a:avLst/>
          </a:prstGeom>
        </p:spPr>
      </p:pic>
      <p:pic>
        <p:nvPicPr>
          <p:cNvPr id="12" name="Picture 11">
            <a:extLst>
              <a:ext uri="{FF2B5EF4-FFF2-40B4-BE49-F238E27FC236}">
                <a16:creationId xmlns:a16="http://schemas.microsoft.com/office/drawing/2014/main" id="{3832D160-72FC-EC5E-01B4-8EC0ACD3C4A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573" y="2920313"/>
            <a:ext cx="3999641" cy="2700243"/>
          </a:xfrm>
          <a:prstGeom prst="rect">
            <a:avLst/>
          </a:prstGeom>
        </p:spPr>
      </p:pic>
      <p:pic>
        <p:nvPicPr>
          <p:cNvPr id="13" name="Picture 12">
            <a:extLst>
              <a:ext uri="{FF2B5EF4-FFF2-40B4-BE49-F238E27FC236}">
                <a16:creationId xmlns:a16="http://schemas.microsoft.com/office/drawing/2014/main" id="{CB1B5087-7A9D-3618-D72A-D8AA22A305B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012540" y="219945"/>
            <a:ext cx="4103785" cy="2696439"/>
          </a:xfrm>
          <a:prstGeom prst="rect">
            <a:avLst/>
          </a:prstGeom>
        </p:spPr>
      </p:pic>
      <p:pic>
        <p:nvPicPr>
          <p:cNvPr id="14" name="Picture 13">
            <a:extLst>
              <a:ext uri="{FF2B5EF4-FFF2-40B4-BE49-F238E27FC236}">
                <a16:creationId xmlns:a16="http://schemas.microsoft.com/office/drawing/2014/main" id="{D1CEDCFF-6956-2172-64A6-8F36ADD18469}"/>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021114" y="2924432"/>
            <a:ext cx="4120330" cy="2696439"/>
          </a:xfrm>
          <a:prstGeom prst="rect">
            <a:avLst/>
          </a:prstGeom>
        </p:spPr>
      </p:pic>
      <p:pic>
        <p:nvPicPr>
          <p:cNvPr id="15" name="Picture 14">
            <a:extLst>
              <a:ext uri="{FF2B5EF4-FFF2-40B4-BE49-F238E27FC236}">
                <a16:creationId xmlns:a16="http://schemas.microsoft.com/office/drawing/2014/main" id="{D42D6256-163C-43C2-18FC-33529979DC19}"/>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8116326" y="2924432"/>
            <a:ext cx="4092899" cy="2696439"/>
          </a:xfrm>
          <a:prstGeom prst="rect">
            <a:avLst/>
          </a:prstGeom>
        </p:spPr>
      </p:pic>
      <p:sp>
        <p:nvSpPr>
          <p:cNvPr id="4" name="Text Placeholder 3">
            <a:extLst>
              <a:ext uri="{FF2B5EF4-FFF2-40B4-BE49-F238E27FC236}">
                <a16:creationId xmlns:a16="http://schemas.microsoft.com/office/drawing/2014/main" id="{5719240D-92E5-5CDA-46C9-F9BB287363C2}"/>
              </a:ext>
            </a:extLst>
          </p:cNvPr>
          <p:cNvSpPr>
            <a:spLocks noGrp="1"/>
          </p:cNvSpPr>
          <p:nvPr>
            <p:ph type="body" idx="1"/>
          </p:nvPr>
        </p:nvSpPr>
        <p:spPr/>
        <p:txBody>
          <a:bodyPr/>
          <a:lstStyle/>
          <a:p>
            <a:r>
              <a:rPr lang="en-US" sz="2000" b="0"/>
              <a:t>The future?</a:t>
            </a:r>
          </a:p>
          <a:p>
            <a:endParaRPr lang="en-US"/>
          </a:p>
          <a:p>
            <a:endParaRPr lang="en-US"/>
          </a:p>
        </p:txBody>
      </p:sp>
      <p:sp>
        <p:nvSpPr>
          <p:cNvPr id="26" name="Rounded Rectangular Callout 1">
            <a:extLst>
              <a:ext uri="{FF2B5EF4-FFF2-40B4-BE49-F238E27FC236}">
                <a16:creationId xmlns:a16="http://schemas.microsoft.com/office/drawing/2014/main" id="{B107B3D8-AB0E-4E4A-F325-8517058F11D5}"/>
              </a:ext>
            </a:extLst>
          </p:cNvPr>
          <p:cNvSpPr/>
          <p:nvPr/>
        </p:nvSpPr>
        <p:spPr>
          <a:xfrm>
            <a:off x="8615134" y="5395287"/>
            <a:ext cx="2990101"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600" b="1">
              <a:solidFill>
                <a:srgbClr val="004AAD"/>
              </a:solidFill>
              <a:latin typeface="Comic Sans MS" panose="030F0902030302020204" pitchFamily="66" charset="0"/>
            </a:endParaRPr>
          </a:p>
        </p:txBody>
      </p:sp>
      <p:sp>
        <p:nvSpPr>
          <p:cNvPr id="27" name="TextBox 26">
            <a:extLst>
              <a:ext uri="{FF2B5EF4-FFF2-40B4-BE49-F238E27FC236}">
                <a16:creationId xmlns:a16="http://schemas.microsoft.com/office/drawing/2014/main" id="{429F4655-BA33-CCE8-43C4-6F60B5E2C462}"/>
              </a:ext>
            </a:extLst>
          </p:cNvPr>
          <p:cNvSpPr txBox="1"/>
          <p:nvPr/>
        </p:nvSpPr>
        <p:spPr>
          <a:xfrm>
            <a:off x="8628431" y="5916541"/>
            <a:ext cx="2990101" cy="323165"/>
          </a:xfrm>
          <a:prstGeom prst="rect">
            <a:avLst/>
          </a:prstGeom>
          <a:noFill/>
        </p:spPr>
        <p:txBody>
          <a:bodyPr wrap="square" anchor="ctr">
            <a:spAutoFit/>
          </a:bodyPr>
          <a:lstStyle/>
          <a:p>
            <a:pPr algn="ctr"/>
            <a:r>
              <a:rPr lang="en-US" sz="1500" b="1">
                <a:solidFill>
                  <a:srgbClr val="004AAD"/>
                </a:solidFill>
                <a:latin typeface="Arial" panose="020B0604020202020204" pitchFamily="34" charset="0"/>
                <a:cs typeface="Arial" panose="020B0604020202020204" pitchFamily="34" charset="0"/>
              </a:rPr>
              <a:t> #</a:t>
            </a:r>
            <a:r>
              <a:rPr lang="en-US" sz="1500" b="1" err="1">
                <a:solidFill>
                  <a:srgbClr val="004AAD"/>
                </a:solidFill>
                <a:latin typeface="Arial" panose="020B0604020202020204" pitchFamily="34" charset="0"/>
                <a:cs typeface="Arial" panose="020B0604020202020204" pitchFamily="34" charset="0"/>
              </a:rPr>
              <a:t>TalkScottishEducation</a:t>
            </a:r>
            <a:endParaRPr lang="en-US" sz="1500" b="1">
              <a:solidFill>
                <a:srgbClr val="004AA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81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See 55 of the earliest automobiles ever manufactured - Click Americana">
            <a:extLst>
              <a:ext uri="{FF2B5EF4-FFF2-40B4-BE49-F238E27FC236}">
                <a16:creationId xmlns:a16="http://schemas.microsoft.com/office/drawing/2014/main" id="{6CDE5F1C-3B54-9F84-2FE8-24F1E2AA38A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1997" y="1232989"/>
            <a:ext cx="3291970" cy="219601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5719240D-92E5-5CDA-46C9-F9BB287363C2}"/>
              </a:ext>
            </a:extLst>
          </p:cNvPr>
          <p:cNvSpPr>
            <a:spLocks noGrp="1"/>
          </p:cNvSpPr>
          <p:nvPr>
            <p:ph type="body" idx="4294967295"/>
          </p:nvPr>
        </p:nvSpPr>
        <p:spPr>
          <a:xfrm>
            <a:off x="621997" y="756859"/>
            <a:ext cx="10742255" cy="569049"/>
          </a:xfrm>
        </p:spPr>
        <p:txBody>
          <a:bodyPr anchor="t">
            <a:noAutofit/>
          </a:bodyPr>
          <a:lstStyle/>
          <a:p>
            <a:r>
              <a:rPr lang="en-US" sz="2000" b="0">
                <a:solidFill>
                  <a:srgbClr val="004AAD"/>
                </a:solidFill>
              </a:rPr>
              <a:t>Prompts – Thinking about the future</a:t>
            </a:r>
          </a:p>
        </p:txBody>
      </p:sp>
      <p:sp>
        <p:nvSpPr>
          <p:cNvPr id="5" name="Striped Right Arrow 4">
            <a:extLst>
              <a:ext uri="{FF2B5EF4-FFF2-40B4-BE49-F238E27FC236}">
                <a16:creationId xmlns:a16="http://schemas.microsoft.com/office/drawing/2014/main" id="{3032ECA9-7A50-5BD2-D3C5-B5000BCB509B}"/>
              </a:ext>
            </a:extLst>
          </p:cNvPr>
          <p:cNvSpPr/>
          <p:nvPr/>
        </p:nvSpPr>
        <p:spPr>
          <a:xfrm>
            <a:off x="7688071" y="2244163"/>
            <a:ext cx="316652" cy="363828"/>
          </a:xfrm>
          <a:prstGeom prst="stripedRightArrow">
            <a:avLst/>
          </a:prstGeom>
          <a:solidFill>
            <a:srgbClr val="004AA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riped Right Arrow 10">
            <a:extLst>
              <a:ext uri="{FF2B5EF4-FFF2-40B4-BE49-F238E27FC236}">
                <a16:creationId xmlns:a16="http://schemas.microsoft.com/office/drawing/2014/main" id="{96F0FBC0-A0F7-364C-5B67-8D747228EF6F}"/>
              </a:ext>
            </a:extLst>
          </p:cNvPr>
          <p:cNvSpPr/>
          <p:nvPr/>
        </p:nvSpPr>
        <p:spPr>
          <a:xfrm>
            <a:off x="3979187" y="2244163"/>
            <a:ext cx="316652" cy="363828"/>
          </a:xfrm>
          <a:prstGeom prst="stripedRightArrow">
            <a:avLst/>
          </a:prstGeom>
          <a:solidFill>
            <a:srgbClr val="004AA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riped Right Arrow 14">
            <a:extLst>
              <a:ext uri="{FF2B5EF4-FFF2-40B4-BE49-F238E27FC236}">
                <a16:creationId xmlns:a16="http://schemas.microsoft.com/office/drawing/2014/main" id="{D98514D1-625B-76C6-4B86-D8998D84564B}"/>
              </a:ext>
            </a:extLst>
          </p:cNvPr>
          <p:cNvSpPr/>
          <p:nvPr/>
        </p:nvSpPr>
        <p:spPr>
          <a:xfrm>
            <a:off x="7688071" y="4347255"/>
            <a:ext cx="316652" cy="363828"/>
          </a:xfrm>
          <a:prstGeom prst="stripedRightArrow">
            <a:avLst/>
          </a:prstGeom>
          <a:solidFill>
            <a:srgbClr val="004AA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riped Right Arrow 15">
            <a:extLst>
              <a:ext uri="{FF2B5EF4-FFF2-40B4-BE49-F238E27FC236}">
                <a16:creationId xmlns:a16="http://schemas.microsoft.com/office/drawing/2014/main" id="{64EFB0D4-9BF1-0F14-2049-E94925E722E6}"/>
              </a:ext>
            </a:extLst>
          </p:cNvPr>
          <p:cNvSpPr/>
          <p:nvPr/>
        </p:nvSpPr>
        <p:spPr>
          <a:xfrm>
            <a:off x="3979187" y="4347255"/>
            <a:ext cx="316652" cy="363828"/>
          </a:xfrm>
          <a:prstGeom prst="stripedRightArrow">
            <a:avLst/>
          </a:prstGeom>
          <a:solidFill>
            <a:srgbClr val="004AA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a:extLst>
              <a:ext uri="{FF2B5EF4-FFF2-40B4-BE49-F238E27FC236}">
                <a16:creationId xmlns:a16="http://schemas.microsoft.com/office/drawing/2014/main" id="{729A413F-92BC-9DD5-5950-4D891F4F650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4352749" y="1232989"/>
            <a:ext cx="3291970" cy="219601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E574D5DF-2F4E-1DCC-0588-75B96F9E6AE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8069943" y="1232989"/>
            <a:ext cx="3291970" cy="219601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87F8BAAE-A316-FF3B-1CE5-947E8C71EEA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p:blipFill>
        <p:spPr bwMode="auto">
          <a:xfrm>
            <a:off x="621997" y="3465346"/>
            <a:ext cx="3291970" cy="219601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8BF11AE5-128F-2093-33BF-5F8C0F11CB3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p:blipFill>
        <p:spPr bwMode="auto">
          <a:xfrm>
            <a:off x="4352749" y="3613077"/>
            <a:ext cx="3291970" cy="219601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9CA3AE86-C548-0B09-8B8D-03A9EC8EECA8}"/>
              </a:ext>
            </a:extLst>
          </p:cNvPr>
          <p:cNvSpPr/>
          <p:nvPr/>
        </p:nvSpPr>
        <p:spPr>
          <a:xfrm>
            <a:off x="8069943" y="3613077"/>
            <a:ext cx="3291970" cy="21960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2" descr="File:Question mark.png - Wikimedia Commons">
            <a:extLst>
              <a:ext uri="{FF2B5EF4-FFF2-40B4-BE49-F238E27FC236}">
                <a16:creationId xmlns:a16="http://schemas.microsoft.com/office/drawing/2014/main" id="{D6D573CF-FEF2-F436-37FD-F4D712F22002}"/>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l="-52314" r="-53164"/>
          <a:stretch/>
        </p:blipFill>
        <p:spPr bwMode="auto">
          <a:xfrm>
            <a:off x="8083501" y="3703922"/>
            <a:ext cx="3278412" cy="201432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a:extLst>
              <a:ext uri="{FF2B5EF4-FFF2-40B4-BE49-F238E27FC236}">
                <a16:creationId xmlns:a16="http://schemas.microsoft.com/office/drawing/2014/main" id="{DBBB830C-A755-EC11-F183-D206086268D9}"/>
              </a:ext>
            </a:extLst>
          </p:cNvPr>
          <p:cNvSpPr/>
          <p:nvPr/>
        </p:nvSpPr>
        <p:spPr>
          <a:xfrm flipH="1">
            <a:off x="658413" y="5406173"/>
            <a:ext cx="2985687" cy="1018810"/>
          </a:xfrm>
          <a:custGeom>
            <a:avLst/>
            <a:gdLst>
              <a:gd name="connsiteX0" fmla="*/ 0 w 2984203"/>
              <a:gd name="connsiteY0" fmla="*/ 112235 h 673395"/>
              <a:gd name="connsiteX1" fmla="*/ 112235 w 2984203"/>
              <a:gd name="connsiteY1" fmla="*/ 0 h 673395"/>
              <a:gd name="connsiteX2" fmla="*/ 1740785 w 2984203"/>
              <a:gd name="connsiteY2" fmla="*/ 0 h 673395"/>
              <a:gd name="connsiteX3" fmla="*/ 2103565 w 2984203"/>
              <a:gd name="connsiteY3" fmla="*/ -338401 h 673395"/>
              <a:gd name="connsiteX4" fmla="*/ 2486836 w 2984203"/>
              <a:gd name="connsiteY4" fmla="*/ 0 h 673395"/>
              <a:gd name="connsiteX5" fmla="*/ 2871968 w 2984203"/>
              <a:gd name="connsiteY5" fmla="*/ 0 h 673395"/>
              <a:gd name="connsiteX6" fmla="*/ 2984203 w 2984203"/>
              <a:gd name="connsiteY6" fmla="*/ 112235 h 673395"/>
              <a:gd name="connsiteX7" fmla="*/ 2984203 w 2984203"/>
              <a:gd name="connsiteY7" fmla="*/ 112233 h 673395"/>
              <a:gd name="connsiteX8" fmla="*/ 2984203 w 2984203"/>
              <a:gd name="connsiteY8" fmla="*/ 112233 h 673395"/>
              <a:gd name="connsiteX9" fmla="*/ 2984203 w 2984203"/>
              <a:gd name="connsiteY9" fmla="*/ 280581 h 673395"/>
              <a:gd name="connsiteX10" fmla="*/ 2984203 w 2984203"/>
              <a:gd name="connsiteY10" fmla="*/ 561160 h 673395"/>
              <a:gd name="connsiteX11" fmla="*/ 2871968 w 2984203"/>
              <a:gd name="connsiteY11" fmla="*/ 673395 h 673395"/>
              <a:gd name="connsiteX12" fmla="*/ 2486836 w 2984203"/>
              <a:gd name="connsiteY12" fmla="*/ 673395 h 673395"/>
              <a:gd name="connsiteX13" fmla="*/ 1740785 w 2984203"/>
              <a:gd name="connsiteY13" fmla="*/ 673395 h 673395"/>
              <a:gd name="connsiteX14" fmla="*/ 1740785 w 2984203"/>
              <a:gd name="connsiteY14" fmla="*/ 673395 h 673395"/>
              <a:gd name="connsiteX15" fmla="*/ 112235 w 2984203"/>
              <a:gd name="connsiteY15" fmla="*/ 673395 h 673395"/>
              <a:gd name="connsiteX16" fmla="*/ 0 w 2984203"/>
              <a:gd name="connsiteY16" fmla="*/ 561160 h 673395"/>
              <a:gd name="connsiteX17" fmla="*/ 0 w 2984203"/>
              <a:gd name="connsiteY17" fmla="*/ 280581 h 673395"/>
              <a:gd name="connsiteX18" fmla="*/ 0 w 2984203"/>
              <a:gd name="connsiteY18" fmla="*/ 112233 h 673395"/>
              <a:gd name="connsiteX19" fmla="*/ 0 w 2984203"/>
              <a:gd name="connsiteY19" fmla="*/ 112233 h 673395"/>
              <a:gd name="connsiteX20" fmla="*/ 0 w 2984203"/>
              <a:gd name="connsiteY20" fmla="*/ 112235 h 673395"/>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486836 w 2984203"/>
              <a:gd name="connsiteY4" fmla="*/ 338401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36 h 1011796"/>
              <a:gd name="connsiteX1" fmla="*/ 112235 w 2984203"/>
              <a:gd name="connsiteY1" fmla="*/ 338401 h 1011796"/>
              <a:gd name="connsiteX2" fmla="*/ 1740785 w 2984203"/>
              <a:gd name="connsiteY2" fmla="*/ 338401 h 1011796"/>
              <a:gd name="connsiteX3" fmla="*/ 2103565 w 2984203"/>
              <a:gd name="connsiteY3" fmla="*/ 0 h 1011796"/>
              <a:gd name="connsiteX4" fmla="*/ 2255724 w 2984203"/>
              <a:gd name="connsiteY4" fmla="*/ 343426 h 1011796"/>
              <a:gd name="connsiteX5" fmla="*/ 2871968 w 2984203"/>
              <a:gd name="connsiteY5" fmla="*/ 338401 h 1011796"/>
              <a:gd name="connsiteX6" fmla="*/ 2984203 w 2984203"/>
              <a:gd name="connsiteY6" fmla="*/ 450636 h 1011796"/>
              <a:gd name="connsiteX7" fmla="*/ 2984203 w 2984203"/>
              <a:gd name="connsiteY7" fmla="*/ 450634 h 1011796"/>
              <a:gd name="connsiteX8" fmla="*/ 2984203 w 2984203"/>
              <a:gd name="connsiteY8" fmla="*/ 450634 h 1011796"/>
              <a:gd name="connsiteX9" fmla="*/ 2984203 w 2984203"/>
              <a:gd name="connsiteY9" fmla="*/ 618982 h 1011796"/>
              <a:gd name="connsiteX10" fmla="*/ 2984203 w 2984203"/>
              <a:gd name="connsiteY10" fmla="*/ 899561 h 1011796"/>
              <a:gd name="connsiteX11" fmla="*/ 2871968 w 2984203"/>
              <a:gd name="connsiteY11" fmla="*/ 1011796 h 1011796"/>
              <a:gd name="connsiteX12" fmla="*/ 2486836 w 2984203"/>
              <a:gd name="connsiteY12" fmla="*/ 1011796 h 1011796"/>
              <a:gd name="connsiteX13" fmla="*/ 1740785 w 2984203"/>
              <a:gd name="connsiteY13" fmla="*/ 1011796 h 1011796"/>
              <a:gd name="connsiteX14" fmla="*/ 1740785 w 2984203"/>
              <a:gd name="connsiteY14" fmla="*/ 1011796 h 1011796"/>
              <a:gd name="connsiteX15" fmla="*/ 112235 w 2984203"/>
              <a:gd name="connsiteY15" fmla="*/ 1011796 h 1011796"/>
              <a:gd name="connsiteX16" fmla="*/ 0 w 2984203"/>
              <a:gd name="connsiteY16" fmla="*/ 899561 h 1011796"/>
              <a:gd name="connsiteX17" fmla="*/ 0 w 2984203"/>
              <a:gd name="connsiteY17" fmla="*/ 618982 h 1011796"/>
              <a:gd name="connsiteX18" fmla="*/ 0 w 2984203"/>
              <a:gd name="connsiteY18" fmla="*/ 450634 h 1011796"/>
              <a:gd name="connsiteX19" fmla="*/ 0 w 2984203"/>
              <a:gd name="connsiteY19" fmla="*/ 450634 h 1011796"/>
              <a:gd name="connsiteX20" fmla="*/ 0 w 2984203"/>
              <a:gd name="connsiteY20" fmla="*/ 450636 h 1011796"/>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871968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618996 h 1011810"/>
              <a:gd name="connsiteX10" fmla="*/ 2984203 w 2984203"/>
              <a:gd name="connsiteY10" fmla="*/ 899575 h 1011810"/>
              <a:gd name="connsiteX11" fmla="*/ 2871968 w 2984203"/>
              <a:gd name="connsiteY11" fmla="*/ 1011810 h 1011810"/>
              <a:gd name="connsiteX12" fmla="*/ 2486836 w 2984203"/>
              <a:gd name="connsiteY12" fmla="*/ 1011810 h 1011810"/>
              <a:gd name="connsiteX13" fmla="*/ 1740785 w 2984203"/>
              <a:gd name="connsiteY13" fmla="*/ 1011810 h 1011810"/>
              <a:gd name="connsiteX14" fmla="*/ 1740785 w 2984203"/>
              <a:gd name="connsiteY14" fmla="*/ 1011810 h 1011810"/>
              <a:gd name="connsiteX15" fmla="*/ 112235 w 2984203"/>
              <a:gd name="connsiteY15" fmla="*/ 1011810 h 1011810"/>
              <a:gd name="connsiteX16" fmla="*/ 0 w 2984203"/>
              <a:gd name="connsiteY16" fmla="*/ 899575 h 1011810"/>
              <a:gd name="connsiteX17" fmla="*/ 0 w 2984203"/>
              <a:gd name="connsiteY17" fmla="*/ 618996 h 1011810"/>
              <a:gd name="connsiteX18" fmla="*/ 0 w 2984203"/>
              <a:gd name="connsiteY18" fmla="*/ 450648 h 1011810"/>
              <a:gd name="connsiteX19" fmla="*/ 0 w 2984203"/>
              <a:gd name="connsiteY19" fmla="*/ 450648 h 1011810"/>
              <a:gd name="connsiteX20" fmla="*/ 0 w 2984203"/>
              <a:gd name="connsiteY20"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450648 h 1011810"/>
              <a:gd name="connsiteX9" fmla="*/ 2984203 w 2984203"/>
              <a:gd name="connsiteY9" fmla="*/ 899575 h 1011810"/>
              <a:gd name="connsiteX10" fmla="*/ 2871968 w 2984203"/>
              <a:gd name="connsiteY10" fmla="*/ 1011810 h 1011810"/>
              <a:gd name="connsiteX11" fmla="*/ 2486836 w 2984203"/>
              <a:gd name="connsiteY11" fmla="*/ 1011810 h 1011810"/>
              <a:gd name="connsiteX12" fmla="*/ 1740785 w 2984203"/>
              <a:gd name="connsiteY12" fmla="*/ 1011810 h 1011810"/>
              <a:gd name="connsiteX13" fmla="*/ 1740785 w 2984203"/>
              <a:gd name="connsiteY13" fmla="*/ 1011810 h 1011810"/>
              <a:gd name="connsiteX14" fmla="*/ 112235 w 2984203"/>
              <a:gd name="connsiteY14" fmla="*/ 1011810 h 1011810"/>
              <a:gd name="connsiteX15" fmla="*/ 0 w 2984203"/>
              <a:gd name="connsiteY15" fmla="*/ 899575 h 1011810"/>
              <a:gd name="connsiteX16" fmla="*/ 0 w 2984203"/>
              <a:gd name="connsiteY16" fmla="*/ 618996 h 1011810"/>
              <a:gd name="connsiteX17" fmla="*/ 0 w 2984203"/>
              <a:gd name="connsiteY17" fmla="*/ 450648 h 1011810"/>
              <a:gd name="connsiteX18" fmla="*/ 0 w 2984203"/>
              <a:gd name="connsiteY18" fmla="*/ 450648 h 1011810"/>
              <a:gd name="connsiteX19" fmla="*/ 0 w 2984203"/>
              <a:gd name="connsiteY19" fmla="*/ 450650 h 1011810"/>
              <a:gd name="connsiteX0" fmla="*/ 0 w 3396186"/>
              <a:gd name="connsiteY0" fmla="*/ 450650 h 1011810"/>
              <a:gd name="connsiteX1" fmla="*/ 112235 w 3396186"/>
              <a:gd name="connsiteY1" fmla="*/ 338415 h 1011810"/>
              <a:gd name="connsiteX2" fmla="*/ 1740785 w 3396186"/>
              <a:gd name="connsiteY2" fmla="*/ 338415 h 1011810"/>
              <a:gd name="connsiteX3" fmla="*/ 2103565 w 3396186"/>
              <a:gd name="connsiteY3" fmla="*/ 14 h 1011810"/>
              <a:gd name="connsiteX4" fmla="*/ 2255724 w 3396186"/>
              <a:gd name="connsiteY4" fmla="*/ 343440 h 1011810"/>
              <a:gd name="connsiteX5" fmla="*/ 2665976 w 3396186"/>
              <a:gd name="connsiteY5" fmla="*/ 338415 h 1011810"/>
              <a:gd name="connsiteX6" fmla="*/ 2984203 w 3396186"/>
              <a:gd name="connsiteY6" fmla="*/ 450650 h 1011810"/>
              <a:gd name="connsiteX7" fmla="*/ 2984203 w 3396186"/>
              <a:gd name="connsiteY7" fmla="*/ 450648 h 1011810"/>
              <a:gd name="connsiteX8" fmla="*/ 3396186 w 3396186"/>
              <a:gd name="connsiteY8" fmla="*/ 747074 h 1011810"/>
              <a:gd name="connsiteX9" fmla="*/ 2984203 w 3396186"/>
              <a:gd name="connsiteY9" fmla="*/ 899575 h 1011810"/>
              <a:gd name="connsiteX10" fmla="*/ 2871968 w 3396186"/>
              <a:gd name="connsiteY10" fmla="*/ 1011810 h 1011810"/>
              <a:gd name="connsiteX11" fmla="*/ 2486836 w 3396186"/>
              <a:gd name="connsiteY11" fmla="*/ 1011810 h 1011810"/>
              <a:gd name="connsiteX12" fmla="*/ 1740785 w 3396186"/>
              <a:gd name="connsiteY12" fmla="*/ 1011810 h 1011810"/>
              <a:gd name="connsiteX13" fmla="*/ 1740785 w 3396186"/>
              <a:gd name="connsiteY13" fmla="*/ 1011810 h 1011810"/>
              <a:gd name="connsiteX14" fmla="*/ 112235 w 3396186"/>
              <a:gd name="connsiteY14" fmla="*/ 1011810 h 1011810"/>
              <a:gd name="connsiteX15" fmla="*/ 0 w 3396186"/>
              <a:gd name="connsiteY15" fmla="*/ 899575 h 1011810"/>
              <a:gd name="connsiteX16" fmla="*/ 0 w 3396186"/>
              <a:gd name="connsiteY16" fmla="*/ 618996 h 1011810"/>
              <a:gd name="connsiteX17" fmla="*/ 0 w 3396186"/>
              <a:gd name="connsiteY17" fmla="*/ 450648 h 1011810"/>
              <a:gd name="connsiteX18" fmla="*/ 0 w 3396186"/>
              <a:gd name="connsiteY18" fmla="*/ 450648 h 1011810"/>
              <a:gd name="connsiteX19" fmla="*/ 0 w 3396186"/>
              <a:gd name="connsiteY19"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450648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84203 w 2984203"/>
              <a:gd name="connsiteY6" fmla="*/ 450650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676735 h 1011810"/>
              <a:gd name="connsiteX8" fmla="*/ 2984203 w 2984203"/>
              <a:gd name="connsiteY8" fmla="*/ 899575 h 1011810"/>
              <a:gd name="connsiteX9" fmla="*/ 2871968 w 2984203"/>
              <a:gd name="connsiteY9" fmla="*/ 1011810 h 1011810"/>
              <a:gd name="connsiteX10" fmla="*/ 2486836 w 2984203"/>
              <a:gd name="connsiteY10" fmla="*/ 1011810 h 1011810"/>
              <a:gd name="connsiteX11" fmla="*/ 1740785 w 2984203"/>
              <a:gd name="connsiteY11" fmla="*/ 1011810 h 1011810"/>
              <a:gd name="connsiteX12" fmla="*/ 1740785 w 2984203"/>
              <a:gd name="connsiteY12" fmla="*/ 1011810 h 1011810"/>
              <a:gd name="connsiteX13" fmla="*/ 112235 w 2984203"/>
              <a:gd name="connsiteY13" fmla="*/ 1011810 h 1011810"/>
              <a:gd name="connsiteX14" fmla="*/ 0 w 2984203"/>
              <a:gd name="connsiteY14" fmla="*/ 899575 h 1011810"/>
              <a:gd name="connsiteX15" fmla="*/ 0 w 2984203"/>
              <a:gd name="connsiteY15" fmla="*/ 618996 h 1011810"/>
              <a:gd name="connsiteX16" fmla="*/ 0 w 2984203"/>
              <a:gd name="connsiteY16" fmla="*/ 450648 h 1011810"/>
              <a:gd name="connsiteX17" fmla="*/ 0 w 2984203"/>
              <a:gd name="connsiteY17" fmla="*/ 450648 h 1011810"/>
              <a:gd name="connsiteX18" fmla="*/ 0 w 2984203"/>
              <a:gd name="connsiteY18"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4154 w 2984203"/>
              <a:gd name="connsiteY6" fmla="*/ 56620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4203"/>
              <a:gd name="connsiteY0" fmla="*/ 450650 h 1011810"/>
              <a:gd name="connsiteX1" fmla="*/ 112235 w 2984203"/>
              <a:gd name="connsiteY1" fmla="*/ 338415 h 1011810"/>
              <a:gd name="connsiteX2" fmla="*/ 1740785 w 2984203"/>
              <a:gd name="connsiteY2" fmla="*/ 338415 h 1011810"/>
              <a:gd name="connsiteX3" fmla="*/ 2103565 w 2984203"/>
              <a:gd name="connsiteY3" fmla="*/ 14 h 1011810"/>
              <a:gd name="connsiteX4" fmla="*/ 2255724 w 2984203"/>
              <a:gd name="connsiteY4" fmla="*/ 343440 h 1011810"/>
              <a:gd name="connsiteX5" fmla="*/ 2665976 w 2984203"/>
              <a:gd name="connsiteY5" fmla="*/ 338415 h 1011810"/>
              <a:gd name="connsiteX6" fmla="*/ 2979178 w 2984203"/>
              <a:gd name="connsiteY6" fmla="*/ 686786 h 1011810"/>
              <a:gd name="connsiteX7" fmla="*/ 2984203 w 2984203"/>
              <a:gd name="connsiteY7" fmla="*/ 899575 h 1011810"/>
              <a:gd name="connsiteX8" fmla="*/ 2871968 w 2984203"/>
              <a:gd name="connsiteY8" fmla="*/ 1011810 h 1011810"/>
              <a:gd name="connsiteX9" fmla="*/ 2486836 w 2984203"/>
              <a:gd name="connsiteY9" fmla="*/ 1011810 h 1011810"/>
              <a:gd name="connsiteX10" fmla="*/ 1740785 w 2984203"/>
              <a:gd name="connsiteY10" fmla="*/ 1011810 h 1011810"/>
              <a:gd name="connsiteX11" fmla="*/ 1740785 w 2984203"/>
              <a:gd name="connsiteY11" fmla="*/ 1011810 h 1011810"/>
              <a:gd name="connsiteX12" fmla="*/ 112235 w 2984203"/>
              <a:gd name="connsiteY12" fmla="*/ 1011810 h 1011810"/>
              <a:gd name="connsiteX13" fmla="*/ 0 w 2984203"/>
              <a:gd name="connsiteY13" fmla="*/ 899575 h 1011810"/>
              <a:gd name="connsiteX14" fmla="*/ 0 w 2984203"/>
              <a:gd name="connsiteY14" fmla="*/ 618996 h 1011810"/>
              <a:gd name="connsiteX15" fmla="*/ 0 w 2984203"/>
              <a:gd name="connsiteY15" fmla="*/ 450648 h 1011810"/>
              <a:gd name="connsiteX16" fmla="*/ 0 w 2984203"/>
              <a:gd name="connsiteY16" fmla="*/ 450648 h 1011810"/>
              <a:gd name="connsiteX17" fmla="*/ 0 w 2984203"/>
              <a:gd name="connsiteY17"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871968 w 2980320"/>
              <a:gd name="connsiteY7" fmla="*/ 1011810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01146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16219 w 2980320"/>
              <a:gd name="connsiteY7" fmla="*/ 1001761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21858"/>
              <a:gd name="connsiteX1" fmla="*/ 112235 w 2980320"/>
              <a:gd name="connsiteY1" fmla="*/ 338415 h 1021858"/>
              <a:gd name="connsiteX2" fmla="*/ 1740785 w 2980320"/>
              <a:gd name="connsiteY2" fmla="*/ 338415 h 1021858"/>
              <a:gd name="connsiteX3" fmla="*/ 2103565 w 2980320"/>
              <a:gd name="connsiteY3" fmla="*/ 14 h 1021858"/>
              <a:gd name="connsiteX4" fmla="*/ 2255724 w 2980320"/>
              <a:gd name="connsiteY4" fmla="*/ 343440 h 1021858"/>
              <a:gd name="connsiteX5" fmla="*/ 2665976 w 2980320"/>
              <a:gd name="connsiteY5" fmla="*/ 338415 h 1021858"/>
              <a:gd name="connsiteX6" fmla="*/ 2979178 w 2980320"/>
              <a:gd name="connsiteY6" fmla="*/ 686786 h 1021858"/>
              <a:gd name="connsiteX7" fmla="*/ 2721244 w 2980320"/>
              <a:gd name="connsiteY7" fmla="*/ 1021858 h 1021858"/>
              <a:gd name="connsiteX8" fmla="*/ 2486836 w 2980320"/>
              <a:gd name="connsiteY8" fmla="*/ 1011810 h 1021858"/>
              <a:gd name="connsiteX9" fmla="*/ 1740785 w 2980320"/>
              <a:gd name="connsiteY9" fmla="*/ 1011810 h 1021858"/>
              <a:gd name="connsiteX10" fmla="*/ 1740785 w 2980320"/>
              <a:gd name="connsiteY10" fmla="*/ 1011810 h 1021858"/>
              <a:gd name="connsiteX11" fmla="*/ 112235 w 2980320"/>
              <a:gd name="connsiteY11" fmla="*/ 1011810 h 1021858"/>
              <a:gd name="connsiteX12" fmla="*/ 0 w 2980320"/>
              <a:gd name="connsiteY12" fmla="*/ 899575 h 1021858"/>
              <a:gd name="connsiteX13" fmla="*/ 0 w 2980320"/>
              <a:gd name="connsiteY13" fmla="*/ 618996 h 1021858"/>
              <a:gd name="connsiteX14" fmla="*/ 0 w 2980320"/>
              <a:gd name="connsiteY14" fmla="*/ 450648 h 1021858"/>
              <a:gd name="connsiteX15" fmla="*/ 0 w 2980320"/>
              <a:gd name="connsiteY15" fmla="*/ 450648 h 1021858"/>
              <a:gd name="connsiteX16" fmla="*/ 0 w 2980320"/>
              <a:gd name="connsiteY16" fmla="*/ 450650 h 1021858"/>
              <a:gd name="connsiteX0" fmla="*/ 0 w 2980320"/>
              <a:gd name="connsiteY0" fmla="*/ 450650 h 1011810"/>
              <a:gd name="connsiteX1" fmla="*/ 112235 w 2980320"/>
              <a:gd name="connsiteY1" fmla="*/ 338415 h 1011810"/>
              <a:gd name="connsiteX2" fmla="*/ 1740785 w 2980320"/>
              <a:gd name="connsiteY2" fmla="*/ 338415 h 1011810"/>
              <a:gd name="connsiteX3" fmla="*/ 2103565 w 2980320"/>
              <a:gd name="connsiteY3" fmla="*/ 14 h 1011810"/>
              <a:gd name="connsiteX4" fmla="*/ 2255724 w 2980320"/>
              <a:gd name="connsiteY4" fmla="*/ 343440 h 1011810"/>
              <a:gd name="connsiteX5" fmla="*/ 2665976 w 2980320"/>
              <a:gd name="connsiteY5" fmla="*/ 338415 h 1011810"/>
              <a:gd name="connsiteX6" fmla="*/ 2979178 w 2980320"/>
              <a:gd name="connsiteY6" fmla="*/ 686786 h 1011810"/>
              <a:gd name="connsiteX7" fmla="*/ 2728119 w 2980320"/>
              <a:gd name="connsiteY7" fmla="*/ 1008107 h 1011810"/>
              <a:gd name="connsiteX8" fmla="*/ 2486836 w 2980320"/>
              <a:gd name="connsiteY8" fmla="*/ 1011810 h 1011810"/>
              <a:gd name="connsiteX9" fmla="*/ 1740785 w 2980320"/>
              <a:gd name="connsiteY9" fmla="*/ 1011810 h 1011810"/>
              <a:gd name="connsiteX10" fmla="*/ 1740785 w 2980320"/>
              <a:gd name="connsiteY10" fmla="*/ 1011810 h 1011810"/>
              <a:gd name="connsiteX11" fmla="*/ 112235 w 2980320"/>
              <a:gd name="connsiteY11" fmla="*/ 1011810 h 1011810"/>
              <a:gd name="connsiteX12" fmla="*/ 0 w 2980320"/>
              <a:gd name="connsiteY12" fmla="*/ 899575 h 1011810"/>
              <a:gd name="connsiteX13" fmla="*/ 0 w 2980320"/>
              <a:gd name="connsiteY13" fmla="*/ 618996 h 1011810"/>
              <a:gd name="connsiteX14" fmla="*/ 0 w 2980320"/>
              <a:gd name="connsiteY14" fmla="*/ 450648 h 1011810"/>
              <a:gd name="connsiteX15" fmla="*/ 0 w 2980320"/>
              <a:gd name="connsiteY15" fmla="*/ 450648 h 1011810"/>
              <a:gd name="connsiteX16" fmla="*/ 0 w 2980320"/>
              <a:gd name="connsiteY16" fmla="*/ 450650 h 1011810"/>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2495853 w 2980320"/>
              <a:gd name="connsiteY9" fmla="*/ 996995 h 1014043"/>
              <a:gd name="connsiteX10" fmla="*/ 1740785 w 2980320"/>
              <a:gd name="connsiteY10" fmla="*/ 1011810 h 1014043"/>
              <a:gd name="connsiteX11" fmla="*/ 1740785 w 2980320"/>
              <a:gd name="connsiteY11" fmla="*/ 1011810 h 1014043"/>
              <a:gd name="connsiteX12" fmla="*/ 112235 w 2980320"/>
              <a:gd name="connsiteY12" fmla="*/ 1011810 h 1014043"/>
              <a:gd name="connsiteX13" fmla="*/ 0 w 2980320"/>
              <a:gd name="connsiteY13" fmla="*/ 899575 h 1014043"/>
              <a:gd name="connsiteX14" fmla="*/ 0 w 2980320"/>
              <a:gd name="connsiteY14" fmla="*/ 618996 h 1014043"/>
              <a:gd name="connsiteX15" fmla="*/ 0 w 2980320"/>
              <a:gd name="connsiteY15" fmla="*/ 450648 h 1014043"/>
              <a:gd name="connsiteX16" fmla="*/ 0 w 2980320"/>
              <a:gd name="connsiteY16" fmla="*/ 450648 h 1014043"/>
              <a:gd name="connsiteX17" fmla="*/ 0 w 2980320"/>
              <a:gd name="connsiteY17" fmla="*/ 450650 h 1014043"/>
              <a:gd name="connsiteX0" fmla="*/ 0 w 2980320"/>
              <a:gd name="connsiteY0" fmla="*/ 450650 h 1014043"/>
              <a:gd name="connsiteX1" fmla="*/ 112235 w 2980320"/>
              <a:gd name="connsiteY1" fmla="*/ 338415 h 1014043"/>
              <a:gd name="connsiteX2" fmla="*/ 1740785 w 2980320"/>
              <a:gd name="connsiteY2" fmla="*/ 338415 h 1014043"/>
              <a:gd name="connsiteX3" fmla="*/ 2103565 w 2980320"/>
              <a:gd name="connsiteY3" fmla="*/ 14 h 1014043"/>
              <a:gd name="connsiteX4" fmla="*/ 2255724 w 2980320"/>
              <a:gd name="connsiteY4" fmla="*/ 343440 h 1014043"/>
              <a:gd name="connsiteX5" fmla="*/ 2665976 w 2980320"/>
              <a:gd name="connsiteY5" fmla="*/ 338415 h 1014043"/>
              <a:gd name="connsiteX6" fmla="*/ 2979178 w 2980320"/>
              <a:gd name="connsiteY6" fmla="*/ 686786 h 1014043"/>
              <a:gd name="connsiteX7" fmla="*/ 2728119 w 2980320"/>
              <a:gd name="connsiteY7" fmla="*/ 1008107 h 1014043"/>
              <a:gd name="connsiteX8" fmla="*/ 2486836 w 2980320"/>
              <a:gd name="connsiteY8" fmla="*/ 1011810 h 1014043"/>
              <a:gd name="connsiteX9" fmla="*/ 1740785 w 2980320"/>
              <a:gd name="connsiteY9" fmla="*/ 1011810 h 1014043"/>
              <a:gd name="connsiteX10" fmla="*/ 1740785 w 2980320"/>
              <a:gd name="connsiteY10" fmla="*/ 1011810 h 1014043"/>
              <a:gd name="connsiteX11" fmla="*/ 112235 w 2980320"/>
              <a:gd name="connsiteY11" fmla="*/ 1011810 h 1014043"/>
              <a:gd name="connsiteX12" fmla="*/ 0 w 2980320"/>
              <a:gd name="connsiteY12" fmla="*/ 899575 h 1014043"/>
              <a:gd name="connsiteX13" fmla="*/ 0 w 2980320"/>
              <a:gd name="connsiteY13" fmla="*/ 618996 h 1014043"/>
              <a:gd name="connsiteX14" fmla="*/ 0 w 2980320"/>
              <a:gd name="connsiteY14" fmla="*/ 450648 h 1014043"/>
              <a:gd name="connsiteX15" fmla="*/ 0 w 2980320"/>
              <a:gd name="connsiteY15" fmla="*/ 450648 h 1014043"/>
              <a:gd name="connsiteX16" fmla="*/ 0 w 2980320"/>
              <a:gd name="connsiteY16" fmla="*/ 450650 h 1014043"/>
              <a:gd name="connsiteX0" fmla="*/ 0 w 2980320"/>
              <a:gd name="connsiteY0" fmla="*/ 450650 h 1013039"/>
              <a:gd name="connsiteX1" fmla="*/ 112235 w 2980320"/>
              <a:gd name="connsiteY1" fmla="*/ 338415 h 1013039"/>
              <a:gd name="connsiteX2" fmla="*/ 1740785 w 2980320"/>
              <a:gd name="connsiteY2" fmla="*/ 338415 h 1013039"/>
              <a:gd name="connsiteX3" fmla="*/ 2103565 w 2980320"/>
              <a:gd name="connsiteY3" fmla="*/ 14 h 1013039"/>
              <a:gd name="connsiteX4" fmla="*/ 2255724 w 2980320"/>
              <a:gd name="connsiteY4" fmla="*/ 343440 h 1013039"/>
              <a:gd name="connsiteX5" fmla="*/ 2665976 w 2980320"/>
              <a:gd name="connsiteY5" fmla="*/ 338415 h 1013039"/>
              <a:gd name="connsiteX6" fmla="*/ 2979178 w 2980320"/>
              <a:gd name="connsiteY6" fmla="*/ 686786 h 1013039"/>
              <a:gd name="connsiteX7" fmla="*/ 2728119 w 2980320"/>
              <a:gd name="connsiteY7" fmla="*/ 1008107 h 1013039"/>
              <a:gd name="connsiteX8" fmla="*/ 2149951 w 2980320"/>
              <a:gd name="connsiteY8" fmla="*/ 1008372 h 1013039"/>
              <a:gd name="connsiteX9" fmla="*/ 1740785 w 2980320"/>
              <a:gd name="connsiteY9" fmla="*/ 1011810 h 1013039"/>
              <a:gd name="connsiteX10" fmla="*/ 1740785 w 2980320"/>
              <a:gd name="connsiteY10" fmla="*/ 1011810 h 1013039"/>
              <a:gd name="connsiteX11" fmla="*/ 112235 w 2980320"/>
              <a:gd name="connsiteY11" fmla="*/ 1011810 h 1013039"/>
              <a:gd name="connsiteX12" fmla="*/ 0 w 2980320"/>
              <a:gd name="connsiteY12" fmla="*/ 899575 h 1013039"/>
              <a:gd name="connsiteX13" fmla="*/ 0 w 2980320"/>
              <a:gd name="connsiteY13" fmla="*/ 618996 h 1013039"/>
              <a:gd name="connsiteX14" fmla="*/ 0 w 2980320"/>
              <a:gd name="connsiteY14" fmla="*/ 450648 h 1013039"/>
              <a:gd name="connsiteX15" fmla="*/ 0 w 2980320"/>
              <a:gd name="connsiteY15" fmla="*/ 450648 h 1013039"/>
              <a:gd name="connsiteX16" fmla="*/ 0 w 2980320"/>
              <a:gd name="connsiteY16" fmla="*/ 450650 h 1013039"/>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899575 h 1015247"/>
              <a:gd name="connsiteX13" fmla="*/ 0 w 2980320"/>
              <a:gd name="connsiteY13" fmla="*/ 618996 h 1015247"/>
              <a:gd name="connsiteX14" fmla="*/ 0 w 2980320"/>
              <a:gd name="connsiteY14" fmla="*/ 450648 h 1015247"/>
              <a:gd name="connsiteX15" fmla="*/ 0 w 2980320"/>
              <a:gd name="connsiteY15" fmla="*/ 450648 h 1015247"/>
              <a:gd name="connsiteX16" fmla="*/ 0 w 2980320"/>
              <a:gd name="connsiteY16" fmla="*/ 450650 h 1015247"/>
              <a:gd name="connsiteX0" fmla="*/ 0 w 2980320"/>
              <a:gd name="connsiteY0" fmla="*/ 450650 h 1015247"/>
              <a:gd name="connsiteX1" fmla="*/ 112235 w 2980320"/>
              <a:gd name="connsiteY1" fmla="*/ 338415 h 1015247"/>
              <a:gd name="connsiteX2" fmla="*/ 1740785 w 2980320"/>
              <a:gd name="connsiteY2" fmla="*/ 338415 h 1015247"/>
              <a:gd name="connsiteX3" fmla="*/ 2103565 w 2980320"/>
              <a:gd name="connsiteY3" fmla="*/ 14 h 1015247"/>
              <a:gd name="connsiteX4" fmla="*/ 2255724 w 2980320"/>
              <a:gd name="connsiteY4" fmla="*/ 343440 h 1015247"/>
              <a:gd name="connsiteX5" fmla="*/ 2665976 w 2980320"/>
              <a:gd name="connsiteY5" fmla="*/ 338415 h 1015247"/>
              <a:gd name="connsiteX6" fmla="*/ 2979178 w 2980320"/>
              <a:gd name="connsiteY6" fmla="*/ 686786 h 1015247"/>
              <a:gd name="connsiteX7" fmla="*/ 2728119 w 2980320"/>
              <a:gd name="connsiteY7" fmla="*/ 1008107 h 1015247"/>
              <a:gd name="connsiteX8" fmla="*/ 2149951 w 2980320"/>
              <a:gd name="connsiteY8" fmla="*/ 1008372 h 1015247"/>
              <a:gd name="connsiteX9" fmla="*/ 1740785 w 2980320"/>
              <a:gd name="connsiteY9" fmla="*/ 1011810 h 1015247"/>
              <a:gd name="connsiteX10" fmla="*/ 1740785 w 2980320"/>
              <a:gd name="connsiteY10" fmla="*/ 1011810 h 1015247"/>
              <a:gd name="connsiteX11" fmla="*/ 297865 w 2980320"/>
              <a:gd name="connsiteY11" fmla="*/ 1015247 h 1015247"/>
              <a:gd name="connsiteX12" fmla="*/ 0 w 2980320"/>
              <a:gd name="connsiteY12" fmla="*/ 618996 h 1015247"/>
              <a:gd name="connsiteX13" fmla="*/ 0 w 2980320"/>
              <a:gd name="connsiteY13" fmla="*/ 450648 h 1015247"/>
              <a:gd name="connsiteX14" fmla="*/ 0 w 2980320"/>
              <a:gd name="connsiteY14" fmla="*/ 450648 h 1015247"/>
              <a:gd name="connsiteX15" fmla="*/ 0 w 2980320"/>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5247"/>
              <a:gd name="connsiteX1" fmla="*/ 119110 w 2987195"/>
              <a:gd name="connsiteY1" fmla="*/ 338415 h 1015247"/>
              <a:gd name="connsiteX2" fmla="*/ 1747660 w 2987195"/>
              <a:gd name="connsiteY2" fmla="*/ 338415 h 1015247"/>
              <a:gd name="connsiteX3" fmla="*/ 2110440 w 2987195"/>
              <a:gd name="connsiteY3" fmla="*/ 14 h 1015247"/>
              <a:gd name="connsiteX4" fmla="*/ 2262599 w 2987195"/>
              <a:gd name="connsiteY4" fmla="*/ 343440 h 1015247"/>
              <a:gd name="connsiteX5" fmla="*/ 2672851 w 2987195"/>
              <a:gd name="connsiteY5" fmla="*/ 338415 h 1015247"/>
              <a:gd name="connsiteX6" fmla="*/ 2986053 w 2987195"/>
              <a:gd name="connsiteY6" fmla="*/ 686786 h 1015247"/>
              <a:gd name="connsiteX7" fmla="*/ 2734994 w 2987195"/>
              <a:gd name="connsiteY7" fmla="*/ 1008107 h 1015247"/>
              <a:gd name="connsiteX8" fmla="*/ 2156826 w 2987195"/>
              <a:gd name="connsiteY8" fmla="*/ 1008372 h 1015247"/>
              <a:gd name="connsiteX9" fmla="*/ 1747660 w 2987195"/>
              <a:gd name="connsiteY9" fmla="*/ 1011810 h 1015247"/>
              <a:gd name="connsiteX10" fmla="*/ 1747660 w 2987195"/>
              <a:gd name="connsiteY10" fmla="*/ 1011810 h 1015247"/>
              <a:gd name="connsiteX11" fmla="*/ 304740 w 2987195"/>
              <a:gd name="connsiteY11" fmla="*/ 1015247 h 1015247"/>
              <a:gd name="connsiteX12" fmla="*/ 0 w 2987195"/>
              <a:gd name="connsiteY12" fmla="*/ 701498 h 1015247"/>
              <a:gd name="connsiteX13" fmla="*/ 6875 w 2987195"/>
              <a:gd name="connsiteY13" fmla="*/ 450648 h 1015247"/>
              <a:gd name="connsiteX14" fmla="*/ 6875 w 2987195"/>
              <a:gd name="connsiteY14" fmla="*/ 450648 h 1015247"/>
              <a:gd name="connsiteX15" fmla="*/ 6875 w 2987195"/>
              <a:gd name="connsiteY15" fmla="*/ 450650 h 1015247"/>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50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15" fmla="*/ 6875 w 2987195"/>
              <a:gd name="connsiteY15" fmla="*/ 450650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6875 w 2987195"/>
              <a:gd name="connsiteY14" fmla="*/ 450648 h 1018685"/>
              <a:gd name="connsiteX0" fmla="*/ 216569 w 2987195"/>
              <a:gd name="connsiteY0" fmla="*/ 546901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14" fmla="*/ 216569 w 2987195"/>
              <a:gd name="connsiteY14" fmla="*/ 546901 h 1018685"/>
              <a:gd name="connsiteX0" fmla="*/ 6875 w 2987195"/>
              <a:gd name="connsiteY0" fmla="*/ 45064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13" fmla="*/ 6875 w 2987195"/>
              <a:gd name="connsiteY13" fmla="*/ 450648 h 1018685"/>
              <a:gd name="connsiteX0" fmla="*/ 0 w 2987195"/>
              <a:gd name="connsiteY0" fmla="*/ 701498 h 1018685"/>
              <a:gd name="connsiteX1" fmla="*/ 119110 w 2987195"/>
              <a:gd name="connsiteY1" fmla="*/ 338415 h 1018685"/>
              <a:gd name="connsiteX2" fmla="*/ 1747660 w 2987195"/>
              <a:gd name="connsiteY2" fmla="*/ 338415 h 1018685"/>
              <a:gd name="connsiteX3" fmla="*/ 2110440 w 2987195"/>
              <a:gd name="connsiteY3" fmla="*/ 14 h 1018685"/>
              <a:gd name="connsiteX4" fmla="*/ 2262599 w 2987195"/>
              <a:gd name="connsiteY4" fmla="*/ 343440 h 1018685"/>
              <a:gd name="connsiteX5" fmla="*/ 2672851 w 2987195"/>
              <a:gd name="connsiteY5" fmla="*/ 338415 h 1018685"/>
              <a:gd name="connsiteX6" fmla="*/ 2986053 w 2987195"/>
              <a:gd name="connsiteY6" fmla="*/ 686786 h 1018685"/>
              <a:gd name="connsiteX7" fmla="*/ 2734994 w 2987195"/>
              <a:gd name="connsiteY7" fmla="*/ 1008107 h 1018685"/>
              <a:gd name="connsiteX8" fmla="*/ 2156826 w 2987195"/>
              <a:gd name="connsiteY8" fmla="*/ 1008372 h 1018685"/>
              <a:gd name="connsiteX9" fmla="*/ 1747660 w 2987195"/>
              <a:gd name="connsiteY9" fmla="*/ 1011810 h 1018685"/>
              <a:gd name="connsiteX10" fmla="*/ 1747660 w 2987195"/>
              <a:gd name="connsiteY10" fmla="*/ 1011810 h 1018685"/>
              <a:gd name="connsiteX11" fmla="*/ 321927 w 2987195"/>
              <a:gd name="connsiteY11" fmla="*/ 1018685 h 1018685"/>
              <a:gd name="connsiteX12" fmla="*/ 0 w 2987195"/>
              <a:gd name="connsiteY12" fmla="*/ 701498 h 1018685"/>
              <a:gd name="connsiteX0" fmla="*/ 565 w 2987760"/>
              <a:gd name="connsiteY0" fmla="*/ 701498 h 1018685"/>
              <a:gd name="connsiteX1" fmla="*/ 119675 w 2987760"/>
              <a:gd name="connsiteY1" fmla="*/ 338415 h 1018685"/>
              <a:gd name="connsiteX2" fmla="*/ 1748225 w 2987760"/>
              <a:gd name="connsiteY2" fmla="*/ 338415 h 1018685"/>
              <a:gd name="connsiteX3" fmla="*/ 2111005 w 2987760"/>
              <a:gd name="connsiteY3" fmla="*/ 14 h 1018685"/>
              <a:gd name="connsiteX4" fmla="*/ 2263164 w 2987760"/>
              <a:gd name="connsiteY4" fmla="*/ 343440 h 1018685"/>
              <a:gd name="connsiteX5" fmla="*/ 2673416 w 2987760"/>
              <a:gd name="connsiteY5" fmla="*/ 338415 h 1018685"/>
              <a:gd name="connsiteX6" fmla="*/ 2986618 w 2987760"/>
              <a:gd name="connsiteY6" fmla="*/ 686786 h 1018685"/>
              <a:gd name="connsiteX7" fmla="*/ 2735559 w 2987760"/>
              <a:gd name="connsiteY7" fmla="*/ 1008107 h 1018685"/>
              <a:gd name="connsiteX8" fmla="*/ 2157391 w 2987760"/>
              <a:gd name="connsiteY8" fmla="*/ 1008372 h 1018685"/>
              <a:gd name="connsiteX9" fmla="*/ 1748225 w 2987760"/>
              <a:gd name="connsiteY9" fmla="*/ 1011810 h 1018685"/>
              <a:gd name="connsiteX10" fmla="*/ 1748225 w 2987760"/>
              <a:gd name="connsiteY10" fmla="*/ 1011810 h 1018685"/>
              <a:gd name="connsiteX11" fmla="*/ 322492 w 2987760"/>
              <a:gd name="connsiteY11" fmla="*/ 1018685 h 1018685"/>
              <a:gd name="connsiteX12" fmla="*/ 565 w 2987760"/>
              <a:gd name="connsiteY12" fmla="*/ 701498 h 1018685"/>
              <a:gd name="connsiteX0" fmla="*/ 3986 w 2991181"/>
              <a:gd name="connsiteY0" fmla="*/ 701498 h 1018685"/>
              <a:gd name="connsiteX1" fmla="*/ 123096 w 2991181"/>
              <a:gd name="connsiteY1" fmla="*/ 33841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3986 w 2991181"/>
              <a:gd name="connsiteY0" fmla="*/ 701498 h 1018685"/>
              <a:gd name="connsiteX1" fmla="*/ 301851 w 2991181"/>
              <a:gd name="connsiteY1" fmla="*/ 352165 h 1018685"/>
              <a:gd name="connsiteX2" fmla="*/ 1751646 w 2991181"/>
              <a:gd name="connsiteY2" fmla="*/ 338415 h 1018685"/>
              <a:gd name="connsiteX3" fmla="*/ 2114426 w 2991181"/>
              <a:gd name="connsiteY3" fmla="*/ 14 h 1018685"/>
              <a:gd name="connsiteX4" fmla="*/ 2266585 w 2991181"/>
              <a:gd name="connsiteY4" fmla="*/ 343440 h 1018685"/>
              <a:gd name="connsiteX5" fmla="*/ 2676837 w 2991181"/>
              <a:gd name="connsiteY5" fmla="*/ 338415 h 1018685"/>
              <a:gd name="connsiteX6" fmla="*/ 2990039 w 2991181"/>
              <a:gd name="connsiteY6" fmla="*/ 686786 h 1018685"/>
              <a:gd name="connsiteX7" fmla="*/ 2738980 w 2991181"/>
              <a:gd name="connsiteY7" fmla="*/ 1008107 h 1018685"/>
              <a:gd name="connsiteX8" fmla="*/ 2160812 w 2991181"/>
              <a:gd name="connsiteY8" fmla="*/ 1008372 h 1018685"/>
              <a:gd name="connsiteX9" fmla="*/ 1751646 w 2991181"/>
              <a:gd name="connsiteY9" fmla="*/ 1011810 h 1018685"/>
              <a:gd name="connsiteX10" fmla="*/ 1751646 w 2991181"/>
              <a:gd name="connsiteY10" fmla="*/ 1011810 h 1018685"/>
              <a:gd name="connsiteX11" fmla="*/ 325913 w 2991181"/>
              <a:gd name="connsiteY11" fmla="*/ 1018685 h 1018685"/>
              <a:gd name="connsiteX12" fmla="*/ 3986 w 2991181"/>
              <a:gd name="connsiteY12" fmla="*/ 701498 h 1018685"/>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98 h 1018730"/>
              <a:gd name="connsiteX1" fmla="*/ 300771 w 2990101"/>
              <a:gd name="connsiteY1" fmla="*/ 352165 h 1018730"/>
              <a:gd name="connsiteX2" fmla="*/ 1750566 w 2990101"/>
              <a:gd name="connsiteY2" fmla="*/ 338415 h 1018730"/>
              <a:gd name="connsiteX3" fmla="*/ 2113346 w 2990101"/>
              <a:gd name="connsiteY3" fmla="*/ 14 h 1018730"/>
              <a:gd name="connsiteX4" fmla="*/ 2265505 w 2990101"/>
              <a:gd name="connsiteY4" fmla="*/ 343440 h 1018730"/>
              <a:gd name="connsiteX5" fmla="*/ 2675757 w 2990101"/>
              <a:gd name="connsiteY5" fmla="*/ 338415 h 1018730"/>
              <a:gd name="connsiteX6" fmla="*/ 2988959 w 2990101"/>
              <a:gd name="connsiteY6" fmla="*/ 686786 h 1018730"/>
              <a:gd name="connsiteX7" fmla="*/ 2737900 w 2990101"/>
              <a:gd name="connsiteY7" fmla="*/ 1008107 h 1018730"/>
              <a:gd name="connsiteX8" fmla="*/ 2159732 w 2990101"/>
              <a:gd name="connsiteY8" fmla="*/ 1008372 h 1018730"/>
              <a:gd name="connsiteX9" fmla="*/ 1750566 w 2990101"/>
              <a:gd name="connsiteY9" fmla="*/ 1011810 h 1018730"/>
              <a:gd name="connsiteX10" fmla="*/ 1750566 w 2990101"/>
              <a:gd name="connsiteY10" fmla="*/ 1011810 h 1018730"/>
              <a:gd name="connsiteX11" fmla="*/ 324833 w 2990101"/>
              <a:gd name="connsiteY11" fmla="*/ 1018685 h 1018730"/>
              <a:gd name="connsiteX12" fmla="*/ 2906 w 2990101"/>
              <a:gd name="connsiteY12" fmla="*/ 701498 h 1018730"/>
              <a:gd name="connsiteX0" fmla="*/ 2906 w 2990101"/>
              <a:gd name="connsiteY0" fmla="*/ 701485 h 1018717"/>
              <a:gd name="connsiteX1" fmla="*/ 300771 w 2990101"/>
              <a:gd name="connsiteY1" fmla="*/ 352152 h 1018717"/>
              <a:gd name="connsiteX2" fmla="*/ 1826766 w 2990101"/>
              <a:gd name="connsiteY2" fmla="*/ 341577 h 1018717"/>
              <a:gd name="connsiteX3" fmla="*/ 2113346 w 2990101"/>
              <a:gd name="connsiteY3" fmla="*/ 1 h 1018717"/>
              <a:gd name="connsiteX4" fmla="*/ 2265505 w 2990101"/>
              <a:gd name="connsiteY4" fmla="*/ 343427 h 1018717"/>
              <a:gd name="connsiteX5" fmla="*/ 2675757 w 2990101"/>
              <a:gd name="connsiteY5" fmla="*/ 338402 h 1018717"/>
              <a:gd name="connsiteX6" fmla="*/ 2988959 w 2990101"/>
              <a:gd name="connsiteY6" fmla="*/ 686773 h 1018717"/>
              <a:gd name="connsiteX7" fmla="*/ 2737900 w 2990101"/>
              <a:gd name="connsiteY7" fmla="*/ 1008094 h 1018717"/>
              <a:gd name="connsiteX8" fmla="*/ 2159732 w 2990101"/>
              <a:gd name="connsiteY8" fmla="*/ 1008359 h 1018717"/>
              <a:gd name="connsiteX9" fmla="*/ 1750566 w 2990101"/>
              <a:gd name="connsiteY9" fmla="*/ 1011797 h 1018717"/>
              <a:gd name="connsiteX10" fmla="*/ 1750566 w 2990101"/>
              <a:gd name="connsiteY10" fmla="*/ 1011797 h 1018717"/>
              <a:gd name="connsiteX11" fmla="*/ 324833 w 2990101"/>
              <a:gd name="connsiteY11" fmla="*/ 1018672 h 1018717"/>
              <a:gd name="connsiteX12" fmla="*/ 2906 w 2990101"/>
              <a:gd name="connsiteY12" fmla="*/ 701485 h 1018717"/>
              <a:gd name="connsiteX0" fmla="*/ 2906 w 2990101"/>
              <a:gd name="connsiteY0" fmla="*/ 701578 h 1018810"/>
              <a:gd name="connsiteX1" fmla="*/ 300771 w 2990101"/>
              <a:gd name="connsiteY1" fmla="*/ 352245 h 1018810"/>
              <a:gd name="connsiteX2" fmla="*/ 1826766 w 2990101"/>
              <a:gd name="connsiteY2" fmla="*/ 341670 h 1018810"/>
              <a:gd name="connsiteX3" fmla="*/ 2113346 w 2990101"/>
              <a:gd name="connsiteY3" fmla="*/ 94 h 1018810"/>
              <a:gd name="connsiteX4" fmla="*/ 2265505 w 2990101"/>
              <a:gd name="connsiteY4" fmla="*/ 343520 h 1018810"/>
              <a:gd name="connsiteX5" fmla="*/ 2675757 w 2990101"/>
              <a:gd name="connsiteY5" fmla="*/ 338495 h 1018810"/>
              <a:gd name="connsiteX6" fmla="*/ 2988959 w 2990101"/>
              <a:gd name="connsiteY6" fmla="*/ 686866 h 1018810"/>
              <a:gd name="connsiteX7" fmla="*/ 2737900 w 2990101"/>
              <a:gd name="connsiteY7" fmla="*/ 1008187 h 1018810"/>
              <a:gd name="connsiteX8" fmla="*/ 2159732 w 2990101"/>
              <a:gd name="connsiteY8" fmla="*/ 1008452 h 1018810"/>
              <a:gd name="connsiteX9" fmla="*/ 1750566 w 2990101"/>
              <a:gd name="connsiteY9" fmla="*/ 1011890 h 1018810"/>
              <a:gd name="connsiteX10" fmla="*/ 1750566 w 2990101"/>
              <a:gd name="connsiteY10" fmla="*/ 1011890 h 1018810"/>
              <a:gd name="connsiteX11" fmla="*/ 324833 w 2990101"/>
              <a:gd name="connsiteY11" fmla="*/ 1018765 h 1018810"/>
              <a:gd name="connsiteX12" fmla="*/ 2906 w 2990101"/>
              <a:gd name="connsiteY12" fmla="*/ 701578 h 101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0101" h="1018810">
                <a:moveTo>
                  <a:pt x="2906" y="701578"/>
                </a:moveTo>
                <a:cubicBezTo>
                  <a:pt x="-5518" y="553049"/>
                  <a:pt x="23874" y="356395"/>
                  <a:pt x="300771" y="352245"/>
                </a:cubicBezTo>
                <a:lnTo>
                  <a:pt x="1826766" y="341670"/>
                </a:lnTo>
                <a:cubicBezTo>
                  <a:pt x="2100287" y="343303"/>
                  <a:pt x="2113248" y="2961"/>
                  <a:pt x="2113346" y="94"/>
                </a:cubicBezTo>
                <a:cubicBezTo>
                  <a:pt x="2113444" y="-2773"/>
                  <a:pt x="2340389" y="58223"/>
                  <a:pt x="2265505" y="343520"/>
                </a:cubicBezTo>
                <a:lnTo>
                  <a:pt x="2675757" y="338495"/>
                </a:lnTo>
                <a:cubicBezTo>
                  <a:pt x="2868372" y="348544"/>
                  <a:pt x="3004031" y="469130"/>
                  <a:pt x="2988959" y="686866"/>
                </a:cubicBezTo>
                <a:cubicBezTo>
                  <a:pt x="2983367" y="935884"/>
                  <a:pt x="2924362" y="985257"/>
                  <a:pt x="2737900" y="1008187"/>
                </a:cubicBezTo>
                <a:cubicBezTo>
                  <a:pt x="2599032" y="1019734"/>
                  <a:pt x="2240160" y="1007218"/>
                  <a:pt x="2159732" y="1008452"/>
                </a:cubicBezTo>
                <a:lnTo>
                  <a:pt x="1750566" y="1011890"/>
                </a:lnTo>
                <a:lnTo>
                  <a:pt x="1750566" y="1011890"/>
                </a:lnTo>
                <a:lnTo>
                  <a:pt x="324833" y="1018765"/>
                </a:lnTo>
                <a:cubicBezTo>
                  <a:pt x="55328" y="1022047"/>
                  <a:pt x="-16202" y="847241"/>
                  <a:pt x="2906" y="701578"/>
                </a:cubicBezTo>
                <a:close/>
              </a:path>
            </a:pathLst>
          </a:custGeom>
          <a:solidFill>
            <a:schemeClr val="bg1"/>
          </a:solidFill>
          <a:ln w="38100">
            <a:solidFill>
              <a:srgbClr val="004A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C47A10C-43BE-7B51-BA07-D34BD5A55646}"/>
              </a:ext>
            </a:extLst>
          </p:cNvPr>
          <p:cNvSpPr txBox="1"/>
          <p:nvPr/>
        </p:nvSpPr>
        <p:spPr>
          <a:xfrm>
            <a:off x="654000" y="5916541"/>
            <a:ext cx="2990101" cy="323165"/>
          </a:xfrm>
          <a:prstGeom prst="rect">
            <a:avLst/>
          </a:prstGeom>
          <a:noFill/>
        </p:spPr>
        <p:txBody>
          <a:bodyPr wrap="square" anchor="ctr">
            <a:spAutoFit/>
          </a:bodyPr>
          <a:lstStyle/>
          <a:p>
            <a:pPr algn="ctr"/>
            <a:r>
              <a:rPr lang="en-US" sz="1500" b="1">
                <a:solidFill>
                  <a:srgbClr val="004AAD"/>
                </a:solidFill>
                <a:latin typeface="Arial" panose="020B0604020202020204" pitchFamily="34" charset="0"/>
                <a:cs typeface="Arial" panose="020B0604020202020204" pitchFamily="34" charset="0"/>
              </a:rPr>
              <a:t> #</a:t>
            </a:r>
            <a:r>
              <a:rPr lang="en-US" sz="1500" b="1" err="1">
                <a:solidFill>
                  <a:srgbClr val="004AAD"/>
                </a:solidFill>
                <a:latin typeface="Arial" panose="020B0604020202020204" pitchFamily="34" charset="0"/>
                <a:cs typeface="Arial" panose="020B0604020202020204" pitchFamily="34" charset="0"/>
              </a:rPr>
              <a:t>TalkScottishEducation</a:t>
            </a:r>
            <a:endParaRPr lang="en-US" sz="1500" b="1">
              <a:solidFill>
                <a:srgbClr val="004AA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25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5.xml.rels>&#65279;<?xml version="1.0" encoding="utf-8"?><Relationships xmlns="http://schemas.openxmlformats.org/package/2006/relationships"><Relationship Type="http://schemas.openxmlformats.org/officeDocument/2006/relationships/customXmlProps" Target="/customXML/itemProps5.xml" Id="Rd3c4172d526e4b2384ade4b889302c76" /></Relationships>
</file>

<file path=customXML/item5.xml><?xml version="1.0" encoding="utf-8"?>
<metadata xmlns="http://www.objective.com/ecm/document/metadata/53D26341A57B383EE0540010E0463CCA" version="1.0.0">
  <systemFields>
    <field name="Objective-Id">
      <value order="0">A40677352</value>
    </field>
    <field name="Objective-Title">
      <value order="0">National Discussion-discussionguide-Youngadults_FINAL</value>
    </field>
    <field name="Objective-Description">
      <value order="0"/>
    </field>
    <field name="Objective-CreationStamp">
      <value order="0">2022-09-21T08:57:38Z</value>
    </field>
    <field name="Objective-IsApproved">
      <value order="0">false</value>
    </field>
    <field name="Objective-IsPublished">
      <value order="0">false</value>
    </field>
    <field name="Objective-DatePublished">
      <value order="0"/>
    </field>
    <field name="Objective-ModificationStamp">
      <value order="0">2022-09-21T09:33:22Z</value>
    </field>
    <field name="Objective-Owner">
      <value order="0">Eatwell-Roberts, Fran F (U448887)</value>
    </field>
    <field name="Objective-Path">
      <value order="0">Objective Global Folder:SG File Plan:Education, careers and employment:Education and skills:Schools - Governance, management and finance:Advice and policy: Schools - governance, management and finance:Education Strategy: National Discussion: Advice and Policy: 2020-2025</value>
    </field>
    <field name="Objective-Parent">
      <value order="0">Education Strategy: National Discussion: Advice and Policy: 2020-2025</value>
    </field>
    <field name="Objective-State">
      <value order="0">Being Drafted</value>
    </field>
    <field name="Objective-VersionId">
      <value order="0">vA60133253</value>
    </field>
    <field name="Objective-Version">
      <value order="0">0.2</value>
    </field>
    <field name="Objective-VersionNumber">
      <value order="0">2</value>
    </field>
    <field name="Objective-VersionComment">
      <value order="0"/>
    </field>
    <field name="Objective-FileNumber">
      <value order="0">POL/38484</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catalogue>
  </catalogues>
</metadata>
</file>

<file path=customXML/itemProps5.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F380CA4BDD75499D77D5A9C6720806" ma:contentTypeVersion="13" ma:contentTypeDescription="Create a new document." ma:contentTypeScope="" ma:versionID="05ec15af3d4653e560b0d9b50efb65c4">
  <xsd:schema xmlns:xsd="http://www.w3.org/2001/XMLSchema" xmlns:xs="http://www.w3.org/2001/XMLSchema" xmlns:p="http://schemas.microsoft.com/office/2006/metadata/properties" xmlns:ns3="51cee406-dd54-4038-a184-66f821f45d4b" xmlns:ns4="c322b64a-6dd4-44a9-8153-5c9a6e7386af" targetNamespace="http://schemas.microsoft.com/office/2006/metadata/properties" ma:root="true" ma:fieldsID="0387991f4266883d0206aa8fdab74133" ns3:_="" ns4:_="">
    <xsd:import namespace="51cee406-dd54-4038-a184-66f821f45d4b"/>
    <xsd:import namespace="c322b64a-6dd4-44a9-8153-5c9a6e7386a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cee406-dd54-4038-a184-66f821f45d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22b64a-6dd4-44a9-8153-5c9a6e7386a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1cee406-dd54-4038-a184-66f821f45d4b">
      <UserInfo>
        <DisplayName>Susan Doherty</DisplayName>
        <AccountId>33</AccountId>
        <AccountType/>
      </UserInfo>
    </SharedWithUsers>
  </documentManagement>
</p:properties>
</file>

<file path=customXml/itemProps1.xml><?xml version="1.0" encoding="utf-8"?>
<ds:datastoreItem xmlns:ds="http://schemas.openxmlformats.org/officeDocument/2006/customXml" ds:itemID="{D71C3495-5C79-44F3-98D9-1CB8FF03BE23}">
  <ds:schemaRefs>
    <ds:schemaRef ds:uri="51cee406-dd54-4038-a184-66f821f45d4b"/>
    <ds:schemaRef ds:uri="c322b64a-6dd4-44a9-8153-5c9a6e7386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ECD0E1F-355C-4AB5-8752-0805F3F98A58}">
  <ds:schemaRefs>
    <ds:schemaRef ds:uri="http://schemas.microsoft.com/sharepoint/v3/contenttype/forms"/>
  </ds:schemaRefs>
</ds:datastoreItem>
</file>

<file path=customXml/itemProps3.xml><?xml version="1.0" encoding="utf-8"?>
<ds:datastoreItem xmlns:ds="http://schemas.openxmlformats.org/officeDocument/2006/customXml" ds:itemID="{DE7F30F3-E889-4250-9BCD-56767654D9C7}">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51cee406-dd54-4038-a184-66f821f45d4b"/>
    <ds:schemaRef ds:uri="c322b64a-6dd4-44a9-8153-5c9a6e7386a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49</TotalTime>
  <Words>5004</Words>
  <Application>Microsoft Office PowerPoint</Application>
  <PresentationFormat>Widescreen</PresentationFormat>
  <Paragraphs>469</Paragraphs>
  <Slides>47</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Comic Sans MS</vt:lpstr>
      <vt:lpstr>Gill Sans</vt:lpstr>
      <vt:lpstr>Office Theme</vt:lpstr>
      <vt:lpstr>PowerPoint Presentation</vt:lpstr>
      <vt:lpstr>PowerPoint Presentation</vt:lpstr>
      <vt:lpstr>PowerPoint Presentation</vt:lpstr>
      <vt:lpstr>PowerPoint Presentation</vt:lpstr>
      <vt:lpstr>PowerPoint Presentation</vt:lpstr>
      <vt:lpstr>PowerPoint Presentation</vt:lpstr>
      <vt:lpstr>Task 1: Draw the perfect place for learning in the future (50 mins)</vt:lpstr>
      <vt:lpstr>PowerPoint Presentation</vt:lpstr>
      <vt:lpstr>PowerPoint Presentation</vt:lpstr>
      <vt:lpstr>PowerPoint Presentation</vt:lpstr>
      <vt:lpstr>Individual task </vt:lpstr>
      <vt:lpstr>Pair task </vt:lpstr>
      <vt:lpstr>Group task </vt:lpstr>
      <vt:lpstr>Whole group discussion</vt:lpstr>
      <vt:lpstr>Can you think of any?</vt:lpstr>
      <vt:lpstr>PowerPoint Presentation</vt:lpstr>
      <vt:lpstr>PowerPoint Presentation</vt:lpstr>
      <vt:lpstr>Task 2: Imagine if…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3: UNCRC for me? (50 mins)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4: Open-ended, creative individual or group response </vt:lpstr>
      <vt:lpstr>PowerPoint Presentation</vt:lpstr>
      <vt:lpstr>PowerPoint Presentation</vt:lpstr>
      <vt:lpstr>PowerPoint Presentation</vt:lpstr>
      <vt:lpstr>PowerPoint Presentation</vt:lpstr>
      <vt:lpstr>The Talk Show/Debate </vt:lpstr>
      <vt:lpstr>The School Blog </vt:lpstr>
      <vt:lpstr>Recorded News Report </vt:lpstr>
      <vt:lpstr>Podcast</vt:lpstr>
      <vt:lpstr>PowerPoint Presentation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Wallace G (Graeme)</dc:creator>
  <cp:lastModifiedBy>Roberts F (Francis)</cp:lastModifiedBy>
  <cp:revision>16</cp:revision>
  <dcterms:created xsi:type="dcterms:W3CDTF">2022-08-11T14:41:18Z</dcterms:created>
  <dcterms:modified xsi:type="dcterms:W3CDTF">2022-09-21T09:33:12Z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0x01010003F380CA4BDD75499D77D5A9C6720806</vt:lpwstr>
  </property>
  <property fmtid="{D5CDD505-2E9C-101B-9397-08002B2CF9AE}" pid="3" name="MediaServiceImageTags">
    <vt:lpwstr/>
  </property>
  <property fmtid="{D5CDD505-2E9C-101B-9397-08002B2CF9AE}" pid="4" name="Objective-Id">
    <vt:lpwstr>A40677352</vt:lpwstr>
  </property>
  <property fmtid="{D5CDD505-2E9C-101B-9397-08002B2CF9AE}" pid="5" name="Objective-Title">
    <vt:lpwstr>National Discussion-discussionguide-Youngadults_FINAL</vt:lpwstr>
  </property>
  <property fmtid="{D5CDD505-2E9C-101B-9397-08002B2CF9AE}" pid="6" name="Objective-Description">
    <vt:lpwstr/>
  </property>
  <property fmtid="{D5CDD505-2E9C-101B-9397-08002B2CF9AE}" pid="7" name="Objective-CreationStamp">
    <vt:filetime>2022-09-21T08:57:38Z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2022-09-21T09:33:22Z</vt:filetime>
  </property>
  <property fmtid="{D5CDD505-2E9C-101B-9397-08002B2CF9AE}" pid="12" name="Objective-Owner">
    <vt:lpwstr>Eatwell-Roberts, Fran F (U448887)</vt:lpwstr>
  </property>
  <property fmtid="{D5CDD505-2E9C-101B-9397-08002B2CF9AE}" pid="13" name="Objective-Path">
    <vt:lpwstr>Objective Global Folder:SG File Plan:Education, careers and employment:Education and skills:Schools - Governance, management and finance:Advice and policy: Schools - governance, management and finance:Education Strategy: National Discussion: Advice and Policy: 2020-2025</vt:lpwstr>
  </property>
  <property fmtid="{D5CDD505-2E9C-101B-9397-08002B2CF9AE}" pid="14" name="Objective-Parent">
    <vt:lpwstr>Education Strategy: National Discussion: Advice and Policy: 2020-2025</vt:lpwstr>
  </property>
  <property fmtid="{D5CDD505-2E9C-101B-9397-08002B2CF9AE}" pid="15" name="Objective-State">
    <vt:lpwstr>Being Drafted</vt:lpwstr>
  </property>
  <property fmtid="{D5CDD505-2E9C-101B-9397-08002B2CF9AE}" pid="16" name="Objective-VersionId">
    <vt:lpwstr>vA60133253</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
  </property>
  <property fmtid="{D5CDD505-2E9C-101B-9397-08002B2CF9AE}" pid="20" name="Objective-FileNumber">
    <vt:lpwstr>POL/38484</vt:lpwstr>
  </property>
  <property fmtid="{D5CDD505-2E9C-101B-9397-08002B2CF9AE}" pid="21" name="Objective-Classification">
    <vt:lpwstr>OFFICIAL</vt:lpwstr>
  </property>
  <property fmtid="{D5CDD505-2E9C-101B-9397-08002B2CF9AE}" pid="22" name="Objective-Caveats">
    <vt:lpwstr>Caveat for access to SG Fileplan</vt:lpwstr>
  </property>
  <property fmtid="{D5CDD505-2E9C-101B-9397-08002B2CF9AE}" pid="23" name="Objective-Date of Original">
    <vt:lpwstr/>
  </property>
  <property fmtid="{D5CDD505-2E9C-101B-9397-08002B2CF9AE}" pid="24" name="Objective-Date Received">
    <vt:lpwstr/>
  </property>
  <property fmtid="{D5CDD505-2E9C-101B-9397-08002B2CF9AE}" pid="25" name="Objective-SG Web Publication - Category">
    <vt:lpwstr/>
  </property>
  <property fmtid="{D5CDD505-2E9C-101B-9397-08002B2CF9AE}" pid="26" name="Objective-SG Web Publication - Category 2 Classification">
    <vt:lpwstr/>
  </property>
  <property fmtid="{D5CDD505-2E9C-101B-9397-08002B2CF9AE}" pid="27" name="Objective-Connect Creator">
    <vt:lpwstr/>
  </property>
  <property fmtid="{D5CDD505-2E9C-101B-9397-08002B2CF9AE}" pid="28" name="Objective-Required Redaction">
    <vt:lpwstr/>
  </property>
</Properties>
</file>