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customXML/itemProps.xml" ContentType="application/vnd.openxmlformats-officedocument.customXmlProperties+xml"/>
</Types>
</file>

<file path=_rels/.rels>&#65279;<?xml version="1.0" encoding="utf-8"?><Relationships xmlns="http://schemas.openxmlformats.org/package/2006/relationships"><Relationship Type="http://schemas.openxmlformats.org/package/2006/relationships/metadata/core-properties" Target="docProps/core.xml" Id="rId3" /><Relationship Type="http://schemas.openxmlformats.org/package/2006/relationships/metadata/thumbnail" Target="docProps/thumbnail.jpeg" Id="rId2" /><Relationship Type="http://schemas.openxmlformats.org/officeDocument/2006/relationships/officeDocument" Target="ppt/presentation.xml" Id="rId1" /><Relationship Type="http://schemas.openxmlformats.org/officeDocument/2006/relationships/extended-properties" Target="docProps/app.xml" Id="rId4" /><Relationship Type="http://schemas.openxmlformats.org/officeDocument/2006/relationships/custom-properties" Target="/docProps/custom.xml" Id="R0272af0a15c14813" 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6" r:id="rId2"/>
    <p:sldId id="267" r:id="rId3"/>
    <p:sldId id="268" r:id="rId4"/>
    <p:sldId id="269" r:id="rId5"/>
    <p:sldId id="270" r:id="rId6"/>
    <p:sldId id="271" r:id="rId7"/>
    <p:sldId id="272" r:id="rId8"/>
    <p:sldId id="273" r:id="rId9"/>
    <p:sldId id="274" r:id="rId10"/>
    <p:sldId id="3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AAD"/>
    <a:srgbClr val="2C559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1246"/>
    <p:restoredTop sz="96327"/>
  </p:normalViewPr>
  <p:slideViewPr>
    <p:cSldViewPr snapToGrid="0">
      <p:cViewPr varScale="1">
        <p:scale>
          <a:sx n="69" d="100"/>
          <a:sy n="69" d="100"/>
        </p:scale>
        <p:origin x="3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&#65279;<?xml version="1.0" encoding="utf-8"?><Relationships xmlns="http://schemas.openxmlformats.org/package/2006/relationships"><Relationship Type="http://schemas.openxmlformats.org/officeDocument/2006/relationships/slide" Target="slides/slide7.xml" Id="rId8" /><Relationship Type="http://schemas.openxmlformats.org/officeDocument/2006/relationships/viewProps" Target="viewProps.xml" Id="rId13" /><Relationship Type="http://schemas.openxmlformats.org/officeDocument/2006/relationships/slide" Target="slides/slide2.xml" Id="rId3" /><Relationship Type="http://schemas.openxmlformats.org/officeDocument/2006/relationships/slide" Target="slides/slide6.xml" Id="rId7" /><Relationship Type="http://schemas.openxmlformats.org/officeDocument/2006/relationships/presProps" Target="presProps.xml" Id="rId12" /><Relationship Type="http://schemas.openxmlformats.org/officeDocument/2006/relationships/slide" Target="slides/slide1.xml" Id="rId2" /><Relationship Type="http://schemas.openxmlformats.org/officeDocument/2006/relationships/slideMaster" Target="slideMasters/slideMaster1.xml" Id="rId1" /><Relationship Type="http://schemas.openxmlformats.org/officeDocument/2006/relationships/slide" Target="slides/slide5.xml" Id="rId6" /><Relationship Type="http://schemas.openxmlformats.org/officeDocument/2006/relationships/slide" Target="slides/slide10.xml" Id="rId11" /><Relationship Type="http://schemas.openxmlformats.org/officeDocument/2006/relationships/slide" Target="slides/slide4.xml" Id="rId5" /><Relationship Type="http://schemas.openxmlformats.org/officeDocument/2006/relationships/tableStyles" Target="tableStyles.xml" Id="rId15" /><Relationship Type="http://schemas.openxmlformats.org/officeDocument/2006/relationships/slide" Target="slides/slide9.xml" Id="rId10" /><Relationship Type="http://schemas.openxmlformats.org/officeDocument/2006/relationships/slide" Target="slides/slide3.xml" Id="rId4" /><Relationship Type="http://schemas.openxmlformats.org/officeDocument/2006/relationships/slide" Target="slides/slide8.xml" Id="rId9" /><Relationship Type="http://schemas.openxmlformats.org/officeDocument/2006/relationships/theme" Target="theme/theme1.xml" Id="rId14" /><Relationship Type="http://schemas.openxmlformats.org/officeDocument/2006/relationships/customXml" Target="/customXML/item.xml" Id="Re0c5b0801da04aaa" 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C76D52-59A4-FDE8-DE6A-80129BC3B12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A8AC042-58B1-24ED-87DD-43924F803DA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4C82A5-B264-0B10-4330-08EF9E771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B47D-B009-1B45-8F85-054BF1EE65D1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4B7EB5-4D45-4216-FC67-BEC321DB3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E9D4CA-2AEE-8BE7-9606-6C49840E4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9257-ECCA-7E42-B3B6-9214C8E10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190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15939-AD00-A7A9-42B4-7C0384D2C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0D548FB-7CE3-EEB4-AE16-5EA940F141B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3A0A3F-6AE3-D879-6D1C-197155AE3C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B47D-B009-1B45-8F85-054BF1EE65D1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3B3265-CEB5-05E7-E6B5-075BA5913B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598F8-F37C-50FD-872C-53D3C0599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9257-ECCA-7E42-B3B6-9214C8E10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26921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A9275D2-51BC-28B4-48AD-6ABDBD4406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25D7A8-32D1-55D8-6B86-A1494B5F0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4D29F8-A85D-B820-6524-FACF52162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B47D-B009-1B45-8F85-054BF1EE65D1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A5FB2-E535-E880-97DD-0A6BFEE9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4D28A-8771-3762-3E96-22E5DE542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9257-ECCA-7E42-B3B6-9214C8E10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66231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3B3A7A-2713-EA26-6DEA-42A2401F94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4358F5-694B-26C3-93D6-BF9AC47FFD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36D39A4-7E69-2433-CE26-299BB1AFB9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B47D-B009-1B45-8F85-054BF1EE65D1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64D3D8-9D88-57B9-EC3A-32AC297D52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1E81F-2AD4-0F29-6BE3-90DC7405F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9257-ECCA-7E42-B3B6-9214C8E10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49085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FDAFF1-A197-F7B0-EA20-FB23D0056E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5FF0AD-9AA0-2315-DA13-13F364CF63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6BDBF0-3C97-E9FC-A48B-D6ECA84ED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B47D-B009-1B45-8F85-054BF1EE65D1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142F5C-B64D-852D-3C49-04D0F863FC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B69F2E-57BE-3CDD-1E2B-C779EFE584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9257-ECCA-7E42-B3B6-9214C8E10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1801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517FA-2BA5-3F5B-9EA7-3A28A4DA3F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D6A5A1-254A-5681-BAC9-CBA821320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BBF5D-CDF3-3215-34C9-274294E2720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B057BA-6BBF-24B8-3B9F-AC7058B7D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B47D-B009-1B45-8F85-054BF1EE65D1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9FDE89-3E67-7D9A-6F32-27C3CD9CF5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0C4060F-88EB-0C84-A936-3B51BFC1B9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9257-ECCA-7E42-B3B6-9214C8E10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57890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D92EF-9609-45BA-5F62-63DA9CC94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5F6F1-1CE5-5C23-8DEA-8FB3199EB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4F9A8B-EAED-BEF8-3AD7-702139A7A1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C2C99FC-16C7-B83A-1FDD-0D834A06ED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E6CEB0-3C91-88A2-9E28-CEFE39A668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9C3AFC4-CB8E-2EC4-FD13-D53B39C8D9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B47D-B009-1B45-8F85-054BF1EE65D1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72A37B7-17E0-8B2F-C38C-50EB44DFB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50B432-1165-1DC9-C9C8-38B25B4E3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9257-ECCA-7E42-B3B6-9214C8E10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53289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7CE57-9A90-DD1E-06E9-4D62E81DB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7F881B-BFB6-FB33-F8AC-865E5878EB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B47D-B009-1B45-8F85-054BF1EE65D1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03842FF-90B5-9062-D88D-5F728B6FE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F138C7-89C7-9920-3D4F-56A2EDB1B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9257-ECCA-7E42-B3B6-9214C8E10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8641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7A008E-A03A-1CA3-D826-78DA1ED13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B47D-B009-1B45-8F85-054BF1EE65D1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7F6228-0D06-485D-CC52-C0BB6D787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E2E8A3-3EA5-8FB2-942D-28DCCBFF6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9257-ECCA-7E42-B3B6-9214C8E10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03186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11E24A-AE0D-517E-E02D-244403012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52DCE3-FB98-8D0C-CBAA-A72A12CFD3C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8DE15-ED18-957D-B815-9DBC95D988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16BA5D-2794-361D-0A56-D2FDB05D3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B47D-B009-1B45-8F85-054BF1EE65D1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F38F6E-3BA6-A78A-64D2-EF5F32FDB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71AF2A-3926-DA31-8875-F084F846B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9257-ECCA-7E42-B3B6-9214C8E10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81232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F40183-6AAE-B83F-FF74-DEBB9DB543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3C3F1EC-BFDF-D936-1E5B-54A4640538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68CBFC7-2AB0-819B-5856-A886AE85F37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DFF5A7-1B14-D33F-06F9-63AC2623B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7FB47D-B009-1B45-8F85-054BF1EE65D1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10273B-C8DF-51C7-41BC-1A6538129D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C3B271-38A5-B1EA-CD95-308584D49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4C9257-ECCA-7E42-B3B6-9214C8E10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59664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063B0BE-0899-C241-9C67-1EE7E6EDFB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9BE94E-C1A5-65FA-A359-D227D6C2CD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DA0A2F-6768-F656-8FB2-718B9FF7885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7FB47D-B009-1B45-8F85-054BF1EE65D1}" type="datetimeFigureOut">
              <a:rPr lang="en-GB" smtClean="0"/>
              <a:t>21/09/2022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F467E3-60CA-683E-E271-CABEA493D0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B0AFC-2EB4-E34F-5FB7-630882B8AD0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4C9257-ECCA-7E42-B3B6-9214C8E10E5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7766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nationalarchives.gov.uk/doc/open-government-licence/version/3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gov.scot/" TargetMode="External"/><Relationship Id="rId4" Type="http://schemas.openxmlformats.org/officeDocument/2006/relationships/hyperlink" Target="mailto:psi%40nationalarchives.gsi.gov.uk?subject=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consult.gov.scot/learning-directorate/national-discussion-feedback" TargetMode="Externa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hyperlink" Target="nationaldiscussiononeducation@gov.scot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8" name="Picture 27" descr="A picture containing text, person, outdoor, screenshot&#10;&#10;Description automatically generated">
            <a:extLst>
              <a:ext uri="{FF2B5EF4-FFF2-40B4-BE49-F238E27FC236}">
                <a16:creationId xmlns:a16="http://schemas.microsoft.com/office/drawing/2014/main" id="{5738BA2D-7F58-4DC5-F0C0-2DE19CE3400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639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A230389-B5B2-237F-E48D-EEE69EF5BF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2932" y="2862522"/>
            <a:ext cx="2770393" cy="1310456"/>
          </a:xfrm>
          <a:prstGeom prst="rect">
            <a:avLst/>
          </a:prstGeom>
        </p:spPr>
      </p:pic>
      <p:sp>
        <p:nvSpPr>
          <p:cNvPr id="4" name="Subtitle 2">
            <a:extLst>
              <a:ext uri="{FF2B5EF4-FFF2-40B4-BE49-F238E27FC236}">
                <a16:creationId xmlns:a16="http://schemas.microsoft.com/office/drawing/2014/main" id="{7713E098-E0EC-702C-4FB8-903B364483EE}"/>
              </a:ext>
            </a:extLst>
          </p:cNvPr>
          <p:cNvSpPr txBox="1">
            <a:spLocks/>
          </p:cNvSpPr>
          <p:nvPr/>
        </p:nvSpPr>
        <p:spPr>
          <a:xfrm>
            <a:off x="340658" y="3593056"/>
            <a:ext cx="9144000" cy="311971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sz="1000"/>
              <a:t>© Crown Copyright 2022, Share and Share Alike</a:t>
            </a:r>
          </a:p>
          <a:p>
            <a:endParaRPr lang="en-GB" sz="1000"/>
          </a:p>
          <a:p>
            <a:pPr marL="0" indent="0">
              <a:buNone/>
            </a:pPr>
            <a:r>
              <a:rPr lang="en-GB" sz="1000"/>
              <a:t>This publication is licensed under the terms of the Open Government Licence v3.0 except where otherwise stated. To view this licence, visit </a:t>
            </a:r>
            <a:r>
              <a:rPr lang="en-GB" sz="1000" b="1">
                <a:hlinkClick r:id="rId3"/>
              </a:rPr>
              <a:t>nationalarchives.gov.uk/doc/open-government-licence/version/3</a:t>
            </a:r>
            <a:r>
              <a:rPr lang="en-GB" sz="1000"/>
              <a:t> or write to the Information Policy Team, The National Archives, Kew, London TW9 4DU, or email: </a:t>
            </a:r>
            <a:r>
              <a:rPr lang="en-GB" sz="1000" b="1">
                <a:hlinkClick r:id="rId4"/>
              </a:rPr>
              <a:t>psi@nationalarchives.gsi.gov.uk</a:t>
            </a:r>
            <a:r>
              <a:rPr lang="en-GB" sz="1000"/>
              <a:t>.</a:t>
            </a:r>
          </a:p>
          <a:p>
            <a:pPr marL="0" indent="0">
              <a:buNone/>
            </a:pPr>
            <a:r>
              <a:rPr lang="en-GB" sz="1000"/>
              <a:t>Where we have identified any third party copyright information you will need to obtain permission from the copyright holders concerned.</a:t>
            </a:r>
          </a:p>
          <a:p>
            <a:pPr marL="0" indent="0">
              <a:buNone/>
            </a:pPr>
            <a:r>
              <a:rPr lang="en-GB" sz="1000"/>
              <a:t>This publication is available at </a:t>
            </a:r>
            <a:r>
              <a:rPr lang="en-GB" sz="1000" b="1">
                <a:hlinkClick r:id="rId5"/>
              </a:rPr>
              <a:t>www.gov.scot</a:t>
            </a:r>
            <a:endParaRPr lang="en-GB" sz="1000"/>
          </a:p>
          <a:p>
            <a:pPr marL="0" indent="0">
              <a:buNone/>
            </a:pPr>
            <a:r>
              <a:rPr lang="en-GB" sz="1000"/>
              <a:t>Any enquiries regarding this publication should be sent to us at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00"/>
              <a:t>The Scottish Government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00"/>
              <a:t>St Andrew’s House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00"/>
              <a:t>Edinburgh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00"/>
              <a:t>EH1 3DG</a:t>
            </a:r>
          </a:p>
          <a:p>
            <a:pPr marL="0" indent="0">
              <a:buNone/>
            </a:pPr>
            <a:r>
              <a:rPr lang="en-GB" sz="1000"/>
              <a:t>ISBN: </a:t>
            </a:r>
            <a:r>
              <a:rPr lang="en-GB" sz="1000">
                <a:solidFill>
                  <a:srgbClr val="FF0000"/>
                </a:solidFill>
              </a:rPr>
              <a:t>978-1-XXXXX-XXX-X (web only)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00"/>
              <a:t>Published by The Scottish Government, September 2022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00"/>
              <a:t>Produced for The Scottish Government by APS Group Scotland, 21 Tennant Street, Edinburgh EH6 5NA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GB" sz="1000">
                <a:solidFill>
                  <a:srgbClr val="FF0000"/>
                </a:solidFill>
              </a:rPr>
              <a:t>PPDAS XXXXXXX </a:t>
            </a:r>
            <a:r>
              <a:rPr lang="en-GB" sz="1000"/>
              <a:t>(09/22)</a:t>
            </a:r>
          </a:p>
        </p:txBody>
      </p:sp>
    </p:spTree>
    <p:extLst>
      <p:ext uri="{BB962C8B-B14F-4D97-AF65-F5344CB8AC3E}">
        <p14:creationId xmlns:p14="http://schemas.microsoft.com/office/powerpoint/2010/main" val="6948788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9785B35C-9296-34CA-23AC-06A47CE9D9CE}"/>
              </a:ext>
            </a:extLst>
          </p:cNvPr>
          <p:cNvSpPr txBox="1"/>
          <p:nvPr/>
        </p:nvSpPr>
        <p:spPr>
          <a:xfrm>
            <a:off x="248479" y="137914"/>
            <a:ext cx="6654958" cy="54168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b="1" dirty="0">
                <a:solidFill>
                  <a:srgbClr val="004AAD"/>
                </a:solidFill>
                <a:latin typeface="Gill Sans MT" panose="020B0502020104020203" pitchFamily="34" charset="77"/>
              </a:rPr>
              <a:t>Introduction</a:t>
            </a:r>
          </a:p>
          <a:p>
            <a:endParaRPr lang="en-GB" sz="2800" b="1" dirty="0">
              <a:solidFill>
                <a:srgbClr val="004AAD"/>
              </a:solidFill>
              <a:latin typeface="Gill Sans MT" panose="020B0502020104020203" pitchFamily="34" charset="77"/>
            </a:endParaRPr>
          </a:p>
          <a:p>
            <a:r>
              <a:rPr lang="en-GB" sz="1600" dirty="0">
                <a:latin typeface="Gill Sans MT" panose="020B0502020104020203" pitchFamily="34" charset="77"/>
                <a:cs typeface="Arial"/>
              </a:rPr>
              <a:t>This discussion guide has been produced to help gather the views of young children. </a:t>
            </a:r>
          </a:p>
          <a:p>
            <a:endParaRPr lang="en-GB" sz="1600" dirty="0">
              <a:latin typeface="Gill Sans MT" panose="020B0502020104020203" pitchFamily="34" charset="77"/>
            </a:endParaRPr>
          </a:p>
          <a:p>
            <a:r>
              <a:rPr lang="en-GB" sz="1600" dirty="0">
                <a:latin typeface="Gill Sans MT" panose="020B0502020104020203" pitchFamily="34" charset="77"/>
                <a:cs typeface="Arial"/>
              </a:rPr>
              <a:t>This guide has been designed in the form of a picture book to speak directly to young children and explains to them why their views are important and how they can respond. </a:t>
            </a:r>
          </a:p>
          <a:p>
            <a:endParaRPr lang="en-GB" sz="1600" dirty="0">
              <a:latin typeface="Gill Sans MT" panose="020B0502020104020203" pitchFamily="34" charset="77"/>
            </a:endParaRPr>
          </a:p>
          <a:p>
            <a:r>
              <a:rPr lang="en-GB" sz="1600" dirty="0">
                <a:latin typeface="Gill Sans MT" panose="020B0502020104020203" pitchFamily="34" charset="77"/>
                <a:cs typeface="Arial"/>
              </a:rPr>
              <a:t>Please choose between the options within this guide </a:t>
            </a:r>
            <a:r>
              <a:rPr lang="en-GB" sz="1600" dirty="0">
                <a:latin typeface="Gill Sans MT" panose="020B0502020104020203" pitchFamily="34" charset="77"/>
              </a:rPr>
              <a:t/>
            </a:r>
            <a:br>
              <a:rPr lang="en-GB" sz="1600" dirty="0">
                <a:latin typeface="Gill Sans MT" panose="020B0502020104020203" pitchFamily="34" charset="77"/>
              </a:rPr>
            </a:br>
            <a:r>
              <a:rPr lang="en-GB" sz="1600" dirty="0">
                <a:latin typeface="Gill Sans MT" panose="020B0502020104020203" pitchFamily="34" charset="77"/>
                <a:cs typeface="Arial"/>
              </a:rPr>
              <a:t>to best suit the needs of your children.  You can adapt them as required.</a:t>
            </a:r>
          </a:p>
          <a:p>
            <a:endParaRPr lang="en-GB" sz="1600" dirty="0">
              <a:latin typeface="Gill Sans MT" panose="020B0502020104020203" pitchFamily="34" charset="77"/>
              <a:cs typeface="Arial"/>
            </a:endParaRPr>
          </a:p>
          <a:p>
            <a:r>
              <a:rPr lang="en-GB" sz="1600" dirty="0">
                <a:latin typeface="Gill Sans MT" panose="020B0502020104020203" pitchFamily="34" charset="77"/>
                <a:cs typeface="Arial"/>
              </a:rPr>
              <a:t>Creative responses are encouraged as we know young children’s voices are expressed through their </a:t>
            </a:r>
            <a:r>
              <a:rPr lang="en-GB" sz="1600" b="1" dirty="0">
                <a:latin typeface="Gill Sans MT" panose="020B0502020104020203" pitchFamily="34" charset="77"/>
                <a:cs typeface="Arial"/>
              </a:rPr>
              <a:t>actions</a:t>
            </a:r>
            <a:r>
              <a:rPr lang="en-GB" sz="1600" dirty="0">
                <a:latin typeface="Gill Sans MT" panose="020B0502020104020203" pitchFamily="34" charset="77"/>
                <a:cs typeface="Arial"/>
              </a:rPr>
              <a:t>, </a:t>
            </a:r>
            <a:r>
              <a:rPr lang="en-GB" sz="1600" b="1" dirty="0">
                <a:latin typeface="Gill Sans MT" panose="020B0502020104020203" pitchFamily="34" charset="77"/>
                <a:cs typeface="Arial"/>
              </a:rPr>
              <a:t>emotions</a:t>
            </a:r>
            <a:r>
              <a:rPr lang="en-GB" sz="1600" dirty="0">
                <a:latin typeface="Gill Sans MT" panose="020B0502020104020203" pitchFamily="34" charset="77"/>
                <a:cs typeface="Arial"/>
              </a:rPr>
              <a:t>, and </a:t>
            </a:r>
            <a:r>
              <a:rPr lang="en-GB" sz="1600" b="1" dirty="0">
                <a:latin typeface="Gill Sans MT" panose="020B0502020104020203" pitchFamily="34" charset="77"/>
                <a:cs typeface="Arial"/>
              </a:rPr>
              <a:t>words</a:t>
            </a:r>
            <a:r>
              <a:rPr lang="en-GB" sz="1600" dirty="0">
                <a:latin typeface="Gill Sans MT" panose="020B0502020104020203" pitchFamily="34" charset="77"/>
                <a:cs typeface="Arial"/>
              </a:rPr>
              <a:t>. </a:t>
            </a:r>
          </a:p>
          <a:p>
            <a:r>
              <a:rPr lang="en-GB" sz="1600" dirty="0">
                <a:latin typeface="Gill Sans MT" panose="020B0502020104020203" pitchFamily="34" charset="77"/>
                <a:cs typeface="Arial"/>
              </a:rPr>
              <a:t>(Realising the Ambition: Being Me, 2020)</a:t>
            </a:r>
          </a:p>
          <a:p>
            <a:endParaRPr lang="en-GB" sz="1600" dirty="0">
              <a:latin typeface="Gill Sans MT" panose="020B0502020104020203" pitchFamily="34" charset="77"/>
              <a:cs typeface="Arial"/>
            </a:endParaRPr>
          </a:p>
          <a:p>
            <a:r>
              <a:rPr lang="en-GB" sz="1600" dirty="0">
                <a:latin typeface="Gill Sans MT" panose="020B0502020104020203" pitchFamily="34" charset="77"/>
                <a:cs typeface="Arial"/>
              </a:rPr>
              <a:t>This guide has been designed with children between the ages of 3 to 7 in mind but it can also be used with children and young people of all ages who may respond best to this approach. </a:t>
            </a:r>
          </a:p>
          <a:p>
            <a:endParaRPr lang="en-GB" sz="1400" b="1" dirty="0">
              <a:solidFill>
                <a:srgbClr val="004AAD"/>
              </a:solidFill>
              <a:latin typeface="Gill Sans MT" panose="020B0502020104020203" pitchFamily="34" charset="77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2ECB0BF-C05C-9380-A1E7-B133BF65CA4C}"/>
              </a:ext>
            </a:extLst>
          </p:cNvPr>
          <p:cNvGrpSpPr/>
          <p:nvPr/>
        </p:nvGrpSpPr>
        <p:grpSpPr>
          <a:xfrm>
            <a:off x="6903436" y="673434"/>
            <a:ext cx="4538519" cy="4263391"/>
            <a:chOff x="982980" y="781050"/>
            <a:chExt cx="4538519" cy="4263391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34D27700-8048-B5A1-57BB-B03B4F97A423}"/>
                </a:ext>
              </a:extLst>
            </p:cNvPr>
            <p:cNvSpPr txBox="1"/>
            <p:nvPr/>
          </p:nvSpPr>
          <p:spPr>
            <a:xfrm>
              <a:off x="982980" y="2320290"/>
              <a:ext cx="82296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our</a:t>
              </a:r>
              <a:r>
                <a:rPr lang="en-GB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 future world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5FFACC5-74D6-F257-E683-99947AEB5772}"/>
                </a:ext>
              </a:extLst>
            </p:cNvPr>
            <p:cNvSpPr txBox="1"/>
            <p:nvPr/>
          </p:nvSpPr>
          <p:spPr>
            <a:xfrm>
              <a:off x="2655570" y="781050"/>
              <a:ext cx="9791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our</a:t>
              </a:r>
              <a:r>
                <a:rPr lang="en-GB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 future learning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0FAEFFA-BF00-6B5E-7A56-2BF0BACDC07D}"/>
                </a:ext>
              </a:extLst>
            </p:cNvPr>
            <p:cNvSpPr txBox="1"/>
            <p:nvPr/>
          </p:nvSpPr>
          <p:spPr>
            <a:xfrm>
              <a:off x="4542329" y="1396960"/>
              <a:ext cx="9791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our</a:t>
              </a:r>
              <a:r>
                <a:rPr lang="en-GB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 future equity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3DFD544-E2A2-C8D7-A57E-E5E821FC1AF4}"/>
                </a:ext>
              </a:extLst>
            </p:cNvPr>
            <p:cNvSpPr txBox="1"/>
            <p:nvPr/>
          </p:nvSpPr>
          <p:spPr>
            <a:xfrm>
              <a:off x="4153595" y="3891380"/>
              <a:ext cx="1210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our</a:t>
              </a:r>
              <a:r>
                <a:rPr lang="en-GB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 future wellbeing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09C0891E-0A2A-C088-C78E-74DD9C5023BF}"/>
                </a:ext>
              </a:extLst>
            </p:cNvPr>
            <p:cNvSpPr txBox="1"/>
            <p:nvPr/>
          </p:nvSpPr>
          <p:spPr>
            <a:xfrm>
              <a:off x="2002132" y="4398110"/>
              <a:ext cx="121093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our</a:t>
              </a:r>
              <a:r>
                <a:rPr lang="en-GB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 future rights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E6E3DD-EE5F-1022-81CB-E781133C8396}"/>
              </a:ext>
            </a:extLst>
          </p:cNvPr>
          <p:cNvGrpSpPr/>
          <p:nvPr/>
        </p:nvGrpSpPr>
        <p:grpSpPr>
          <a:xfrm>
            <a:off x="0" y="304598"/>
            <a:ext cx="12192000" cy="6553402"/>
            <a:chOff x="0" y="304598"/>
            <a:chExt cx="12192000" cy="6553402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95CB3DBD-DDD6-EA03-9031-59D8E705FFD3}"/>
                </a:ext>
              </a:extLst>
            </p:cNvPr>
            <p:cNvSpPr/>
            <p:nvPr/>
          </p:nvSpPr>
          <p:spPr>
            <a:xfrm>
              <a:off x="0" y="5670615"/>
              <a:ext cx="12192000" cy="1187385"/>
            </a:xfrm>
            <a:prstGeom prst="rect">
              <a:avLst/>
            </a:prstGeom>
            <a:solidFill>
              <a:srgbClr val="004AA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C4B2AFBE-4859-B0C9-4F18-8FA1C7CF1FFB}"/>
                </a:ext>
              </a:extLst>
            </p:cNvPr>
            <p:cNvGrpSpPr/>
            <p:nvPr/>
          </p:nvGrpSpPr>
          <p:grpSpPr>
            <a:xfrm>
              <a:off x="6800248" y="304598"/>
              <a:ext cx="5391752" cy="5380990"/>
              <a:chOff x="523920" y="340468"/>
              <a:chExt cx="5391752" cy="5380990"/>
            </a:xfrm>
          </p:grpSpPr>
          <p:pic>
            <p:nvPicPr>
              <p:cNvPr id="24" name="Picture 23" descr="Diagram&#10;&#10;Description automatically generated">
                <a:extLst>
                  <a:ext uri="{FF2B5EF4-FFF2-40B4-BE49-F238E27FC236}">
                    <a16:creationId xmlns:a16="http://schemas.microsoft.com/office/drawing/2014/main" id="{5BB9E94C-F167-1245-C055-9C2155A86C0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523920" y="340468"/>
                <a:ext cx="5391752" cy="5380990"/>
              </a:xfrm>
              <a:prstGeom prst="rect">
                <a:avLst/>
              </a:prstGeom>
            </p:spPr>
          </p:pic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4942B1E7-A28D-AB18-9913-5B33C38916D8}"/>
                  </a:ext>
                </a:extLst>
              </p:cNvPr>
              <p:cNvSpPr txBox="1"/>
              <p:nvPr/>
            </p:nvSpPr>
            <p:spPr>
              <a:xfrm>
                <a:off x="982980" y="2320290"/>
                <a:ext cx="82296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  <a:latin typeface="Gill Sans MT" panose="020B0502020104020203" pitchFamily="34" charset="77"/>
                  </a:rPr>
                  <a:t>our</a:t>
                </a:r>
                <a:r>
                  <a:rPr lang="en-GB" dirty="0">
                    <a:solidFill>
                      <a:schemeClr val="bg1"/>
                    </a:solidFill>
                    <a:latin typeface="Gill Sans MT" panose="020B0502020104020203" pitchFamily="34" charset="77"/>
                  </a:rPr>
                  <a:t> future world</a:t>
                </a:r>
              </a:p>
            </p:txBody>
          </p:sp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29CCB3B9-22C9-37D0-4D18-FABC29BE9CB4}"/>
                  </a:ext>
                </a:extLst>
              </p:cNvPr>
              <p:cNvSpPr txBox="1"/>
              <p:nvPr/>
            </p:nvSpPr>
            <p:spPr>
              <a:xfrm>
                <a:off x="2655570" y="781050"/>
                <a:ext cx="9791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  <a:latin typeface="Gill Sans MT" panose="020B0502020104020203" pitchFamily="34" charset="77"/>
                  </a:rPr>
                  <a:t>our</a:t>
                </a:r>
                <a:r>
                  <a:rPr lang="en-GB" dirty="0">
                    <a:solidFill>
                      <a:schemeClr val="bg1"/>
                    </a:solidFill>
                    <a:latin typeface="Gill Sans MT" panose="020B0502020104020203" pitchFamily="34" charset="77"/>
                  </a:rPr>
                  <a:t> future learning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19482AC0-4DB2-8321-1D2B-A91A41438BEE}"/>
                  </a:ext>
                </a:extLst>
              </p:cNvPr>
              <p:cNvSpPr txBox="1"/>
              <p:nvPr/>
            </p:nvSpPr>
            <p:spPr>
              <a:xfrm>
                <a:off x="4542329" y="1396960"/>
                <a:ext cx="979170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  <a:latin typeface="Gill Sans MT" panose="020B0502020104020203" pitchFamily="34" charset="77"/>
                  </a:rPr>
                  <a:t>our</a:t>
                </a:r>
                <a:r>
                  <a:rPr lang="en-GB" dirty="0">
                    <a:solidFill>
                      <a:schemeClr val="bg1"/>
                    </a:solidFill>
                    <a:latin typeface="Gill Sans MT" panose="020B0502020104020203" pitchFamily="34" charset="77"/>
                  </a:rPr>
                  <a:t> future equity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5BC00A37-AABD-0443-5D1A-FBF8FFAA2241}"/>
                  </a:ext>
                </a:extLst>
              </p:cNvPr>
              <p:cNvSpPr txBox="1"/>
              <p:nvPr/>
            </p:nvSpPr>
            <p:spPr>
              <a:xfrm>
                <a:off x="4153595" y="3891380"/>
                <a:ext cx="12109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  <a:latin typeface="Gill Sans MT" panose="020B0502020104020203" pitchFamily="34" charset="77"/>
                  </a:rPr>
                  <a:t>our</a:t>
                </a:r>
                <a:r>
                  <a:rPr lang="en-GB" dirty="0">
                    <a:solidFill>
                      <a:schemeClr val="bg1"/>
                    </a:solidFill>
                    <a:latin typeface="Gill Sans MT" panose="020B0502020104020203" pitchFamily="34" charset="77"/>
                  </a:rPr>
                  <a:t> future wellbeing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6F07DEE4-3354-F1CB-1CD1-D0531181D61F}"/>
                  </a:ext>
                </a:extLst>
              </p:cNvPr>
              <p:cNvSpPr txBox="1"/>
              <p:nvPr/>
            </p:nvSpPr>
            <p:spPr>
              <a:xfrm>
                <a:off x="2002132" y="4398110"/>
                <a:ext cx="1210933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b="1" dirty="0">
                    <a:solidFill>
                      <a:schemeClr val="bg1"/>
                    </a:solidFill>
                    <a:latin typeface="Gill Sans MT" panose="020B0502020104020203" pitchFamily="34" charset="77"/>
                  </a:rPr>
                  <a:t>our</a:t>
                </a:r>
                <a:r>
                  <a:rPr lang="en-GB" dirty="0">
                    <a:solidFill>
                      <a:schemeClr val="bg1"/>
                    </a:solidFill>
                    <a:latin typeface="Gill Sans MT" panose="020B0502020104020203" pitchFamily="34" charset="77"/>
                  </a:rPr>
                  <a:t> future rights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488A142-2BCF-3627-D6E6-8F8A02FAC9C2}"/>
                  </a:ext>
                </a:extLst>
              </p:cNvPr>
              <p:cNvSpPr txBox="1"/>
              <p:nvPr/>
            </p:nvSpPr>
            <p:spPr>
              <a:xfrm>
                <a:off x="2362038" y="2181790"/>
                <a:ext cx="2084879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3600" b="1" dirty="0">
                    <a:solidFill>
                      <a:srgbClr val="004AAD"/>
                    </a:solidFill>
                  </a:rPr>
                  <a:t>Our</a:t>
                </a:r>
                <a:r>
                  <a:rPr lang="en-GB" dirty="0">
                    <a:solidFill>
                      <a:srgbClr val="004AAD"/>
                    </a:solidFill>
                  </a:rPr>
                  <a:t> </a:t>
                </a:r>
              </a:p>
              <a:p>
                <a:pPr algn="ctr"/>
                <a:r>
                  <a:rPr lang="en-GB" dirty="0">
                    <a:solidFill>
                      <a:srgbClr val="004AAD"/>
                    </a:solidFill>
                  </a:rPr>
                  <a:t>future for </a:t>
                </a:r>
              </a:p>
              <a:p>
                <a:pPr algn="ctr"/>
                <a:r>
                  <a:rPr lang="en-GB" dirty="0">
                    <a:solidFill>
                      <a:srgbClr val="004AAD"/>
                    </a:solidFill>
                  </a:rPr>
                  <a:t>Scottish education</a:t>
                </a:r>
              </a:p>
            </p:txBody>
          </p:sp>
        </p:grpSp>
        <p:pic>
          <p:nvPicPr>
            <p:cNvPr id="3" name="Picture 2" descr="Shape, arrow&#10;&#10;Description automatically generated">
              <a:extLst>
                <a:ext uri="{FF2B5EF4-FFF2-40B4-BE49-F238E27FC236}">
                  <a16:creationId xmlns:a16="http://schemas.microsoft.com/office/drawing/2014/main" id="{1FF7F965-6B8F-8BE5-9A70-8F13274EB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781" b="89882" l="6633" r="94991">
                          <a14:foregroundMark x1="89796" y1="84317" x2="13126" y2="75211"/>
                          <a14:foregroundMark x1="13126" y1="75211" x2="18553" y2="42749"/>
                          <a14:foregroundMark x1="18553" y1="42749" x2="34276" y2="43508"/>
                          <a14:foregroundMark x1="34276" y1="43508" x2="79360" y2="38954"/>
                          <a14:foregroundMark x1="79360" y1="38954" x2="93831" y2="45278"/>
                          <a14:foregroundMark x1="93831" y1="45278" x2="93646" y2="80860"/>
                          <a14:foregroundMark x1="93646" y1="80860" x2="89796" y2="84317"/>
                          <a14:foregroundMark x1="6679" y1="59359" x2="19156" y2="80523"/>
                          <a14:foregroundMark x1="19156" y1="80523" x2="50603" y2="77487"/>
                          <a14:foregroundMark x1="50603" y1="77487" x2="59740" y2="78246"/>
                          <a14:foregroundMark x1="10668" y1="57841" x2="23145" y2="78583"/>
                          <a14:foregroundMark x1="23145" y1="78583" x2="39332" y2="76644"/>
                          <a14:foregroundMark x1="39332" y1="76644" x2="63729" y2="83558"/>
                          <a14:foregroundMark x1="12523" y1="65430" x2="26670" y2="82799"/>
                          <a14:foregroundMark x1="26670" y1="82799" x2="56818" y2="89629"/>
                          <a14:foregroundMark x1="56818" y1="89629" x2="59416" y2="88870"/>
                          <a14:foregroundMark x1="7004" y1="57083" x2="12013" y2="89966"/>
                          <a14:foregroundMark x1="12013" y1="89966" x2="20826" y2="82040"/>
                          <a14:foregroundMark x1="10390" y1="46459" x2="9137" y2="79764"/>
                          <a14:foregroundMark x1="17115" y1="43508" x2="82282" y2="37437"/>
                          <a14:foregroundMark x1="82282" y1="37437" x2="91929" y2="63912"/>
                          <a14:foregroundMark x1="91929" y1="63912" x2="63868" y2="73019"/>
                          <a14:foregroundMark x1="63868" y1="73019" x2="31215" y2="71501"/>
                          <a14:foregroundMark x1="31215" y1="71501" x2="20826" y2="47555"/>
                          <a14:foregroundMark x1="20826" y1="47555" x2="20501" y2="44941"/>
                          <a14:foregroundMark x1="94712" y1="79764" x2="94991" y2="63153"/>
                          <a14:foregroundMark x1="18367" y1="61636" x2="51391" y2="57841"/>
                          <a14:foregroundMark x1="51391" y1="57841" x2="88358" y2="58263"/>
                          <a14:foregroundMark x1="88358" y1="58263" x2="91929" y2="55565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8066006" y="4925493"/>
              <a:ext cx="3338368" cy="162790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E73CB88-883D-9E7D-8D98-82C7175000B3}"/>
              </a:ext>
            </a:extLst>
          </p:cNvPr>
          <p:cNvSpPr txBox="1"/>
          <p:nvPr/>
        </p:nvSpPr>
        <p:spPr>
          <a:xfrm>
            <a:off x="8502616" y="5723886"/>
            <a:ext cx="264295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rgbClr val="2C559F"/>
                </a:solidFill>
                <a:latin typeface="Gill Sans MT" panose="020B0502020104020203" pitchFamily="34" charset="77"/>
              </a:rPr>
              <a:t>#TalkScottishEducation</a:t>
            </a:r>
          </a:p>
        </p:txBody>
      </p:sp>
    </p:spTree>
    <p:extLst>
      <p:ext uri="{BB962C8B-B14F-4D97-AF65-F5344CB8AC3E}">
        <p14:creationId xmlns:p14="http://schemas.microsoft.com/office/powerpoint/2010/main" val="37749587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1F308F41-9E17-5CEB-D444-CD9BC8001D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58464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Bubble chart&#10;&#10;Description automatically generated">
            <a:extLst>
              <a:ext uri="{FF2B5EF4-FFF2-40B4-BE49-F238E27FC236}">
                <a16:creationId xmlns:a16="http://schemas.microsoft.com/office/drawing/2014/main" id="{6D2FE222-E3E5-CFED-A6FF-313998C957F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4629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Graphical user interface&#10;&#10;Description automatically generated">
            <a:extLst>
              <a:ext uri="{FF2B5EF4-FFF2-40B4-BE49-F238E27FC236}">
                <a16:creationId xmlns:a16="http://schemas.microsoft.com/office/drawing/2014/main" id="{C2EB5151-6AAE-7002-A252-571921ED1E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229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1AB43BB-D17E-6D97-5FB3-6E0AC837D5A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003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3EEC3828-2C17-D014-9C59-D7ED0CF560F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6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3253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F70CA413-4D94-5B24-8A6A-C612D7F2630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25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71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9B7EB0CE-27B8-D718-1F34-2F5BDBE99EC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6" r="-1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6F3F1D3-088B-66B4-8DDF-E83D2532C530}"/>
              </a:ext>
            </a:extLst>
          </p:cNvPr>
          <p:cNvSpPr txBox="1"/>
          <p:nvPr/>
        </p:nvSpPr>
        <p:spPr>
          <a:xfrm>
            <a:off x="10227210" y="3882682"/>
            <a:ext cx="161778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hlinkClick r:id="rId3"/>
              </a:rPr>
              <a:t>Click here for the form</a:t>
            </a:r>
            <a:endParaRPr lang="en-GB" sz="1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41C8DCD-C9EA-36C2-E50E-EAB11B25369E}"/>
              </a:ext>
            </a:extLst>
          </p:cNvPr>
          <p:cNvSpPr txBox="1"/>
          <p:nvPr/>
        </p:nvSpPr>
        <p:spPr>
          <a:xfrm>
            <a:off x="10414779" y="4571999"/>
            <a:ext cx="124264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100" dirty="0">
                <a:hlinkClick r:id="rId4"/>
              </a:rPr>
              <a:t>Click here to email</a:t>
            </a:r>
            <a:endParaRPr lang="en-GB" sz="1100" dirty="0"/>
          </a:p>
        </p:txBody>
      </p:sp>
    </p:spTree>
    <p:extLst>
      <p:ext uri="{BB962C8B-B14F-4D97-AF65-F5344CB8AC3E}">
        <p14:creationId xmlns:p14="http://schemas.microsoft.com/office/powerpoint/2010/main" val="230403940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.xml.rels>&#65279;<?xml version="1.0" encoding="utf-8"?><Relationships xmlns="http://schemas.openxmlformats.org/package/2006/relationships"><Relationship Type="http://schemas.openxmlformats.org/officeDocument/2006/relationships/customXmlProps" Target="/customXML/itemProps.xml" Id="Rd3c4172d526e4b2384ade4b889302c76" /></Relationships>
</file>

<file path=customXML/item.xml><?xml version="1.0" encoding="utf-8"?>
<metadata xmlns="http://www.objective.com/ecm/document/metadata/53D26341A57B383EE0540010E0463CCA" version="1.0.0">
  <systemFields>
    <field name="Objective-Id">
      <value order="0">A40677982</value>
    </field>
    <field name="Objective-Title">
      <value order="0">National Discussion Guide - young children - FINAL 200922</value>
    </field>
    <field name="Objective-Description">
      <value order="0"/>
    </field>
    <field name="Objective-CreationStamp">
      <value order="0">2022-09-21T09:22:36Z</value>
    </field>
    <field name="Objective-IsApproved">
      <value order="0">false</value>
    </field>
    <field name="Objective-IsPublished">
      <value order="0">false</value>
    </field>
    <field name="Objective-DatePublished">
      <value order="0"/>
    </field>
    <field name="Objective-ModificationStamp">
      <value order="0">2022-09-21T09:22:36Z</value>
    </field>
    <field name="Objective-Owner">
      <value order="0">Eatwell-Roberts, Fran F (U448887)</value>
    </field>
    <field name="Objective-Path">
      <value order="0">Objective Global Folder:SG File Plan:Education, careers and employment:Education and skills:Schools - Governance, management and finance:Advice and policy: Schools - governance, management and finance:Education Strategy: National Discussion: Advice and Policy: 2020-2025</value>
    </field>
    <field name="Objective-Parent">
      <value order="0">Education Strategy: National Discussion: Advice and Policy: 2020-2025</value>
    </field>
    <field name="Objective-State">
      <value order="0">Being Drafted</value>
    </field>
    <field name="Objective-VersionId">
      <value order="0">vA60132723</value>
    </field>
    <field name="Objective-Version">
      <value order="0">0.1</value>
    </field>
    <field name="Objective-VersionNumber">
      <value order="0">1</value>
    </field>
    <field name="Objective-VersionComment">
      <value order="0">First version</value>
    </field>
    <field name="Objective-FileNumber">
      <value order="0">POL/38484</value>
    </field>
    <field name="Objective-Classification">
      <value order="0">OFFICIAL</value>
    </field>
    <field name="Objective-Caveats">
      <value order="0">Caveat for access to SG Fileplan</value>
    </field>
  </systemFields>
  <catalogues>
    <catalogue name="Document Type Catalogue" type="type" ori="id:cA35">
      <field name="Objective-Date of Original">
        <value order="0"/>
      </field>
      <field name="Objective-Date Received">
        <value order="0"/>
      </field>
      <field name="Objective-SG Web Publication - Category">
        <value order="0"/>
      </field>
      <field name="Objective-SG Web Publication - Category 2 Classification">
        <value order="0"/>
      </field>
      <field name="Objective-Connect Creator">
        <value order="0"/>
      </field>
      <field name="Objective-Required Redaction">
        <value order="0"/>
      </field>
    </catalogue>
  </catalogues>
</metadata>
</file>

<file path=customXML/itemProps.xml><?xml version="1.0" encoding="utf-8"?>
<ds:datastoreItem xmlns:ds="http://schemas.openxmlformats.org/officeDocument/2006/customXml" ds:itemID="{5745109E-2DDF-40CB-AC2B-FF9B10C90820}">
  <ds:schemaRefs>
    <ds:schemaRef ds:uri="http://www.objective.com/ecm/document/metadata/53D26341A57B383EE0540010E0463CC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836</TotalTime>
  <Words>333</Words>
  <Application>Microsoft Office PowerPoint</Application>
  <PresentationFormat>Widescreen</PresentationFormat>
  <Paragraphs>42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5" baseType="lpstr">
      <vt:lpstr>Arial</vt:lpstr>
      <vt:lpstr>Calibri</vt:lpstr>
      <vt:lpstr>Calibri Light</vt:lpstr>
      <vt:lpstr>Gill Sans MT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Lynn Taylor</dc:creator>
  <cp:lastModifiedBy>Roberts F (Francis)</cp:lastModifiedBy>
  <cp:revision>6</cp:revision>
  <cp:lastPrinted>2022-09-20T22:03:07Z</cp:lastPrinted>
  <dcterms:created xsi:type="dcterms:W3CDTF">2022-09-20T19:14:27Z</dcterms:created>
  <dcterms:modified xsi:type="dcterms:W3CDTF">2022-09-21T09:21:28Z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hecked by">
    <vt:lpwstr>32123</vt:lpwstr>
  </property>
  <property fmtid="{D5CDD505-2E9C-101B-9397-08002B2CF9AE}" pid="3" name="Objective-Id">
    <vt:lpwstr>A40677982</vt:lpwstr>
  </property>
  <property fmtid="{D5CDD505-2E9C-101B-9397-08002B2CF9AE}" pid="4" name="Objective-Title">
    <vt:lpwstr>National Discussion Guide - young children - FINAL 200922</vt:lpwstr>
  </property>
  <property fmtid="{D5CDD505-2E9C-101B-9397-08002B2CF9AE}" pid="5" name="Objective-Description">
    <vt:lpwstr/>
  </property>
  <property fmtid="{D5CDD505-2E9C-101B-9397-08002B2CF9AE}" pid="6" name="Objective-CreationStamp">
    <vt:filetime>2022-09-21T09:22:36Z</vt:filetime>
  </property>
  <property fmtid="{D5CDD505-2E9C-101B-9397-08002B2CF9AE}" pid="7" name="Objective-IsApproved">
    <vt:bool>false</vt:bool>
  </property>
  <property fmtid="{D5CDD505-2E9C-101B-9397-08002B2CF9AE}" pid="8" name="Objective-IsPublished">
    <vt:bool>false</vt:bool>
  </property>
  <property fmtid="{D5CDD505-2E9C-101B-9397-08002B2CF9AE}" pid="9" name="Objective-DatePublished">
    <vt:lpwstr/>
  </property>
  <property fmtid="{D5CDD505-2E9C-101B-9397-08002B2CF9AE}" pid="10" name="Objective-ModificationStamp">
    <vt:filetime>2022-09-21T09:22:36Z</vt:filetime>
  </property>
  <property fmtid="{D5CDD505-2E9C-101B-9397-08002B2CF9AE}" pid="11" name="Objective-Owner">
    <vt:lpwstr>Eatwell-Roberts, Fran F (U448887)</vt:lpwstr>
  </property>
  <property fmtid="{D5CDD505-2E9C-101B-9397-08002B2CF9AE}" pid="12" name="Objective-Path">
    <vt:lpwstr>Objective Global Folder:SG File Plan:Education, careers and employment:Education and skills:Schools - Governance, management and finance:Advice and policy: Schools - governance, management and finance:Education Strategy: National Discussion: Advice and Policy: 2020-2025</vt:lpwstr>
  </property>
  <property fmtid="{D5CDD505-2E9C-101B-9397-08002B2CF9AE}" pid="13" name="Objective-Parent">
    <vt:lpwstr>Education Strategy: National Discussion: Advice and Policy: 2020-2025</vt:lpwstr>
  </property>
  <property fmtid="{D5CDD505-2E9C-101B-9397-08002B2CF9AE}" pid="14" name="Objective-State">
    <vt:lpwstr>Being Drafted</vt:lpwstr>
  </property>
  <property fmtid="{D5CDD505-2E9C-101B-9397-08002B2CF9AE}" pid="15" name="Objective-VersionId">
    <vt:lpwstr>vA60132723</vt:lpwstr>
  </property>
  <property fmtid="{D5CDD505-2E9C-101B-9397-08002B2CF9AE}" pid="16" name="Objective-Version">
    <vt:lpwstr>0.1</vt:lpwstr>
  </property>
  <property fmtid="{D5CDD505-2E9C-101B-9397-08002B2CF9AE}" pid="17" name="Objective-VersionNumber">
    <vt:r8>1</vt:r8>
  </property>
  <property fmtid="{D5CDD505-2E9C-101B-9397-08002B2CF9AE}" pid="18" name="Objective-VersionComment">
    <vt:lpwstr>First version</vt:lpwstr>
  </property>
  <property fmtid="{D5CDD505-2E9C-101B-9397-08002B2CF9AE}" pid="19" name="Objective-FileNumber">
    <vt:lpwstr>POL/38484</vt:lpwstr>
  </property>
  <property fmtid="{D5CDD505-2E9C-101B-9397-08002B2CF9AE}" pid="20" name="Objective-Classification">
    <vt:lpwstr>OFFICIAL</vt:lpwstr>
  </property>
  <property fmtid="{D5CDD505-2E9C-101B-9397-08002B2CF9AE}" pid="21" name="Objective-Caveats">
    <vt:lpwstr>Caveat for access to SG Fileplan</vt:lpwstr>
  </property>
  <property fmtid="{D5CDD505-2E9C-101B-9397-08002B2CF9AE}" pid="22" name="Objective-Date of Original">
    <vt:lpwstr/>
  </property>
  <property fmtid="{D5CDD505-2E9C-101B-9397-08002B2CF9AE}" pid="23" name="Objective-Date Received">
    <vt:lpwstr/>
  </property>
  <property fmtid="{D5CDD505-2E9C-101B-9397-08002B2CF9AE}" pid="24" name="Objective-SG Web Publication - Category">
    <vt:lpwstr/>
  </property>
  <property fmtid="{D5CDD505-2E9C-101B-9397-08002B2CF9AE}" pid="25" name="Objective-SG Web Publication - Category 2 Classification">
    <vt:lpwstr/>
  </property>
  <property fmtid="{D5CDD505-2E9C-101B-9397-08002B2CF9AE}" pid="26" name="Objective-Connect Creator">
    <vt:lpwstr/>
  </property>
  <property fmtid="{D5CDD505-2E9C-101B-9397-08002B2CF9AE}" pid="27" name="Objective-Required Redaction">
    <vt:lpwstr/>
  </property>
</Properties>
</file>